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1" r:id="rId6"/>
    <p:sldId id="265" r:id="rId7"/>
    <p:sldId id="263" r:id="rId8"/>
    <p:sldId id="262" r:id="rId9"/>
    <p:sldId id="264" r:id="rId10"/>
    <p:sldId id="260" r:id="rId11"/>
  </p:sldIdLst>
  <p:sldSz cx="9144000" cy="6858000" type="screen4x3"/>
  <p:notesSz cx="9874250"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842"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593123" y="0"/>
            <a:ext cx="4278842" cy="339884"/>
          </a:xfrm>
          <a:prstGeom prst="rect">
            <a:avLst/>
          </a:prstGeom>
        </p:spPr>
        <p:txBody>
          <a:bodyPr vert="horz" lIns="91440" tIns="45720" rIns="91440" bIns="45720" rtlCol="0"/>
          <a:lstStyle>
            <a:lvl1pPr algn="r">
              <a:defRPr sz="1200"/>
            </a:lvl1pPr>
          </a:lstStyle>
          <a:p>
            <a:fld id="{1476FE38-F3E9-44C6-93D2-682FE4E32F4F}" type="datetimeFigureOut">
              <a:rPr lang="en-US" smtClean="0"/>
              <a:pPr/>
              <a:t>11/10/2009</a:t>
            </a:fld>
            <a:endParaRPr lang="en-GB"/>
          </a:p>
        </p:txBody>
      </p:sp>
      <p:sp>
        <p:nvSpPr>
          <p:cNvPr id="4" name="Slide Image Placeholder 3"/>
          <p:cNvSpPr>
            <a:spLocks noGrp="1" noRot="1" noChangeAspect="1"/>
          </p:cNvSpPr>
          <p:nvPr>
            <p:ph type="sldImg" idx="2"/>
          </p:nvPr>
        </p:nvSpPr>
        <p:spPr>
          <a:xfrm>
            <a:off x="3236913" y="509588"/>
            <a:ext cx="3400425" cy="25495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87425" y="3228896"/>
            <a:ext cx="7899400" cy="30589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456612"/>
            <a:ext cx="4278842" cy="33988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593123" y="6456612"/>
            <a:ext cx="4278842" cy="339884"/>
          </a:xfrm>
          <a:prstGeom prst="rect">
            <a:avLst/>
          </a:prstGeom>
        </p:spPr>
        <p:txBody>
          <a:bodyPr vert="horz" lIns="91440" tIns="45720" rIns="91440" bIns="45720" rtlCol="0" anchor="b"/>
          <a:lstStyle>
            <a:lvl1pPr algn="r">
              <a:defRPr sz="1200"/>
            </a:lvl1pPr>
          </a:lstStyle>
          <a:p>
            <a:fld id="{6ECD0A2F-A082-4F76-A471-B208CA45E693}"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6ECD0A2F-A082-4F76-A471-B208CA45E693}"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6ECD0A2F-A082-4F76-A471-B208CA45E693}"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Burke – </a:t>
            </a:r>
            <a:r>
              <a:rPr lang="en-GB" i="1" dirty="0" smtClean="0"/>
              <a:t>A </a:t>
            </a:r>
            <a:r>
              <a:rPr lang="en-GB" i="1" dirty="0" err="1" smtClean="0"/>
              <a:t>Philosopical</a:t>
            </a:r>
            <a:r>
              <a:rPr lang="en-GB" i="1" baseline="0" dirty="0" smtClean="0"/>
              <a:t> Enquiry into the Origin of Our Ideas of the Sublime and Beautiful </a:t>
            </a:r>
            <a:r>
              <a:rPr lang="en-GB" i="0" baseline="0" dirty="0" smtClean="0"/>
              <a:t>(1756?) The threat must not be direct, else “delight” cannot be experienced from the sublime moment = framing and distance of the sublime moment led to suspense / ambivalence / ambiguity / play in literary gothic</a:t>
            </a:r>
          </a:p>
          <a:p>
            <a:r>
              <a:rPr lang="en-GB" i="0" baseline="0" dirty="0" smtClean="0"/>
              <a:t>Immanuel Kant – </a:t>
            </a:r>
            <a:r>
              <a:rPr lang="en-GB" i="1" baseline="0" dirty="0" smtClean="0"/>
              <a:t>Critique of Judgement </a:t>
            </a:r>
            <a:r>
              <a:rPr lang="en-GB" i="0" baseline="0" dirty="0" smtClean="0"/>
              <a:t>(1790) human mind rises above physical limitations – sublime is not the direct experiencing of a terrific object but the way such experience signals apprehension – excites our imaginative powers – the mind usurps nature in ways which the body cannot.</a:t>
            </a:r>
            <a:endParaRPr lang="en-GB" dirty="0"/>
          </a:p>
        </p:txBody>
      </p:sp>
      <p:sp>
        <p:nvSpPr>
          <p:cNvPr id="4" name="Slide Number Placeholder 3"/>
          <p:cNvSpPr>
            <a:spLocks noGrp="1"/>
          </p:cNvSpPr>
          <p:nvPr>
            <p:ph type="sldNum" sz="quarter" idx="10"/>
          </p:nvPr>
        </p:nvSpPr>
        <p:spPr/>
        <p:txBody>
          <a:bodyPr/>
          <a:lstStyle/>
          <a:p>
            <a:fld id="{6ECD0A2F-A082-4F76-A471-B208CA45E693}"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Radcliffe = </a:t>
            </a:r>
            <a:r>
              <a:rPr lang="en-GB" dirty="0" err="1" smtClean="0"/>
              <a:t>Burkean</a:t>
            </a:r>
            <a:r>
              <a:rPr lang="en-GB" dirty="0" smtClean="0"/>
              <a:t> sublime</a:t>
            </a:r>
          </a:p>
          <a:p>
            <a:r>
              <a:rPr lang="en-GB" dirty="0" smtClean="0"/>
              <a:t>Hogg</a:t>
            </a:r>
            <a:r>
              <a:rPr lang="en-GB" baseline="0" dirty="0" smtClean="0"/>
              <a:t> = Kantian sublime (human reason over the natural) Romantic reverie is transgressed upon by the gothic encounter...</a:t>
            </a:r>
          </a:p>
          <a:p>
            <a:endParaRPr lang="en-GB" baseline="0" dirty="0" smtClean="0"/>
          </a:p>
        </p:txBody>
      </p:sp>
      <p:sp>
        <p:nvSpPr>
          <p:cNvPr id="4" name="Slide Number Placeholder 3"/>
          <p:cNvSpPr>
            <a:spLocks noGrp="1"/>
          </p:cNvSpPr>
          <p:nvPr>
            <p:ph type="sldNum" sz="quarter" idx="10"/>
          </p:nvPr>
        </p:nvSpPr>
        <p:spPr/>
        <p:txBody>
          <a:bodyPr/>
          <a:lstStyle/>
          <a:p>
            <a:fld id="{6ECD0A2F-A082-4F76-A471-B208CA45E693}"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Walpole</a:t>
            </a:r>
            <a:r>
              <a:rPr lang="en-GB" baseline="0" dirty="0" smtClean="0"/>
              <a:t> – anti-Richardson – substitute the interests of the present for the interests of the past – experience for the mysterious / supernatural – the chief appeal was to “terror” and to the romantic past.</a:t>
            </a:r>
          </a:p>
          <a:p>
            <a:r>
              <a:rPr lang="en-GB" baseline="0" dirty="0" smtClean="0"/>
              <a:t>Radcliffe – supernatural events are explained by natural causes – terror, violence, sadism.</a:t>
            </a:r>
          </a:p>
          <a:p>
            <a:r>
              <a:rPr lang="en-GB" baseline="0" dirty="0" smtClean="0"/>
              <a:t>Lewis – Catholic evils, bad clergy, part of a gothic trend.</a:t>
            </a:r>
          </a:p>
          <a:p>
            <a:r>
              <a:rPr lang="en-GB" baseline="0" dirty="0" smtClean="0"/>
              <a:t>Shelley – science and the gothic, nature vs. scientific enquiry – the limits of human understanding</a:t>
            </a:r>
          </a:p>
          <a:p>
            <a:r>
              <a:rPr lang="en-GB" baseline="0" dirty="0" smtClean="0"/>
              <a:t>ALL of these texts focus on a European setting – the sublime landscape is paramount Alps / Pyrenees / North pole- Walpole Radcliffe and Lewis all focus on an historical setting (often rather convoluted) giving their texts a medieval origin.</a:t>
            </a:r>
          </a:p>
          <a:p>
            <a:r>
              <a:rPr lang="en-GB" dirty="0" smtClean="0"/>
              <a:t>“Anxiety with no possibility of escape” = gothic novel (Mario </a:t>
            </a:r>
            <a:r>
              <a:rPr lang="en-GB" dirty="0" err="1" smtClean="0"/>
              <a:t>Praz</a:t>
            </a:r>
            <a:r>
              <a:rPr lang="en-GB" dirty="0" smtClean="0"/>
              <a:t>)</a:t>
            </a:r>
            <a:endParaRPr lang="en-GB" dirty="0"/>
          </a:p>
        </p:txBody>
      </p:sp>
      <p:sp>
        <p:nvSpPr>
          <p:cNvPr id="4" name="Slide Number Placeholder 3"/>
          <p:cNvSpPr>
            <a:spLocks noGrp="1"/>
          </p:cNvSpPr>
          <p:nvPr>
            <p:ph type="sldNum" sz="quarter" idx="10"/>
          </p:nvPr>
        </p:nvSpPr>
        <p:spPr/>
        <p:txBody>
          <a:bodyPr/>
          <a:lstStyle/>
          <a:p>
            <a:fld id="{6ECD0A2F-A082-4F76-A471-B208CA45E693}"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err="1" smtClean="0"/>
              <a:t>Brockden</a:t>
            </a:r>
            <a:r>
              <a:rPr lang="en-GB" dirty="0" smtClean="0"/>
              <a:t> Brown – the uncanny</a:t>
            </a:r>
            <a:r>
              <a:rPr lang="en-GB" baseline="0" dirty="0" smtClean="0"/>
              <a:t> – narrator is Clara, Wieland’s sister – who is affected by her own narration to the point of mania. The novel is based upon a multiple murder that took place near Pittstown.</a:t>
            </a:r>
          </a:p>
          <a:p>
            <a:endParaRPr lang="en-GB" baseline="0" dirty="0" smtClean="0"/>
          </a:p>
          <a:p>
            <a:r>
              <a:rPr lang="en-GB" baseline="0" dirty="0" smtClean="0"/>
              <a:t>Montgomery Bird reveals the failings of the Republic – the flaws of liberty and freedom – with each successive act of metempsychosis Sheppard Lee discovers only dissatisfaction – ultimately MB’s novel reveals a progressive dissatisfaction with the ideals of the Republic.</a:t>
            </a:r>
          </a:p>
          <a:p>
            <a:endParaRPr lang="en-GB" baseline="0" dirty="0" smtClean="0"/>
          </a:p>
          <a:p>
            <a:r>
              <a:rPr lang="en-GB" baseline="0" dirty="0" err="1" smtClean="0"/>
              <a:t>Lippard</a:t>
            </a:r>
            <a:r>
              <a:rPr lang="en-GB" baseline="0" dirty="0" smtClean="0"/>
              <a:t> – expose of city life in antebellum Philadelphia – his story is based on a real rape and murder case from 1843 involving two wealthy Philadelphian families. The monks of </a:t>
            </a:r>
            <a:r>
              <a:rPr lang="en-GB" i="1" baseline="0" dirty="0" smtClean="0"/>
              <a:t>Quaker City</a:t>
            </a:r>
            <a:r>
              <a:rPr lang="en-GB" baseline="0" dirty="0" smtClean="0"/>
              <a:t>  are akin to their British/European Gothic  peers in name only – they are the prestigious elite of Philadelphia society and </a:t>
            </a:r>
            <a:r>
              <a:rPr lang="en-GB" baseline="0" dirty="0" err="1" smtClean="0"/>
              <a:t>Lippard’s</a:t>
            </a:r>
            <a:r>
              <a:rPr lang="en-GB" baseline="0" dirty="0" smtClean="0"/>
              <a:t> text scorns social injustice and corruption.</a:t>
            </a:r>
          </a:p>
          <a:p>
            <a:endParaRPr lang="en-GB" dirty="0" smtClean="0"/>
          </a:p>
          <a:p>
            <a:r>
              <a:rPr lang="en-GB" dirty="0" smtClean="0"/>
              <a:t>By </a:t>
            </a:r>
            <a:r>
              <a:rPr lang="en-GB" baseline="0" dirty="0" smtClean="0"/>
              <a:t>the mid-nineteenth century the gothic was relocating the scene of horror to the modern metropolis. Poe’s stories However bridge the spaces between European Gothic  and Philadelphia Gothic / between Romanticist Gothic and Victorian Gothic by merging modern urbanity with anachronistic settings – in so doing all of these Gothic inheritances are interchangeably discernable in his texts.</a:t>
            </a:r>
            <a:endParaRPr lang="en-GB" dirty="0"/>
          </a:p>
        </p:txBody>
      </p:sp>
      <p:sp>
        <p:nvSpPr>
          <p:cNvPr id="4" name="Slide Number Placeholder 3"/>
          <p:cNvSpPr>
            <a:spLocks noGrp="1"/>
          </p:cNvSpPr>
          <p:nvPr>
            <p:ph type="sldNum" sz="quarter" idx="10"/>
          </p:nvPr>
        </p:nvSpPr>
        <p:spPr/>
        <p:txBody>
          <a:bodyPr/>
          <a:lstStyle/>
          <a:p>
            <a:fld id="{6ECD0A2F-A082-4F76-A471-B208CA45E693}"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GB" dirty="0" smtClean="0"/>
              <a:t>The narrator sets himself up as a man of science – this is the Kantian sublime – human reason over nature – BUT</a:t>
            </a:r>
            <a:r>
              <a:rPr lang="en-GB" baseline="0" dirty="0" smtClean="0"/>
              <a:t> – reason cannot explain his experiences – his tale (so he tells us) is truthful despite its illusory qualities – the phosphorescent allure of superstition has not commanded the narrator’s reason but rather his reason authenticates his tale. The sublime experience lies in his inability to rationalise the events to come and the reader’s acceptance of those events as truthful.</a:t>
            </a:r>
          </a:p>
          <a:p>
            <a:pPr marL="228600" indent="-228600">
              <a:buAutoNum type="arabicParenR"/>
            </a:pPr>
            <a:r>
              <a:rPr lang="en-GB" baseline="0" dirty="0" smtClean="0"/>
              <a:t>The ship is represented through the uncanny – she is at once familiar yet strange prompting the narrator (and reader?) to be simultaneously attracted to and repulsed by the ship – the “Discovery” is suggestive of as many questions as it is answers.....?</a:t>
            </a:r>
          </a:p>
          <a:p>
            <a:pPr marL="228600" indent="-228600">
              <a:buAutoNum type="arabicParenR"/>
            </a:pPr>
            <a:r>
              <a:rPr lang="en-GB" baseline="0" dirty="0" smtClean="0"/>
              <a:t>Here the sublime is experienced through a human form – but these spectral figures are not individual representations but the transfigurations of history – whole cultures are encased within these figures and their lack of awareness of the narrator signals his individualistic insignificance in comparison with their collective representation.</a:t>
            </a:r>
          </a:p>
          <a:p>
            <a:pPr marL="228600" indent="-228600">
              <a:buAutoNum type="arabicParenR"/>
            </a:pPr>
            <a:r>
              <a:rPr lang="en-GB" baseline="0" dirty="0" smtClean="0"/>
              <a:t>Here the sublime experience reaches its peak – the narrator is compelled towards his own destruction by the irresistible desire to understand, the search for knowledge will destroy him and for his narrative to survive it must end before he reaches this final revelation.</a:t>
            </a:r>
            <a:endParaRPr lang="en-GB" dirty="0"/>
          </a:p>
        </p:txBody>
      </p:sp>
      <p:sp>
        <p:nvSpPr>
          <p:cNvPr id="4" name="Slide Number Placeholder 3"/>
          <p:cNvSpPr>
            <a:spLocks noGrp="1"/>
          </p:cNvSpPr>
          <p:nvPr>
            <p:ph type="sldNum" sz="quarter" idx="10"/>
          </p:nvPr>
        </p:nvSpPr>
        <p:spPr/>
        <p:txBody>
          <a:bodyPr/>
          <a:lstStyle/>
          <a:p>
            <a:fld id="{6ECD0A2F-A082-4F76-A471-B208CA45E693}"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GB" dirty="0" smtClean="0"/>
              <a:t>Labyrinthine passage ways – castellated abbey – the setting for Gothic horrors – the bolts are welded shut = entombed...</a:t>
            </a:r>
          </a:p>
          <a:p>
            <a:pPr marL="228600" indent="-228600">
              <a:buAutoNum type="arabicPeriod"/>
            </a:pPr>
            <a:r>
              <a:rPr lang="en-GB" dirty="0" smtClean="0"/>
              <a:t>The abbey contains “false” images of terror, the courtiers</a:t>
            </a:r>
            <a:r>
              <a:rPr lang="en-GB" baseline="0" dirty="0" smtClean="0"/>
              <a:t> are horrific in their self-interment and their wantonness but the true horror is not a mirage created by a mask but death itself – unmasked and inevitable.</a:t>
            </a:r>
            <a:endParaRPr lang="en-GB" dirty="0"/>
          </a:p>
        </p:txBody>
      </p:sp>
      <p:sp>
        <p:nvSpPr>
          <p:cNvPr id="4" name="Slide Number Placeholder 3"/>
          <p:cNvSpPr>
            <a:spLocks noGrp="1"/>
          </p:cNvSpPr>
          <p:nvPr>
            <p:ph type="sldNum" sz="quarter" idx="10"/>
          </p:nvPr>
        </p:nvSpPr>
        <p:spPr/>
        <p:txBody>
          <a:bodyPr/>
          <a:lstStyle/>
          <a:p>
            <a:fld id="{6ECD0A2F-A082-4F76-A471-B208CA45E693}"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smtClean="0"/>
          </a:p>
          <a:p>
            <a:endParaRPr lang="en-GB" dirty="0" smtClean="0"/>
          </a:p>
          <a:p>
            <a:pPr marL="228600" indent="-228600">
              <a:buAutoNum type="arabicPeriod"/>
            </a:pPr>
            <a:r>
              <a:rPr lang="en-GB" dirty="0" smtClean="0"/>
              <a:t>Narrator establishes his own instabilities ‘self-willed, addicted to the wildest caprices, </a:t>
            </a:r>
            <a:r>
              <a:rPr lang="en-GB" dirty="0" err="1" smtClean="0"/>
              <a:t>preyy</a:t>
            </a:r>
            <a:r>
              <a:rPr lang="en-GB" baseline="0" dirty="0" smtClean="0"/>
              <a:t> to ungovernable passions” – all this placed within the very conventionally Gothic setting of the narrator’s English public school – another </a:t>
            </a:r>
            <a:r>
              <a:rPr lang="en-GB" baseline="0" dirty="0" err="1" smtClean="0"/>
              <a:t>labyrintine</a:t>
            </a:r>
            <a:r>
              <a:rPr lang="en-GB" baseline="0" dirty="0" smtClean="0"/>
              <a:t> enclosure terror inspiring building and clerics of questionable moral integrity.</a:t>
            </a:r>
          </a:p>
          <a:p>
            <a:pPr marL="228600" indent="-228600">
              <a:buAutoNum type="arabicPeriod"/>
            </a:pPr>
            <a:r>
              <a:rPr lang="en-GB" baseline="0" dirty="0" smtClean="0"/>
              <a:t>Hatred – rivalry twin – ‘his more than ordinary penetration’ into the Narrator’s fears and anxieties. </a:t>
            </a:r>
          </a:p>
          <a:p>
            <a:pPr marL="228600" indent="-228600">
              <a:buAutoNum type="arabicPeriod"/>
            </a:pPr>
            <a:r>
              <a:rPr lang="en-GB" baseline="0" dirty="0" smtClean="0"/>
              <a:t>1 consolation ‘imitation was notice by myself alone’ narrator’s fear is of his own unremarkable-</a:t>
            </a:r>
            <a:r>
              <a:rPr lang="en-GB" baseline="0" dirty="0" err="1" smtClean="0"/>
              <a:t>ness</a:t>
            </a:r>
            <a:r>
              <a:rPr lang="en-GB" baseline="0" dirty="0" smtClean="0"/>
              <a:t> – his </a:t>
            </a:r>
            <a:r>
              <a:rPr lang="en-GB" baseline="0" dirty="0" err="1" smtClean="0"/>
              <a:t>uncourtly</a:t>
            </a:r>
            <a:r>
              <a:rPr lang="en-GB" baseline="0" dirty="0" smtClean="0"/>
              <a:t> patronymic...Wilson’s imitation compounds this anxiety and heightens his fear, but only the narrator witnesses the imitation....</a:t>
            </a:r>
          </a:p>
          <a:p>
            <a:pPr marL="228600" indent="-228600">
              <a:buAutoNum type="arabicPeriod"/>
            </a:pPr>
            <a:r>
              <a:rPr lang="en-GB" baseline="0" dirty="0" smtClean="0"/>
              <a:t>Double as conscience? British excess “the most dissolute University in Europe” (180)</a:t>
            </a:r>
          </a:p>
          <a:p>
            <a:pPr marL="228600" indent="-228600">
              <a:buAutoNum type="arabicPeriod"/>
            </a:pPr>
            <a:r>
              <a:rPr lang="en-GB" baseline="0" dirty="0" smtClean="0"/>
              <a:t> But Wilson prevents the narrator’s machinations and depravities – forestalls his immorality until “I would submit no longer”</a:t>
            </a:r>
          </a:p>
          <a:p>
            <a:pPr marL="228600" indent="-228600">
              <a:buAutoNum type="arabicPeriod"/>
            </a:pPr>
            <a:r>
              <a:rPr lang="en-GB" baseline="0" dirty="0" smtClean="0"/>
              <a:t>Doppelganger and narrator become 1. In killing Wilson, the narrator kills himself – the narrator’s experience of the uncanny in his encounters with Wilson arises from the strange familiarity of self reflection.</a:t>
            </a:r>
            <a:endParaRPr lang="en-GB" dirty="0" smtClean="0"/>
          </a:p>
          <a:p>
            <a:endParaRPr lang="en-GB" dirty="0" smtClean="0"/>
          </a:p>
          <a:p>
            <a:r>
              <a:rPr lang="en-GB" dirty="0" smtClean="0"/>
              <a:t>The doppelganger is a malevolent other who </a:t>
            </a:r>
            <a:r>
              <a:rPr lang="en-GB" dirty="0" err="1" smtClean="0"/>
              <a:t>destablizes</a:t>
            </a:r>
            <a:r>
              <a:rPr lang="en-GB" dirty="0" smtClean="0"/>
              <a:t> the cohesion of the self. He is an expression of inescapable anxiety at it’s most</a:t>
            </a:r>
            <a:r>
              <a:rPr lang="en-GB" baseline="0" dirty="0" smtClean="0"/>
              <a:t> acute – the aim of Gothic fiction – and the only release from such persecution is death</a:t>
            </a:r>
            <a:endParaRPr lang="en-GB" dirty="0"/>
          </a:p>
        </p:txBody>
      </p:sp>
      <p:sp>
        <p:nvSpPr>
          <p:cNvPr id="4" name="Slide Number Placeholder 3"/>
          <p:cNvSpPr>
            <a:spLocks noGrp="1"/>
          </p:cNvSpPr>
          <p:nvPr>
            <p:ph type="sldNum" sz="quarter" idx="10"/>
          </p:nvPr>
        </p:nvSpPr>
        <p:spPr/>
        <p:txBody>
          <a:bodyPr/>
          <a:lstStyle/>
          <a:p>
            <a:fld id="{6ECD0A2F-A082-4F76-A471-B208CA45E693}"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en-US" altLang="ja-JP" smtClean="0"/>
              <a:t>Click to edit Master title style</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dirty="0"/>
          </a:p>
        </p:txBody>
      </p:sp>
      <p:sp>
        <p:nvSpPr>
          <p:cNvPr id="12" name="図形 11"/>
          <p:cNvSpPr>
            <a:spLocks noGrp="1"/>
          </p:cNvSpPr>
          <p:nvPr>
            <p:ph type="dt" sz="half" idx="10"/>
          </p:nvPr>
        </p:nvSpPr>
        <p:spPr/>
        <p:txBody>
          <a:bodyPr/>
          <a:lstStyle/>
          <a:p>
            <a:fld id="{A1228EA6-4978-415E-8565-A380D7597867}" type="datetimeFigureOut">
              <a:rPr lang="en-US" smtClean="0"/>
              <a:pPr/>
              <a:t>11/10/2009</a:t>
            </a:fld>
            <a:endParaRPr lang="en-GB"/>
          </a:p>
        </p:txBody>
      </p:sp>
      <p:sp>
        <p:nvSpPr>
          <p:cNvPr id="11" name="図形 10"/>
          <p:cNvSpPr>
            <a:spLocks noGrp="1"/>
          </p:cNvSpPr>
          <p:nvPr>
            <p:ph type="ftr" sz="quarter" idx="11"/>
          </p:nvPr>
        </p:nvSpPr>
        <p:spPr/>
        <p:txBody>
          <a:bodyPr/>
          <a:lstStyle/>
          <a:p>
            <a:endParaRPr lang="en-GB"/>
          </a:p>
        </p:txBody>
      </p:sp>
      <p:sp>
        <p:nvSpPr>
          <p:cNvPr id="18" name="図形 17"/>
          <p:cNvSpPr>
            <a:spLocks noGrp="1"/>
          </p:cNvSpPr>
          <p:nvPr>
            <p:ph type="sldNum" sz="quarter" idx="12"/>
          </p:nvPr>
        </p:nvSpPr>
        <p:spPr/>
        <p:txBody>
          <a:bodyPr/>
          <a:lstStyle/>
          <a:p>
            <a:fld id="{91DCA753-9CEC-4054-8D4C-420E211C5C28}"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p:txBody>
          <a:bodyPr/>
          <a:lstStyle/>
          <a:p>
            <a:fld id="{A1228EA6-4978-415E-8565-A380D7597867}" type="datetimeFigureOut">
              <a:rPr lang="en-US" smtClean="0"/>
              <a:pPr/>
              <a:t>11/10/2009</a:t>
            </a:fld>
            <a:endParaRPr lang="en-GB"/>
          </a:p>
        </p:txBody>
      </p:sp>
      <p:sp>
        <p:nvSpPr>
          <p:cNvPr id="5" name="図形 4"/>
          <p:cNvSpPr>
            <a:spLocks noGrp="1"/>
          </p:cNvSpPr>
          <p:nvPr>
            <p:ph type="ftr" sz="quarter" idx="11"/>
          </p:nvPr>
        </p:nvSpPr>
        <p:spPr/>
        <p:txBody>
          <a:bodyPr/>
          <a:lstStyle/>
          <a:p>
            <a:endParaRPr lang="en-GB"/>
          </a:p>
        </p:txBody>
      </p:sp>
      <p:sp>
        <p:nvSpPr>
          <p:cNvPr id="6" name="図形 5"/>
          <p:cNvSpPr>
            <a:spLocks noGrp="1"/>
          </p:cNvSpPr>
          <p:nvPr>
            <p:ph type="sldNum" sz="quarter" idx="12"/>
          </p:nvPr>
        </p:nvSpPr>
        <p:spPr/>
        <p:txBody>
          <a:bodyPr/>
          <a:lstStyle/>
          <a:p>
            <a:fld id="{91DCA753-9CEC-4054-8D4C-420E211C5C2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A1228EA6-4978-415E-8565-A380D7597867}" type="datetimeFigureOut">
              <a:rPr lang="en-US" smtClean="0"/>
              <a:pPr/>
              <a:t>11/10/2009</a:t>
            </a:fld>
            <a:endParaRPr lang="en-GB"/>
          </a:p>
        </p:txBody>
      </p:sp>
      <p:sp>
        <p:nvSpPr>
          <p:cNvPr id="5" name="図形 4"/>
          <p:cNvSpPr>
            <a:spLocks noGrp="1"/>
          </p:cNvSpPr>
          <p:nvPr>
            <p:ph type="ftr" sz="quarter" idx="11"/>
          </p:nvPr>
        </p:nvSpPr>
        <p:spPr/>
        <p:txBody>
          <a:bodyPr/>
          <a:lstStyle/>
          <a:p>
            <a:endParaRPr lang="en-GB"/>
          </a:p>
        </p:txBody>
      </p:sp>
      <p:sp>
        <p:nvSpPr>
          <p:cNvPr id="6" name="図形 5"/>
          <p:cNvSpPr>
            <a:spLocks noGrp="1"/>
          </p:cNvSpPr>
          <p:nvPr>
            <p:ph type="sldNum" sz="quarter" idx="12"/>
          </p:nvPr>
        </p:nvSpPr>
        <p:spPr>
          <a:xfrm>
            <a:off x="6286512" y="6356350"/>
            <a:ext cx="2133600" cy="365125"/>
          </a:xfrm>
        </p:spPr>
        <p:txBody>
          <a:bodyPr/>
          <a:lstStyle/>
          <a:p>
            <a:fld id="{91DCA753-9CEC-4054-8D4C-420E211C5C2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idx="1"/>
          </p:nvPr>
        </p:nvSpPr>
        <p:spPr/>
        <p:txBody>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type="dt" sz="half" idx="10"/>
          </p:nvPr>
        </p:nvSpPr>
        <p:spPr/>
        <p:txBody>
          <a:bodyPr/>
          <a:lstStyle/>
          <a:p>
            <a:fld id="{A1228EA6-4978-415E-8565-A380D7597867}" type="datetimeFigureOut">
              <a:rPr lang="en-US" smtClean="0"/>
              <a:pPr/>
              <a:t>11/10/2009</a:t>
            </a:fld>
            <a:endParaRPr lang="en-GB"/>
          </a:p>
        </p:txBody>
      </p:sp>
      <p:sp>
        <p:nvSpPr>
          <p:cNvPr id="5" name="図形 4"/>
          <p:cNvSpPr>
            <a:spLocks noGrp="1"/>
          </p:cNvSpPr>
          <p:nvPr>
            <p:ph type="ftr" sz="quarter" idx="11"/>
          </p:nvPr>
        </p:nvSpPr>
        <p:spPr/>
        <p:txBody>
          <a:bodyPr/>
          <a:lstStyle/>
          <a:p>
            <a:endParaRPr lang="en-GB"/>
          </a:p>
        </p:txBody>
      </p:sp>
      <p:sp>
        <p:nvSpPr>
          <p:cNvPr id="6" name="図形 5"/>
          <p:cNvSpPr>
            <a:spLocks noGrp="1"/>
          </p:cNvSpPr>
          <p:nvPr>
            <p:ph type="sldNum" sz="quarter" idx="12"/>
          </p:nvPr>
        </p:nvSpPr>
        <p:spPr/>
        <p:txBody>
          <a:bodyPr/>
          <a:lstStyle/>
          <a:p>
            <a:fld id="{91DCA753-9CEC-4054-8D4C-420E211C5C2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en-US" altLang="ja-JP" smtClean="0"/>
              <a:t>Click to edit Master title style</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A1228EA6-4978-415E-8565-A380D7597867}" type="datetimeFigureOut">
              <a:rPr lang="en-US" smtClean="0"/>
              <a:pPr/>
              <a:t>11/10/2009</a:t>
            </a:fld>
            <a:endParaRPr lang="en-GB"/>
          </a:p>
        </p:txBody>
      </p:sp>
      <p:sp>
        <p:nvSpPr>
          <p:cNvPr id="5" name="図形 4"/>
          <p:cNvSpPr>
            <a:spLocks noGrp="1"/>
          </p:cNvSpPr>
          <p:nvPr>
            <p:ph type="ftr" sz="quarter" idx="11"/>
          </p:nvPr>
        </p:nvSpPr>
        <p:spPr/>
        <p:txBody>
          <a:bodyPr/>
          <a:lstStyle/>
          <a:p>
            <a:endParaRPr lang="en-GB"/>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91DCA753-9CEC-4054-8D4C-420E211C5C2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dt" sz="half" idx="10"/>
          </p:nvPr>
        </p:nvSpPr>
        <p:spPr/>
        <p:txBody>
          <a:bodyPr/>
          <a:lstStyle/>
          <a:p>
            <a:fld id="{A1228EA6-4978-415E-8565-A380D7597867}" type="datetimeFigureOut">
              <a:rPr lang="en-US" smtClean="0"/>
              <a:pPr/>
              <a:t>11/10/2009</a:t>
            </a:fld>
            <a:endParaRPr lang="en-GB"/>
          </a:p>
        </p:txBody>
      </p:sp>
      <p:sp>
        <p:nvSpPr>
          <p:cNvPr id="6" name="図形 5"/>
          <p:cNvSpPr>
            <a:spLocks noGrp="1"/>
          </p:cNvSpPr>
          <p:nvPr>
            <p:ph type="ftr" sz="quarter" idx="11"/>
          </p:nvPr>
        </p:nvSpPr>
        <p:spPr/>
        <p:txBody>
          <a:bodyPr/>
          <a:lstStyle/>
          <a:p>
            <a:endParaRPr lang="en-GB"/>
          </a:p>
        </p:txBody>
      </p:sp>
      <p:sp>
        <p:nvSpPr>
          <p:cNvPr id="7" name="図形 6"/>
          <p:cNvSpPr>
            <a:spLocks noGrp="1"/>
          </p:cNvSpPr>
          <p:nvPr>
            <p:ph type="sldNum" sz="quarter" idx="12"/>
          </p:nvPr>
        </p:nvSpPr>
        <p:spPr/>
        <p:txBody>
          <a:bodyPr/>
          <a:lstStyle/>
          <a:p>
            <a:fld id="{91DCA753-9CEC-4054-8D4C-420E211C5C2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図形 6"/>
          <p:cNvSpPr>
            <a:spLocks noGrp="1"/>
          </p:cNvSpPr>
          <p:nvPr>
            <p:ph type="dt" sz="half" idx="10"/>
          </p:nvPr>
        </p:nvSpPr>
        <p:spPr/>
        <p:txBody>
          <a:bodyPr/>
          <a:lstStyle/>
          <a:p>
            <a:fld id="{A1228EA6-4978-415E-8565-A380D7597867}" type="datetimeFigureOut">
              <a:rPr lang="en-US" smtClean="0"/>
              <a:pPr/>
              <a:t>11/10/2009</a:t>
            </a:fld>
            <a:endParaRPr lang="en-GB"/>
          </a:p>
        </p:txBody>
      </p:sp>
      <p:sp>
        <p:nvSpPr>
          <p:cNvPr id="8" name="図形 7"/>
          <p:cNvSpPr>
            <a:spLocks noGrp="1"/>
          </p:cNvSpPr>
          <p:nvPr>
            <p:ph type="ftr" sz="quarter" idx="11"/>
          </p:nvPr>
        </p:nvSpPr>
        <p:spPr/>
        <p:txBody>
          <a:bodyPr/>
          <a:lstStyle/>
          <a:p>
            <a:endParaRPr lang="en-GB"/>
          </a:p>
        </p:txBody>
      </p:sp>
      <p:sp>
        <p:nvSpPr>
          <p:cNvPr id="9" name="図形 8"/>
          <p:cNvSpPr>
            <a:spLocks noGrp="1"/>
          </p:cNvSpPr>
          <p:nvPr>
            <p:ph type="sldNum" sz="quarter" idx="12"/>
          </p:nvPr>
        </p:nvSpPr>
        <p:spPr/>
        <p:txBody>
          <a:bodyPr/>
          <a:lstStyle/>
          <a:p>
            <a:fld id="{91DCA753-9CEC-4054-8D4C-420E211C5C2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dt" sz="half" idx="10"/>
          </p:nvPr>
        </p:nvSpPr>
        <p:spPr/>
        <p:txBody>
          <a:bodyPr/>
          <a:lstStyle/>
          <a:p>
            <a:fld id="{A1228EA6-4978-415E-8565-A380D7597867}" type="datetimeFigureOut">
              <a:rPr lang="en-US" smtClean="0"/>
              <a:pPr/>
              <a:t>11/10/2009</a:t>
            </a:fld>
            <a:endParaRPr lang="en-GB"/>
          </a:p>
        </p:txBody>
      </p:sp>
      <p:sp>
        <p:nvSpPr>
          <p:cNvPr id="4" name="図形 3"/>
          <p:cNvSpPr>
            <a:spLocks noGrp="1"/>
          </p:cNvSpPr>
          <p:nvPr>
            <p:ph type="ftr" sz="quarter" idx="11"/>
          </p:nvPr>
        </p:nvSpPr>
        <p:spPr/>
        <p:txBody>
          <a:bodyPr/>
          <a:lstStyle/>
          <a:p>
            <a:endParaRPr lang="en-GB"/>
          </a:p>
        </p:txBody>
      </p:sp>
      <p:sp>
        <p:nvSpPr>
          <p:cNvPr id="5" name="図形 4"/>
          <p:cNvSpPr>
            <a:spLocks noGrp="1"/>
          </p:cNvSpPr>
          <p:nvPr>
            <p:ph type="sldNum" sz="quarter" idx="12"/>
          </p:nvPr>
        </p:nvSpPr>
        <p:spPr/>
        <p:txBody>
          <a:bodyPr/>
          <a:lstStyle/>
          <a:p>
            <a:fld id="{91DCA753-9CEC-4054-8D4C-420E211C5C2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A1228EA6-4978-415E-8565-A380D7597867}" type="datetimeFigureOut">
              <a:rPr lang="en-US" smtClean="0"/>
              <a:pPr/>
              <a:t>11/10/2009</a:t>
            </a:fld>
            <a:endParaRPr lang="en-GB"/>
          </a:p>
        </p:txBody>
      </p:sp>
      <p:sp>
        <p:nvSpPr>
          <p:cNvPr id="3" name="図形 2"/>
          <p:cNvSpPr>
            <a:spLocks noGrp="1"/>
          </p:cNvSpPr>
          <p:nvPr>
            <p:ph type="ftr" sz="quarter" idx="11"/>
          </p:nvPr>
        </p:nvSpPr>
        <p:spPr/>
        <p:txBody>
          <a:bodyPr/>
          <a:lstStyle/>
          <a:p>
            <a:endParaRPr lang="en-GB"/>
          </a:p>
        </p:txBody>
      </p:sp>
      <p:sp>
        <p:nvSpPr>
          <p:cNvPr id="4" name="図形 3"/>
          <p:cNvSpPr>
            <a:spLocks noGrp="1"/>
          </p:cNvSpPr>
          <p:nvPr>
            <p:ph type="sldNum" sz="quarter" idx="12"/>
          </p:nvPr>
        </p:nvSpPr>
        <p:spPr/>
        <p:txBody>
          <a:bodyPr/>
          <a:lstStyle/>
          <a:p>
            <a:fld id="{91DCA753-9CEC-4054-8D4C-420E211C5C2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5" name="図形 4"/>
          <p:cNvSpPr>
            <a:spLocks noGrp="1"/>
          </p:cNvSpPr>
          <p:nvPr>
            <p:ph type="dt" sz="half" idx="10"/>
          </p:nvPr>
        </p:nvSpPr>
        <p:spPr/>
        <p:txBody>
          <a:bodyPr/>
          <a:lstStyle/>
          <a:p>
            <a:fld id="{A1228EA6-4978-415E-8565-A380D7597867}" type="datetimeFigureOut">
              <a:rPr lang="en-US" smtClean="0"/>
              <a:pPr/>
              <a:t>11/10/2009</a:t>
            </a:fld>
            <a:endParaRPr lang="en-GB"/>
          </a:p>
        </p:txBody>
      </p:sp>
      <p:sp>
        <p:nvSpPr>
          <p:cNvPr id="6" name="図形 5"/>
          <p:cNvSpPr>
            <a:spLocks noGrp="1"/>
          </p:cNvSpPr>
          <p:nvPr>
            <p:ph type="ftr" sz="quarter" idx="11"/>
          </p:nvPr>
        </p:nvSpPr>
        <p:spPr/>
        <p:txBody>
          <a:bodyPr/>
          <a:lstStyle/>
          <a:p>
            <a:endParaRPr lang="en-GB"/>
          </a:p>
        </p:txBody>
      </p:sp>
      <p:sp>
        <p:nvSpPr>
          <p:cNvPr id="7" name="図形 6"/>
          <p:cNvSpPr>
            <a:spLocks noGrp="1"/>
          </p:cNvSpPr>
          <p:nvPr>
            <p:ph type="sldNum" sz="quarter" idx="12"/>
          </p:nvPr>
        </p:nvSpPr>
        <p:spPr/>
        <p:txBody>
          <a:bodyPr/>
          <a:lstStyle/>
          <a:p>
            <a:fld id="{91DCA753-9CEC-4054-8D4C-420E211C5C2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en-US" altLang="ja-JP" smtClean="0"/>
              <a:t>Click to edit Master title style</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smtClean="0"/>
              <a:t>Click icon to add picture</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5" name="図形 4"/>
          <p:cNvSpPr>
            <a:spLocks noGrp="1"/>
          </p:cNvSpPr>
          <p:nvPr>
            <p:ph type="dt" sz="half" idx="10"/>
          </p:nvPr>
        </p:nvSpPr>
        <p:spPr/>
        <p:txBody>
          <a:bodyPr/>
          <a:lstStyle/>
          <a:p>
            <a:fld id="{A1228EA6-4978-415E-8565-A380D7597867}" type="datetimeFigureOut">
              <a:rPr lang="en-US" smtClean="0"/>
              <a:pPr/>
              <a:t>11/10/2009</a:t>
            </a:fld>
            <a:endParaRPr lang="en-GB"/>
          </a:p>
        </p:txBody>
      </p:sp>
      <p:sp>
        <p:nvSpPr>
          <p:cNvPr id="6" name="図形 5"/>
          <p:cNvSpPr>
            <a:spLocks noGrp="1"/>
          </p:cNvSpPr>
          <p:nvPr>
            <p:ph type="ftr" sz="quarter" idx="11"/>
          </p:nvPr>
        </p:nvSpPr>
        <p:spPr/>
        <p:txBody>
          <a:bodyPr/>
          <a:lstStyle/>
          <a:p>
            <a:endParaRPr lang="en-GB"/>
          </a:p>
        </p:txBody>
      </p:sp>
      <p:sp>
        <p:nvSpPr>
          <p:cNvPr id="7" name="図形 6"/>
          <p:cNvSpPr>
            <a:spLocks noGrp="1"/>
          </p:cNvSpPr>
          <p:nvPr>
            <p:ph type="sldNum" sz="quarter" idx="12"/>
          </p:nvPr>
        </p:nvSpPr>
        <p:spPr/>
        <p:txBody>
          <a:bodyPr/>
          <a:lstStyle/>
          <a:p>
            <a:fld id="{91DCA753-9CEC-4054-8D4C-420E211C5C28}"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A1228EA6-4978-415E-8565-A380D7597867}" type="datetimeFigureOut">
              <a:rPr lang="en-US" smtClean="0"/>
              <a:pPr/>
              <a:t>11/10/2009</a:t>
            </a:fld>
            <a:endParaRPr lang="en-GB"/>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en-GB"/>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91DCA753-9CEC-4054-8D4C-420E211C5C28}" type="slidenum">
              <a:rPr lang="en-GB" smtClean="0"/>
              <a:pPr/>
              <a:t>‹#›</a:t>
            </a:fld>
            <a:endParaRPr lang="en-GB"/>
          </a:p>
        </p:txBody>
      </p:sp>
      <p:sp>
        <p:nvSpPr>
          <p:cNvPr id="22" name="正方形/長方形 21"/>
          <p:cNvSpPr>
            <a:spLocks noGrp="1"/>
          </p:cNvSpPr>
          <p:nvPr>
            <p:ph type="title"/>
          </p:nvPr>
        </p:nvSpPr>
        <p:spPr>
          <a:xfrm>
            <a:off x="457200" y="274638"/>
            <a:ext cx="8229600" cy="1143000"/>
          </a:xfrm>
          <a:prstGeom prst="rect">
            <a:avLst/>
          </a:prstGeom>
          <a:noFill/>
        </p:spPr>
        <p:txBody>
          <a:bodyPr vert="horz" rtlCol="0" anchor="ctr">
            <a:normAutofit/>
          </a:bodyPr>
          <a:lstStyle/>
          <a:p>
            <a:r>
              <a:rPr kumimoji="1" lang="en-US" altLang="ja-JP" smtClean="0"/>
              <a:t>Click to edit Master title style</a:t>
            </a:r>
            <a:endParaRPr kumimoji="1"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youtube.com/watch?v=iLuUrad5-hA&amp;feature=PlayList&amp;p=10F18525744A1577&amp;index=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ate.org.uk/britain/exhibitions/americansublime/"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b="1" dirty="0" smtClean="0"/>
              <a:t>The Gothic</a:t>
            </a:r>
            <a:endParaRPr lang="en-GB" sz="6000" b="1" dirty="0"/>
          </a:p>
        </p:txBody>
      </p:sp>
      <p:pic>
        <p:nvPicPr>
          <p:cNvPr id="6" name="Content Placeholder 5" descr="Lightning_over_sea.jpg">
            <a:hlinkClick r:id="rId3"/>
          </p:cNvPr>
          <p:cNvPicPr>
            <a:picLocks noGrp="1" noChangeAspect="1"/>
          </p:cNvPicPr>
          <p:nvPr>
            <p:ph idx="1"/>
          </p:nvPr>
        </p:nvPicPr>
        <p:blipFill>
          <a:blip r:embed="rId4" cstate="print"/>
          <a:stretch>
            <a:fillRect/>
          </a:stretch>
        </p:blipFill>
        <p:spPr>
          <a:xfrm>
            <a:off x="2428860" y="1714488"/>
            <a:ext cx="4143404" cy="4371900"/>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Further reading</a:t>
            </a:r>
            <a:endParaRPr lang="en-GB" dirty="0"/>
          </a:p>
        </p:txBody>
      </p:sp>
      <p:sp>
        <p:nvSpPr>
          <p:cNvPr id="3" name="Text Placeholder 2"/>
          <p:cNvSpPr>
            <a:spLocks noGrp="1"/>
          </p:cNvSpPr>
          <p:nvPr>
            <p:ph type="body" idx="1"/>
          </p:nvPr>
        </p:nvSpPr>
        <p:spPr>
          <a:xfrm>
            <a:off x="428596" y="1214422"/>
            <a:ext cx="4040188" cy="639762"/>
          </a:xfrm>
        </p:spPr>
        <p:txBody>
          <a:bodyPr/>
          <a:lstStyle/>
          <a:p>
            <a:r>
              <a:rPr lang="en-GB" dirty="0" smtClean="0"/>
              <a:t>On the </a:t>
            </a:r>
            <a:r>
              <a:rPr lang="en-GB" dirty="0" smtClean="0"/>
              <a:t>G</a:t>
            </a:r>
            <a:r>
              <a:rPr lang="en-GB" dirty="0" smtClean="0"/>
              <a:t>othic &amp; Poe’s Gothic</a:t>
            </a:r>
            <a:endParaRPr lang="en-GB" dirty="0"/>
          </a:p>
        </p:txBody>
      </p:sp>
      <p:sp>
        <p:nvSpPr>
          <p:cNvPr id="9" name="Content Placeholder 8"/>
          <p:cNvSpPr>
            <a:spLocks noGrp="1"/>
          </p:cNvSpPr>
          <p:nvPr>
            <p:ph sz="half" idx="2"/>
          </p:nvPr>
        </p:nvSpPr>
        <p:spPr>
          <a:xfrm>
            <a:off x="285720" y="1928802"/>
            <a:ext cx="4254502" cy="4540274"/>
          </a:xfrm>
        </p:spPr>
        <p:txBody>
          <a:bodyPr>
            <a:normAutofit lnSpcReduction="10000"/>
          </a:bodyPr>
          <a:lstStyle/>
          <a:p>
            <a:r>
              <a:rPr lang="en-GB" sz="1200" dirty="0" smtClean="0">
                <a:solidFill>
                  <a:schemeClr val="tx1"/>
                </a:solidFill>
              </a:rPr>
              <a:t>Bloom, Clive (ed.), </a:t>
            </a:r>
            <a:r>
              <a:rPr lang="en-GB" sz="1200" i="1" dirty="0" smtClean="0">
                <a:solidFill>
                  <a:schemeClr val="tx1"/>
                </a:solidFill>
              </a:rPr>
              <a:t>Gothic Horror: A reader’s guide from Poe to King and beyond</a:t>
            </a:r>
            <a:r>
              <a:rPr lang="en-GB" sz="1200" dirty="0" smtClean="0">
                <a:solidFill>
                  <a:schemeClr val="tx1"/>
                </a:solidFill>
              </a:rPr>
              <a:t> (Basingstoke: Macmillan, 1998)</a:t>
            </a:r>
          </a:p>
          <a:p>
            <a:r>
              <a:rPr lang="en-GB" sz="1200" dirty="0" err="1" smtClean="0">
                <a:solidFill>
                  <a:schemeClr val="tx1"/>
                </a:solidFill>
              </a:rPr>
              <a:t>Caraliero</a:t>
            </a:r>
            <a:r>
              <a:rPr lang="en-GB" sz="1200" dirty="0" smtClean="0">
                <a:solidFill>
                  <a:schemeClr val="tx1"/>
                </a:solidFill>
              </a:rPr>
              <a:t>, Glen, </a:t>
            </a:r>
            <a:r>
              <a:rPr lang="en-GB" sz="1200" i="1" dirty="0" smtClean="0">
                <a:solidFill>
                  <a:schemeClr val="tx1"/>
                </a:solidFill>
              </a:rPr>
              <a:t>Supernatural and English Fiction </a:t>
            </a:r>
            <a:r>
              <a:rPr lang="en-GB" sz="1200" dirty="0" smtClean="0">
                <a:solidFill>
                  <a:schemeClr val="tx1"/>
                </a:solidFill>
              </a:rPr>
              <a:t>(Oxford: OUP, </a:t>
            </a:r>
            <a:r>
              <a:rPr lang="en-GB" sz="1200" dirty="0" smtClean="0">
                <a:solidFill>
                  <a:schemeClr val="tx1"/>
                </a:solidFill>
              </a:rPr>
              <a:t>1995) </a:t>
            </a:r>
            <a:endParaRPr lang="en-GB" sz="1200" dirty="0" smtClean="0">
              <a:solidFill>
                <a:schemeClr val="tx1"/>
              </a:solidFill>
            </a:endParaRPr>
          </a:p>
          <a:p>
            <a:r>
              <a:rPr lang="en-GB" sz="1200" dirty="0" err="1" smtClean="0">
                <a:solidFill>
                  <a:schemeClr val="tx1"/>
                </a:solidFill>
              </a:rPr>
              <a:t>DeLamotte</a:t>
            </a:r>
            <a:r>
              <a:rPr lang="en-GB" sz="1200" dirty="0" smtClean="0">
                <a:solidFill>
                  <a:schemeClr val="tx1"/>
                </a:solidFill>
              </a:rPr>
              <a:t>, Eugenia C., </a:t>
            </a:r>
            <a:r>
              <a:rPr lang="en-GB" sz="1200" i="1" dirty="0" smtClean="0">
                <a:solidFill>
                  <a:schemeClr val="tx1"/>
                </a:solidFill>
              </a:rPr>
              <a:t>Perils of the night: a feminist study of nineteenth-century Gothic</a:t>
            </a:r>
            <a:r>
              <a:rPr lang="en-GB" sz="1200" dirty="0" smtClean="0">
                <a:solidFill>
                  <a:schemeClr val="tx1"/>
                </a:solidFill>
              </a:rPr>
              <a:t>  (Oxford: OUP, 1990)</a:t>
            </a:r>
          </a:p>
          <a:p>
            <a:r>
              <a:rPr lang="en-GB" sz="1200" dirty="0" smtClean="0">
                <a:solidFill>
                  <a:schemeClr val="tx1"/>
                </a:solidFill>
              </a:rPr>
              <a:t>Garner, Michael, </a:t>
            </a:r>
            <a:r>
              <a:rPr lang="en-GB" sz="1200" i="1" dirty="0" smtClean="0">
                <a:solidFill>
                  <a:schemeClr val="tx1"/>
                </a:solidFill>
              </a:rPr>
              <a:t>Romanticism and the Gothic: genre reception and canon formation </a:t>
            </a:r>
            <a:r>
              <a:rPr lang="en-GB" sz="1200" dirty="0" smtClean="0">
                <a:solidFill>
                  <a:schemeClr val="tx1"/>
                </a:solidFill>
              </a:rPr>
              <a:t>(Cambridge: CUP, 2000)</a:t>
            </a:r>
          </a:p>
          <a:p>
            <a:r>
              <a:rPr lang="en-GB" sz="1200" dirty="0" smtClean="0">
                <a:solidFill>
                  <a:schemeClr val="tx1"/>
                </a:solidFill>
              </a:rPr>
              <a:t>Hurley, Kelly, </a:t>
            </a:r>
            <a:r>
              <a:rPr lang="en-GB" sz="1200" i="1" dirty="0" smtClean="0">
                <a:solidFill>
                  <a:schemeClr val="tx1"/>
                </a:solidFill>
              </a:rPr>
              <a:t>Gothic Body: Sexuality, materialism, and degeneration at the fin de siècle</a:t>
            </a:r>
            <a:r>
              <a:rPr lang="en-GB" sz="1200" dirty="0" smtClean="0">
                <a:solidFill>
                  <a:schemeClr val="tx1"/>
                </a:solidFill>
              </a:rPr>
              <a:t> (Cambridge: CUP, 1996)</a:t>
            </a:r>
          </a:p>
          <a:p>
            <a:r>
              <a:rPr lang="en-GB" sz="1200" dirty="0" smtClean="0">
                <a:solidFill>
                  <a:schemeClr val="tx1"/>
                </a:solidFill>
              </a:rPr>
              <a:t>Milbank, </a:t>
            </a:r>
            <a:r>
              <a:rPr lang="en-GB" sz="1200" dirty="0" smtClean="0">
                <a:solidFill>
                  <a:schemeClr val="tx1"/>
                </a:solidFill>
              </a:rPr>
              <a:t>A</a:t>
            </a:r>
            <a:r>
              <a:rPr lang="en-GB" sz="1200" dirty="0" smtClean="0">
                <a:solidFill>
                  <a:schemeClr val="tx1"/>
                </a:solidFill>
              </a:rPr>
              <a:t>lison, </a:t>
            </a:r>
            <a:r>
              <a:rPr lang="en-GB" sz="1200" i="1" dirty="0" smtClean="0">
                <a:solidFill>
                  <a:schemeClr val="tx1"/>
                </a:solidFill>
              </a:rPr>
              <a:t>Daughters of the house: modes of the Gothic in </a:t>
            </a:r>
            <a:r>
              <a:rPr lang="en-GB" sz="1200" i="1" dirty="0" smtClean="0">
                <a:solidFill>
                  <a:schemeClr val="tx1"/>
                </a:solidFill>
              </a:rPr>
              <a:t>V</a:t>
            </a:r>
            <a:r>
              <a:rPr lang="en-GB" sz="1200" i="1" dirty="0" smtClean="0">
                <a:solidFill>
                  <a:schemeClr val="tx1"/>
                </a:solidFill>
              </a:rPr>
              <a:t>ictorian fiction</a:t>
            </a:r>
            <a:r>
              <a:rPr lang="en-GB" sz="1200" dirty="0" smtClean="0">
                <a:solidFill>
                  <a:schemeClr val="tx1"/>
                </a:solidFill>
              </a:rPr>
              <a:t> (New York: St. Martin’s Press, 1992)</a:t>
            </a:r>
          </a:p>
          <a:p>
            <a:r>
              <a:rPr lang="en-GB" sz="1200" dirty="0" err="1" smtClean="0">
                <a:solidFill>
                  <a:schemeClr val="tx1"/>
                </a:solidFill>
              </a:rPr>
              <a:t>Mogen</a:t>
            </a:r>
            <a:r>
              <a:rPr lang="en-GB" sz="1200" dirty="0" smtClean="0">
                <a:solidFill>
                  <a:schemeClr val="tx1"/>
                </a:solidFill>
              </a:rPr>
              <a:t>, Scott, </a:t>
            </a:r>
            <a:r>
              <a:rPr lang="en-GB" sz="1200" dirty="0" err="1" smtClean="0">
                <a:solidFill>
                  <a:schemeClr val="tx1"/>
                </a:solidFill>
              </a:rPr>
              <a:t>Kavpinski</a:t>
            </a:r>
            <a:r>
              <a:rPr lang="en-GB" sz="1200" dirty="0" smtClean="0">
                <a:solidFill>
                  <a:schemeClr val="tx1"/>
                </a:solidFill>
              </a:rPr>
              <a:t> (eds.), </a:t>
            </a:r>
            <a:r>
              <a:rPr lang="en-GB" sz="1200" i="1" dirty="0" smtClean="0">
                <a:solidFill>
                  <a:schemeClr val="tx1"/>
                </a:solidFill>
              </a:rPr>
              <a:t>Frontier Gothic: terror and wonder at the frontier in American </a:t>
            </a:r>
            <a:r>
              <a:rPr lang="en-GB" sz="1200" i="1" dirty="0" err="1" smtClean="0">
                <a:solidFill>
                  <a:schemeClr val="tx1"/>
                </a:solidFill>
              </a:rPr>
              <a:t>Litereature</a:t>
            </a:r>
            <a:r>
              <a:rPr lang="en-GB" sz="1200" i="1" dirty="0" smtClean="0">
                <a:solidFill>
                  <a:schemeClr val="tx1"/>
                </a:solidFill>
              </a:rPr>
              <a:t> </a:t>
            </a:r>
            <a:r>
              <a:rPr lang="en-GB" sz="1200" dirty="0" smtClean="0">
                <a:solidFill>
                  <a:schemeClr val="tx1"/>
                </a:solidFill>
              </a:rPr>
              <a:t>(Rutherford, NJ: AUP, 1993)</a:t>
            </a:r>
            <a:endParaRPr lang="en-GB" sz="1200" dirty="0" smtClean="0">
              <a:solidFill>
                <a:schemeClr val="tx1"/>
              </a:solidFill>
            </a:endParaRPr>
          </a:p>
          <a:p>
            <a:r>
              <a:rPr lang="en-GB" sz="1200" dirty="0" smtClean="0">
                <a:solidFill>
                  <a:schemeClr val="tx1"/>
                </a:solidFill>
              </a:rPr>
              <a:t>Napier, Elizabeth R., </a:t>
            </a:r>
            <a:r>
              <a:rPr lang="en-GB" sz="1200" i="1" dirty="0" smtClean="0">
                <a:solidFill>
                  <a:schemeClr val="tx1"/>
                </a:solidFill>
              </a:rPr>
              <a:t>The Failure of Gothic: problems of disjunction in an eighteenth-century literary form </a:t>
            </a:r>
            <a:r>
              <a:rPr lang="en-GB" sz="1200" dirty="0" smtClean="0">
                <a:solidFill>
                  <a:schemeClr val="tx1"/>
                </a:solidFill>
              </a:rPr>
              <a:t>(Oxford: Clarendon Press, 1987)</a:t>
            </a:r>
            <a:endParaRPr lang="en-GB" sz="1200" dirty="0" smtClean="0">
              <a:solidFill>
                <a:schemeClr val="tx1"/>
              </a:solidFill>
            </a:endParaRPr>
          </a:p>
          <a:p>
            <a:r>
              <a:rPr lang="en-GB" sz="1200" dirty="0" smtClean="0">
                <a:solidFill>
                  <a:schemeClr val="tx1"/>
                </a:solidFill>
              </a:rPr>
              <a:t>Punter, David (ed.), </a:t>
            </a:r>
            <a:r>
              <a:rPr lang="en-GB" sz="1200" i="1" dirty="0" smtClean="0">
                <a:solidFill>
                  <a:schemeClr val="tx1"/>
                </a:solidFill>
              </a:rPr>
              <a:t>A Companion to the Gothic</a:t>
            </a:r>
            <a:r>
              <a:rPr lang="en-GB" sz="1200" dirty="0" smtClean="0">
                <a:solidFill>
                  <a:schemeClr val="tx1"/>
                </a:solidFill>
              </a:rPr>
              <a:t> (Oxford: Blackwell, 2000)</a:t>
            </a:r>
          </a:p>
          <a:p>
            <a:pPr>
              <a:buNone/>
            </a:pPr>
            <a:r>
              <a:rPr lang="en-GB" sz="1200" dirty="0" smtClean="0">
                <a:solidFill>
                  <a:schemeClr val="tx1"/>
                </a:solidFill>
              </a:rPr>
              <a:t>See also:</a:t>
            </a:r>
            <a:endParaRPr lang="en-GB" sz="1200" dirty="0" smtClean="0">
              <a:solidFill>
                <a:schemeClr val="tx1"/>
              </a:solidFill>
            </a:endParaRPr>
          </a:p>
          <a:p>
            <a:r>
              <a:rPr lang="en-GB" sz="1200" dirty="0" smtClean="0">
                <a:solidFill>
                  <a:schemeClr val="tx1"/>
                </a:solidFill>
                <a:hlinkClick r:id="rId2"/>
              </a:rPr>
              <a:t>Tate </a:t>
            </a:r>
            <a:r>
              <a:rPr lang="en-GB" sz="1200" dirty="0" smtClean="0">
                <a:solidFill>
                  <a:schemeClr val="tx1"/>
                </a:solidFill>
                <a:hlinkClick r:id="rId2"/>
              </a:rPr>
              <a:t>Britain, </a:t>
            </a:r>
            <a:r>
              <a:rPr lang="en-GB" sz="1200" dirty="0" smtClean="0">
                <a:solidFill>
                  <a:schemeClr val="tx1"/>
                </a:solidFill>
                <a:hlinkClick r:id="rId2"/>
              </a:rPr>
              <a:t>“American Sublime: Landscape Painting in the US (1820-1880)” 2002 exhibition</a:t>
            </a:r>
            <a:endParaRPr lang="en-GB" sz="1200" dirty="0" smtClean="0">
              <a:solidFill>
                <a:schemeClr val="tx1"/>
              </a:solidFill>
            </a:endParaRPr>
          </a:p>
          <a:p>
            <a:endParaRPr lang="en-GB" dirty="0"/>
          </a:p>
        </p:txBody>
      </p:sp>
      <p:sp>
        <p:nvSpPr>
          <p:cNvPr id="5" name="Text Placeholder 4"/>
          <p:cNvSpPr>
            <a:spLocks noGrp="1"/>
          </p:cNvSpPr>
          <p:nvPr>
            <p:ph type="body" sz="quarter" idx="3"/>
          </p:nvPr>
        </p:nvSpPr>
        <p:spPr>
          <a:xfrm>
            <a:off x="4643438" y="1285860"/>
            <a:ext cx="4041775" cy="639762"/>
          </a:xfrm>
        </p:spPr>
        <p:txBody>
          <a:bodyPr>
            <a:noAutofit/>
          </a:bodyPr>
          <a:lstStyle/>
          <a:p>
            <a:pPr lvl="0" algn="r"/>
            <a:r>
              <a:rPr lang="en-GB" sz="1400" dirty="0" smtClean="0">
                <a:solidFill>
                  <a:schemeClr val="tx1">
                    <a:lumMod val="65000"/>
                    <a:lumOff val="35000"/>
                  </a:schemeClr>
                </a:solidFill>
              </a:rPr>
              <a:t>Richard Wilson, </a:t>
            </a:r>
            <a:r>
              <a:rPr lang="en-GB" sz="1400" i="1" dirty="0" err="1" smtClean="0">
                <a:solidFill>
                  <a:schemeClr val="tx1">
                    <a:lumMod val="65000"/>
                    <a:lumOff val="35000"/>
                  </a:schemeClr>
                </a:solidFill>
              </a:rPr>
              <a:t>Llyn-y-Cau</a:t>
            </a:r>
            <a:r>
              <a:rPr lang="en-GB" sz="1400" i="1" dirty="0" smtClean="0">
                <a:solidFill>
                  <a:schemeClr val="tx1">
                    <a:lumMod val="65000"/>
                    <a:lumOff val="35000"/>
                  </a:schemeClr>
                </a:solidFill>
              </a:rPr>
              <a:t>, </a:t>
            </a:r>
            <a:r>
              <a:rPr lang="en-GB" sz="1400" i="1" dirty="0" err="1" smtClean="0">
                <a:solidFill>
                  <a:schemeClr val="tx1">
                    <a:lumMod val="65000"/>
                    <a:lumOff val="35000"/>
                  </a:schemeClr>
                </a:solidFill>
              </a:rPr>
              <a:t>Cader</a:t>
            </a:r>
            <a:r>
              <a:rPr lang="en-GB" sz="1400" i="1" dirty="0" smtClean="0">
                <a:solidFill>
                  <a:schemeClr val="tx1">
                    <a:lumMod val="65000"/>
                    <a:lumOff val="35000"/>
                  </a:schemeClr>
                </a:solidFill>
              </a:rPr>
              <a:t> </a:t>
            </a:r>
            <a:r>
              <a:rPr lang="en-GB" sz="1400" i="1" dirty="0" err="1" smtClean="0">
                <a:solidFill>
                  <a:schemeClr val="tx1">
                    <a:lumMod val="65000"/>
                    <a:lumOff val="35000"/>
                  </a:schemeClr>
                </a:solidFill>
              </a:rPr>
              <a:t>Idris</a:t>
            </a:r>
            <a:r>
              <a:rPr lang="en-GB" sz="1400" dirty="0" smtClean="0">
                <a:solidFill>
                  <a:schemeClr val="tx1">
                    <a:lumMod val="65000"/>
                    <a:lumOff val="35000"/>
                  </a:schemeClr>
                </a:solidFill>
              </a:rPr>
              <a:t> (c.1774</a:t>
            </a:r>
            <a:r>
              <a:rPr lang="en-GB" sz="1400" dirty="0" smtClean="0">
                <a:solidFill>
                  <a:schemeClr val="tx1">
                    <a:lumMod val="65000"/>
                    <a:lumOff val="35000"/>
                  </a:schemeClr>
                </a:solidFill>
              </a:rPr>
              <a:t>)</a:t>
            </a:r>
            <a:endParaRPr lang="en-GB" sz="1400" i="1" dirty="0" smtClean="0">
              <a:solidFill>
                <a:schemeClr val="tx1">
                  <a:lumMod val="65000"/>
                  <a:lumOff val="35000"/>
                </a:schemeClr>
              </a:solidFill>
            </a:endParaRPr>
          </a:p>
        </p:txBody>
      </p:sp>
      <p:pic>
        <p:nvPicPr>
          <p:cNvPr id="8" name="Content Placeholder 7" descr="llyn-y-Cau_Wilson_1774.jpg"/>
          <p:cNvPicPr>
            <a:picLocks noGrp="1" noChangeAspect="1"/>
          </p:cNvPicPr>
          <p:nvPr>
            <p:ph sz="quarter" idx="4"/>
          </p:nvPr>
        </p:nvPicPr>
        <p:blipFill>
          <a:blip r:embed="rId3" cstate="print"/>
          <a:stretch>
            <a:fillRect/>
          </a:stretch>
        </p:blipFill>
        <p:spPr>
          <a:xfrm>
            <a:off x="4645025" y="2285993"/>
            <a:ext cx="4041775" cy="3265728"/>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Gothic &amp; Edgar Allan Poe</a:t>
            </a:r>
            <a:endParaRPr lang="en-GB" dirty="0"/>
          </a:p>
        </p:txBody>
      </p:sp>
      <p:sp>
        <p:nvSpPr>
          <p:cNvPr id="3" name="Content Placeholder 2"/>
          <p:cNvSpPr>
            <a:spLocks noGrp="1"/>
          </p:cNvSpPr>
          <p:nvPr>
            <p:ph idx="1"/>
          </p:nvPr>
        </p:nvSpPr>
        <p:spPr/>
        <p:txBody>
          <a:bodyPr>
            <a:normAutofit fontScale="92500" lnSpcReduction="20000"/>
          </a:bodyPr>
          <a:lstStyle/>
          <a:p>
            <a:r>
              <a:rPr lang="en-GB" b="1" dirty="0" smtClean="0"/>
              <a:t>The “literary gothic”</a:t>
            </a:r>
          </a:p>
          <a:p>
            <a:r>
              <a:rPr lang="en-GB" b="1" dirty="0" smtClean="0"/>
              <a:t>Two renderings of the sublime</a:t>
            </a:r>
          </a:p>
          <a:p>
            <a:r>
              <a:rPr lang="en-GB" b="1" dirty="0" smtClean="0"/>
              <a:t>Poe’s gothic inheritance</a:t>
            </a:r>
          </a:p>
          <a:p>
            <a:r>
              <a:rPr lang="en-GB" b="1" dirty="0" smtClean="0"/>
              <a:t>Gothic exteriors in ‘MS. Found in a Bottle” (1832)</a:t>
            </a:r>
          </a:p>
          <a:p>
            <a:r>
              <a:rPr lang="en-GB" b="1" dirty="0" smtClean="0"/>
              <a:t>Gothic interiors in ‘The Masque of the Red Death’ (1842)</a:t>
            </a:r>
          </a:p>
          <a:p>
            <a:r>
              <a:rPr lang="en-GB" b="1" dirty="0" smtClean="0"/>
              <a:t>Gothic “</a:t>
            </a:r>
            <a:r>
              <a:rPr lang="en-GB" b="1" dirty="0" err="1" smtClean="0"/>
              <a:t>othering</a:t>
            </a:r>
            <a:r>
              <a:rPr lang="en-GB" b="1" dirty="0" smtClean="0"/>
              <a:t>” in ‘William Wilson’ (1839)</a:t>
            </a:r>
            <a:endParaRPr lang="en-GB" dirty="0"/>
          </a:p>
        </p:txBody>
      </p:sp>
      <p:sp>
        <p:nvSpPr>
          <p:cNvPr id="4" name="Text Placeholder 3"/>
          <p:cNvSpPr>
            <a:spLocks noGrp="1"/>
          </p:cNvSpPr>
          <p:nvPr>
            <p:ph type="body" sz="half" idx="2"/>
          </p:nvPr>
        </p:nvSpPr>
        <p:spPr/>
        <p:txBody>
          <a:bodyPr>
            <a:normAutofit/>
          </a:bodyPr>
          <a:lstStyle/>
          <a:p>
            <a:r>
              <a:rPr lang="en-GB" dirty="0" smtClean="0">
                <a:solidFill>
                  <a:schemeClr val="tx1"/>
                </a:solidFill>
              </a:rPr>
              <a:t>Some key terms:</a:t>
            </a:r>
          </a:p>
          <a:p>
            <a:endParaRPr lang="en-GB" dirty="0" smtClean="0">
              <a:solidFill>
                <a:schemeClr val="tx1"/>
              </a:solidFill>
            </a:endParaRPr>
          </a:p>
          <a:p>
            <a:pPr lvl="1">
              <a:buFont typeface="Arial" pitchFamily="34" charset="0"/>
              <a:buChar char="•"/>
            </a:pPr>
            <a:r>
              <a:rPr lang="en-GB" sz="1600" dirty="0" smtClean="0">
                <a:solidFill>
                  <a:schemeClr val="tx1"/>
                </a:solidFill>
              </a:rPr>
              <a:t>The sublime</a:t>
            </a:r>
          </a:p>
          <a:p>
            <a:pPr lvl="1">
              <a:buFont typeface="Arial" pitchFamily="34" charset="0"/>
              <a:buChar char="•"/>
            </a:pPr>
            <a:endParaRPr lang="en-GB" sz="1600" dirty="0" smtClean="0">
              <a:solidFill>
                <a:schemeClr val="tx1"/>
              </a:solidFill>
            </a:endParaRPr>
          </a:p>
          <a:p>
            <a:pPr lvl="1">
              <a:buFont typeface="Arial" pitchFamily="34" charset="0"/>
              <a:buChar char="•"/>
            </a:pPr>
            <a:r>
              <a:rPr lang="en-GB" sz="1600" dirty="0" smtClean="0">
                <a:solidFill>
                  <a:schemeClr val="tx1"/>
                </a:solidFill>
              </a:rPr>
              <a:t>The uncanny</a:t>
            </a:r>
          </a:p>
          <a:p>
            <a:pPr lvl="1">
              <a:buFont typeface="Arial" pitchFamily="34" charset="0"/>
              <a:buChar char="•"/>
            </a:pPr>
            <a:endParaRPr lang="en-GB" sz="1600" dirty="0" smtClean="0">
              <a:solidFill>
                <a:schemeClr val="tx1"/>
              </a:solidFill>
            </a:endParaRPr>
          </a:p>
          <a:p>
            <a:pPr lvl="1">
              <a:buFont typeface="Arial" pitchFamily="34" charset="0"/>
              <a:buChar char="•"/>
            </a:pPr>
            <a:r>
              <a:rPr lang="en-GB" sz="1600" dirty="0" err="1" smtClean="0">
                <a:solidFill>
                  <a:schemeClr val="tx1"/>
                </a:solidFill>
              </a:rPr>
              <a:t>Doppelgänger</a:t>
            </a:r>
            <a:r>
              <a:rPr lang="en-GB" sz="1600" dirty="0" smtClean="0">
                <a:solidFill>
                  <a:schemeClr val="tx1"/>
                </a:solidFill>
              </a:rPr>
              <a:t> </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lvl="0"/>
            <a:r>
              <a:rPr lang="en-GB" sz="1100" b="1" dirty="0" smtClean="0">
                <a:solidFill>
                  <a:schemeClr val="tx1"/>
                </a:solidFill>
              </a:rPr>
              <a:t>Richard Wilson, </a:t>
            </a:r>
            <a:r>
              <a:rPr lang="en-GB" sz="1100" b="1" i="1" dirty="0" err="1" smtClean="0">
                <a:solidFill>
                  <a:schemeClr val="tx1"/>
                </a:solidFill>
              </a:rPr>
              <a:t>Llyn-y-Cau</a:t>
            </a:r>
            <a:r>
              <a:rPr lang="en-GB" sz="1100" b="1" i="1" dirty="0" smtClean="0">
                <a:solidFill>
                  <a:schemeClr val="tx1"/>
                </a:solidFill>
              </a:rPr>
              <a:t>, </a:t>
            </a:r>
            <a:r>
              <a:rPr lang="en-GB" sz="1100" b="1" i="1" dirty="0" err="1" smtClean="0">
                <a:solidFill>
                  <a:schemeClr val="tx1"/>
                </a:solidFill>
              </a:rPr>
              <a:t>Cader</a:t>
            </a:r>
            <a:r>
              <a:rPr lang="en-GB" sz="1100" b="1" i="1" dirty="0" smtClean="0">
                <a:solidFill>
                  <a:schemeClr val="tx1"/>
                </a:solidFill>
              </a:rPr>
              <a:t> </a:t>
            </a:r>
            <a:r>
              <a:rPr lang="en-GB" sz="1100" b="1" i="1" dirty="0" err="1" smtClean="0">
                <a:solidFill>
                  <a:schemeClr val="tx1"/>
                </a:solidFill>
              </a:rPr>
              <a:t>Idris</a:t>
            </a:r>
            <a:r>
              <a:rPr lang="en-GB" sz="1100" b="1" dirty="0" smtClean="0">
                <a:solidFill>
                  <a:schemeClr val="tx1"/>
                </a:solidFill>
              </a:rPr>
              <a:t> (c.1774)</a:t>
            </a:r>
            <a:endParaRPr lang="en-GB" sz="1100" b="1" i="1" dirty="0" smtClean="0">
              <a:solidFill>
                <a:schemeClr val="tx1"/>
              </a:solidFill>
            </a:endParaRPr>
          </a:p>
          <a:p>
            <a:endParaRPr lang="en-GB" dirty="0" smtClean="0"/>
          </a:p>
          <a:p>
            <a:endParaRPr lang="en-GB" dirty="0"/>
          </a:p>
        </p:txBody>
      </p:sp>
      <p:pic>
        <p:nvPicPr>
          <p:cNvPr id="5" name="Picture 4" descr="llyn-y-Cau_Wilson_1774.jpg"/>
          <p:cNvPicPr>
            <a:picLocks noChangeAspect="1"/>
          </p:cNvPicPr>
          <p:nvPr/>
        </p:nvPicPr>
        <p:blipFill>
          <a:blip r:embed="rId3" cstate="print"/>
          <a:stretch>
            <a:fillRect/>
          </a:stretch>
        </p:blipFill>
        <p:spPr>
          <a:xfrm>
            <a:off x="571472" y="3714752"/>
            <a:ext cx="2700809" cy="1872631"/>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The “Literary Gothic”: two philosophies</a:t>
            </a:r>
            <a:endParaRPr lang="en-GB" dirty="0"/>
          </a:p>
        </p:txBody>
      </p:sp>
      <p:pic>
        <p:nvPicPr>
          <p:cNvPr id="5" name="Content Placeholder 4" descr="turner_gothard.jpg"/>
          <p:cNvPicPr>
            <a:picLocks noGrp="1" noChangeAspect="1"/>
          </p:cNvPicPr>
          <p:nvPr>
            <p:ph idx="1"/>
          </p:nvPr>
        </p:nvPicPr>
        <p:blipFill>
          <a:blip r:embed="rId3" cstate="print"/>
          <a:stretch>
            <a:fillRect/>
          </a:stretch>
        </p:blipFill>
        <p:spPr>
          <a:xfrm>
            <a:off x="4143372" y="714356"/>
            <a:ext cx="3643338" cy="5417603"/>
          </a:xfrm>
          <a:prstGeom prst="rect">
            <a:avLst/>
          </a:prstGeom>
          <a:ln w="228600" cap="sq" cmpd="thickThin">
            <a:solidFill>
              <a:srgbClr val="000000"/>
            </a:solidFill>
            <a:prstDash val="solid"/>
            <a:miter lim="800000"/>
          </a:ln>
          <a:effectLst>
            <a:innerShdw blurRad="76200">
              <a:srgbClr val="000000"/>
            </a:innerShdw>
          </a:effectLst>
        </p:spPr>
      </p:pic>
      <p:sp>
        <p:nvSpPr>
          <p:cNvPr id="9" name="Text Placeholder 8"/>
          <p:cNvSpPr>
            <a:spLocks noGrp="1"/>
          </p:cNvSpPr>
          <p:nvPr>
            <p:ph type="body" sz="half" idx="2"/>
          </p:nvPr>
        </p:nvSpPr>
        <p:spPr>
          <a:xfrm>
            <a:off x="500034" y="1428736"/>
            <a:ext cx="3008313" cy="4929222"/>
          </a:xfrm>
        </p:spPr>
        <p:txBody>
          <a:bodyPr>
            <a:normAutofit/>
          </a:bodyPr>
          <a:lstStyle/>
          <a:p>
            <a:r>
              <a:rPr lang="en-GB" sz="1200" b="1" dirty="0" smtClean="0"/>
              <a:t>Terror &amp; Wonder?</a:t>
            </a:r>
          </a:p>
          <a:p>
            <a:r>
              <a:rPr lang="en-GB" sz="1200" b="1" dirty="0" smtClean="0">
                <a:solidFill>
                  <a:schemeClr val="tx1"/>
                </a:solidFill>
              </a:rPr>
              <a:t>The passion caused by the great and sublime in nature is astonishment, and astonishment is that state of the soul in which all its motions are suspended, with some degree of horror. The mind is so entirely filled with its object that it cannot entertain any other, nor reason on that object which fills it. Astonishment is the effect of the sublime in its highest degree; its inferior effects are admiration, reverence, and respect. No passion so effectually robs the mind of all its powers of acting and reasoning as terror; and whatever is terrible with regard to sight, is sublime.</a:t>
            </a:r>
          </a:p>
          <a:p>
            <a:r>
              <a:rPr lang="en-GB" sz="1200" b="1" dirty="0" smtClean="0">
                <a:solidFill>
                  <a:schemeClr val="tx1"/>
                </a:solidFill>
              </a:rPr>
              <a:t>(Edmund Burke, </a:t>
            </a:r>
            <a:r>
              <a:rPr lang="en-GB" sz="1200" b="1" i="1" dirty="0" smtClean="0">
                <a:solidFill>
                  <a:schemeClr val="tx1"/>
                </a:solidFill>
              </a:rPr>
              <a:t>A philosophical Enquiry into the Origin of Our Ideas of the Sublime and Beautiful </a:t>
            </a:r>
            <a:r>
              <a:rPr lang="en-GB" sz="1200" b="1" dirty="0" smtClean="0">
                <a:solidFill>
                  <a:schemeClr val="tx1"/>
                </a:solidFill>
              </a:rPr>
              <a:t>(1756-7)</a:t>
            </a:r>
            <a:endParaRPr lang="en-GB" sz="1200" b="1" dirty="0">
              <a:solidFill>
                <a:schemeClr val="tx1"/>
              </a:solidFill>
            </a:endParaRPr>
          </a:p>
        </p:txBody>
      </p:sp>
      <p:sp>
        <p:nvSpPr>
          <p:cNvPr id="6" name="TextBox 5"/>
          <p:cNvSpPr txBox="1"/>
          <p:nvPr/>
        </p:nvSpPr>
        <p:spPr>
          <a:xfrm>
            <a:off x="3857620" y="6357958"/>
            <a:ext cx="4143404" cy="584775"/>
          </a:xfrm>
          <a:prstGeom prst="rect">
            <a:avLst/>
          </a:prstGeom>
          <a:noFill/>
        </p:spPr>
        <p:txBody>
          <a:bodyPr wrap="square" rtlCol="0">
            <a:spAutoFit/>
          </a:bodyPr>
          <a:lstStyle/>
          <a:p>
            <a:pPr algn="ctr"/>
            <a:r>
              <a:rPr lang="en-GB" sz="1400" dirty="0" smtClean="0"/>
              <a:t>Turner, “The Passage of St </a:t>
            </a:r>
            <a:r>
              <a:rPr lang="en-GB" sz="1400" dirty="0" err="1" smtClean="0"/>
              <a:t>Gothard</a:t>
            </a:r>
            <a:r>
              <a:rPr lang="en-GB" sz="1400" dirty="0" smtClean="0"/>
              <a:t>” (1804)</a:t>
            </a:r>
          </a:p>
          <a:p>
            <a:endParaRPr lang="en-GB" dirty="0"/>
          </a:p>
        </p:txBody>
      </p:sp>
      <p:sp>
        <p:nvSpPr>
          <p:cNvPr id="10" name="TextBox 9"/>
          <p:cNvSpPr txBox="1"/>
          <p:nvPr/>
        </p:nvSpPr>
        <p:spPr>
          <a:xfrm>
            <a:off x="500034" y="1428736"/>
            <a:ext cx="3214710" cy="3970318"/>
          </a:xfrm>
          <a:prstGeom prst="rect">
            <a:avLst/>
          </a:prstGeom>
          <a:noFill/>
        </p:spPr>
        <p:txBody>
          <a:bodyPr wrap="square" rtlCol="0">
            <a:spAutoFit/>
          </a:bodyPr>
          <a:lstStyle/>
          <a:p>
            <a:r>
              <a:rPr lang="en-GB" sz="1200" b="1" dirty="0" smtClean="0">
                <a:solidFill>
                  <a:schemeClr val="tx2"/>
                </a:solidFill>
              </a:rPr>
              <a:t>Terror &amp; Wonder?</a:t>
            </a:r>
          </a:p>
          <a:p>
            <a:endParaRPr lang="en-GB" sz="1200" dirty="0" smtClean="0">
              <a:solidFill>
                <a:schemeClr val="tx2"/>
              </a:solidFill>
            </a:endParaRPr>
          </a:p>
          <a:p>
            <a:r>
              <a:rPr lang="en-GB" sz="1200" dirty="0" smtClean="0"/>
              <a:t>Bold, overhanging, and, as it were, threatening rocks, thunderclouds piled up the vault of heaven, borne along with flashes and peals, volcanoes in all their violence of destruction, hurricanes leaving desolation in their track, the boundless ocean rising with rebellious force, the high waterfall of some mighty river, and the like, make our power of resistance of trifling moment in comparison with their might. But, provided our own position is secure, their aspect is all the more attractive for its fearfulness; and we readily call these objects sublime, because they raise the forces of the soul above the height of vulgar commonplace, and discover within us a power of resistance of quite another kind, which gives us courage to of nature.</a:t>
            </a:r>
          </a:p>
          <a:p>
            <a:r>
              <a:rPr lang="en-GB" sz="1200" dirty="0" smtClean="0"/>
              <a:t>be able to measure ourselves against the seeming omnipotence </a:t>
            </a:r>
          </a:p>
          <a:p>
            <a:r>
              <a:rPr lang="en-GB" sz="1200" dirty="0" smtClean="0"/>
              <a:t>Immanuel Kant, </a:t>
            </a:r>
            <a:r>
              <a:rPr lang="en-GB" sz="1200" i="1" dirty="0" smtClean="0"/>
              <a:t>Critique of Judgement </a:t>
            </a:r>
            <a:r>
              <a:rPr lang="en-GB" sz="1200" dirty="0" smtClean="0"/>
              <a:t>(1790)</a:t>
            </a:r>
            <a:endParaRPr lang="en-GB"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00"/>
                                        <p:tgtEl>
                                          <p:spTgt spid="9">
                                            <p:txEl>
                                              <p:pRg st="0" end="0"/>
                                            </p:txEl>
                                          </p:spTgt>
                                        </p:tgtEl>
                                      </p:cBhvr>
                                    </p:animEffect>
                                    <p:set>
                                      <p:cBhvr>
                                        <p:cTn id="7" dur="1" fill="hold">
                                          <p:stCondLst>
                                            <p:cond delay="999"/>
                                          </p:stCondLst>
                                        </p:cTn>
                                        <p:tgtEl>
                                          <p:spTgt spid="9">
                                            <p:txEl>
                                              <p:pRg st="0" end="0"/>
                                            </p:txEl>
                                          </p:spTgt>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1000"/>
                                        <p:tgtEl>
                                          <p:spTgt spid="9">
                                            <p:txEl>
                                              <p:pRg st="1" end="1"/>
                                            </p:txEl>
                                          </p:spTgt>
                                        </p:tgtEl>
                                      </p:cBhvr>
                                    </p:animEffect>
                                    <p:set>
                                      <p:cBhvr>
                                        <p:cTn id="10" dur="1" fill="hold">
                                          <p:stCondLst>
                                            <p:cond delay="999"/>
                                          </p:stCondLst>
                                        </p:cTn>
                                        <p:tgtEl>
                                          <p:spTgt spid="9">
                                            <p:txEl>
                                              <p:pRg st="1" end="1"/>
                                            </p:txEl>
                                          </p:spTgt>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1000"/>
                                        <p:tgtEl>
                                          <p:spTgt spid="9">
                                            <p:txEl>
                                              <p:pRg st="2" end="2"/>
                                            </p:txEl>
                                          </p:spTgt>
                                        </p:tgtEl>
                                      </p:cBhvr>
                                    </p:animEffect>
                                    <p:set>
                                      <p:cBhvr>
                                        <p:cTn id="13" dur="1" fill="hold">
                                          <p:stCondLst>
                                            <p:cond delay="999"/>
                                          </p:stCondLst>
                                        </p:cTn>
                                        <p:tgtEl>
                                          <p:spTgt spid="9">
                                            <p:txEl>
                                              <p:pRg st="2" end="2"/>
                                            </p:txEl>
                                          </p:spTgt>
                                        </p:tgtEl>
                                        <p:attrNameLst>
                                          <p:attrName>style.visibility</p:attrName>
                                        </p:attrNameLst>
                                      </p:cBhvr>
                                      <p:to>
                                        <p:strVal val="hidden"/>
                                      </p:to>
                                    </p:set>
                                  </p:childTnLst>
                                </p:cTn>
                              </p:par>
                            </p:childTnLst>
                          </p:cTn>
                        </p:par>
                        <p:par>
                          <p:cTn id="14" fill="hold">
                            <p:stCondLst>
                              <p:cond delay="1000"/>
                            </p:stCondLst>
                            <p:childTnLst>
                              <p:par>
                                <p:cTn id="15" presetID="1"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Sublime</a:t>
            </a:r>
            <a:endParaRPr lang="en-GB" dirty="0"/>
          </a:p>
        </p:txBody>
      </p:sp>
      <p:sp>
        <p:nvSpPr>
          <p:cNvPr id="5" name="Text Placeholder 4"/>
          <p:cNvSpPr>
            <a:spLocks noGrp="1"/>
          </p:cNvSpPr>
          <p:nvPr>
            <p:ph type="body" idx="1"/>
          </p:nvPr>
        </p:nvSpPr>
        <p:spPr>
          <a:xfrm>
            <a:off x="428596" y="1214422"/>
            <a:ext cx="4040188" cy="639762"/>
          </a:xfrm>
        </p:spPr>
        <p:txBody>
          <a:bodyPr>
            <a:noAutofit/>
          </a:bodyPr>
          <a:lstStyle/>
          <a:p>
            <a:r>
              <a:rPr lang="en-GB" sz="1400" dirty="0" smtClean="0"/>
              <a:t>Ann Radcliffe, </a:t>
            </a:r>
            <a:r>
              <a:rPr lang="en-GB" sz="1400" i="1" dirty="0" smtClean="0"/>
              <a:t>The Mysteries of </a:t>
            </a:r>
            <a:r>
              <a:rPr lang="en-GB" sz="1400" i="1" dirty="0" err="1" smtClean="0"/>
              <a:t>Udolpho</a:t>
            </a:r>
            <a:r>
              <a:rPr lang="en-GB" sz="1400" i="1" dirty="0" smtClean="0"/>
              <a:t> </a:t>
            </a:r>
            <a:r>
              <a:rPr lang="en-GB" sz="1400" dirty="0" smtClean="0"/>
              <a:t>(1794)</a:t>
            </a:r>
            <a:endParaRPr lang="en-GB" sz="1400" dirty="0"/>
          </a:p>
        </p:txBody>
      </p:sp>
      <p:sp>
        <p:nvSpPr>
          <p:cNvPr id="6" name="Content Placeholder 5"/>
          <p:cNvSpPr>
            <a:spLocks noGrp="1"/>
          </p:cNvSpPr>
          <p:nvPr>
            <p:ph sz="half" idx="2"/>
          </p:nvPr>
        </p:nvSpPr>
        <p:spPr>
          <a:xfrm>
            <a:off x="428596" y="1928802"/>
            <a:ext cx="4071966" cy="4572032"/>
          </a:xfrm>
        </p:spPr>
        <p:txBody>
          <a:bodyPr>
            <a:normAutofit fontScale="25000" lnSpcReduction="20000"/>
          </a:bodyPr>
          <a:lstStyle/>
          <a:p>
            <a:pPr marL="0" indent="0">
              <a:buNone/>
            </a:pPr>
            <a:r>
              <a:rPr lang="en-GB" sz="4000" dirty="0" smtClean="0">
                <a:solidFill>
                  <a:schemeClr val="tx1"/>
                </a:solidFill>
              </a:rPr>
              <a:t>From </a:t>
            </a:r>
            <a:r>
              <a:rPr lang="en-GB" sz="4000" dirty="0" err="1" smtClean="0">
                <a:solidFill>
                  <a:schemeClr val="tx1"/>
                </a:solidFill>
              </a:rPr>
              <a:t>Beaujeu</a:t>
            </a:r>
            <a:r>
              <a:rPr lang="en-GB" sz="4000" dirty="0" smtClean="0">
                <a:solidFill>
                  <a:schemeClr val="tx1"/>
                </a:solidFill>
              </a:rPr>
              <a:t> the road had constantly ascended, conducting the travellers into the higher regions of the air, where immense glaciers exhibited their frozen horrors, and eternal snow whitened the summits of the mountains. They often paused to contemplate these stupendous scenes, and, seated on some wild cliff, where only the ilex or the larch could flourish, looked over dark forests of fir, and precipices where human foot had never wandered, into the glen—so deep, that the thunder of the torrent, which was seen to foam along the bottom, was scarcely heard to murmur. Over these crags rose others of stupendous height, and fantastic shape; some shooting into cones; others impending far over their base, in huge masses of granite, along whose broken ridges was often lodged a weight of snow, that, trembling even to the vibration of a sound, threatened to bear destruction in its course to the vale. Around, on every side, far as the eye could penetrate, were seen only forms of grandeur—the long perspective of mountain-tops, tinged with ethereal blue, or white with snow; </a:t>
            </a:r>
            <a:r>
              <a:rPr lang="en-GB" sz="4000" dirty="0" err="1" smtClean="0">
                <a:solidFill>
                  <a:schemeClr val="tx1"/>
                </a:solidFill>
              </a:rPr>
              <a:t>vallies</a:t>
            </a:r>
            <a:r>
              <a:rPr lang="en-GB" sz="4000" dirty="0" smtClean="0">
                <a:solidFill>
                  <a:schemeClr val="tx1"/>
                </a:solidFill>
              </a:rPr>
              <a:t> of ice, and forests of gloomy fir. The serenity and clearness of the air in these high regions were particularly delightful to the travellers; it seemed to inspire them with a finer spirit, and diffused an indescribable complacency over their minds. They had no words to express the sublime emotions they felt. A solemn expression characterized the feelings of St. </a:t>
            </a:r>
            <a:r>
              <a:rPr lang="en-GB" sz="4000" dirty="0" err="1" smtClean="0">
                <a:solidFill>
                  <a:schemeClr val="tx1"/>
                </a:solidFill>
              </a:rPr>
              <a:t>Aubert</a:t>
            </a:r>
            <a:r>
              <a:rPr lang="en-GB" sz="4000" dirty="0" smtClean="0">
                <a:solidFill>
                  <a:schemeClr val="tx1"/>
                </a:solidFill>
              </a:rPr>
              <a:t>; tears often came to his eyes, and he frequently walked away from his companions. </a:t>
            </a:r>
            <a:r>
              <a:rPr lang="en-GB" sz="4000" dirty="0" err="1" smtClean="0">
                <a:solidFill>
                  <a:schemeClr val="tx1"/>
                </a:solidFill>
              </a:rPr>
              <a:t>Valancourt</a:t>
            </a:r>
            <a:r>
              <a:rPr lang="en-GB" sz="4000" dirty="0" smtClean="0">
                <a:solidFill>
                  <a:schemeClr val="tx1"/>
                </a:solidFill>
              </a:rPr>
              <a:t> now and then spoke, to point to Emily's notice some feature of the scene. The thinness of the atmosphere, through which every object came so distinctly to the eye, surprised and deluded her; who could scarcely believe that objects, which appeared so near, were, in reality, so distant. The deep silence of these solitudes was broken only at intervals by the scream of the vultures, seen cowering round some cliff below, or by the cry of the eagle sailing high in the air; except when the travellers listened to the hollow thunder that sometimes muttered at their feet. While, above, the deep blue of the heavens was </a:t>
            </a:r>
            <a:r>
              <a:rPr lang="en-GB" sz="4000" dirty="0" err="1" smtClean="0">
                <a:solidFill>
                  <a:schemeClr val="tx1"/>
                </a:solidFill>
              </a:rPr>
              <a:t>unobscured</a:t>
            </a:r>
            <a:r>
              <a:rPr lang="en-GB" sz="4000" dirty="0" smtClean="0">
                <a:solidFill>
                  <a:schemeClr val="tx1"/>
                </a:solidFill>
              </a:rPr>
              <a:t> by the lightest cloud, half way down the mountains, long billows of vapour were frequently seen rolling, now wholly excluding the country below, and now opening, and partially revealing its features. Emily delighted to observe the grandeur of these clouds as they changed in shape and tints, and to watch their various effect on the lower world, whose features, partly veiled, were continually assuming new forms of </a:t>
            </a:r>
            <a:r>
              <a:rPr lang="en-GB" sz="4000" dirty="0" err="1" smtClean="0">
                <a:solidFill>
                  <a:schemeClr val="tx1"/>
                </a:solidFill>
              </a:rPr>
              <a:t>sublimity</a:t>
            </a:r>
            <a:r>
              <a:rPr lang="en-GB" sz="4000" dirty="0" smtClean="0">
                <a:solidFill>
                  <a:schemeClr val="tx1"/>
                </a:solidFill>
              </a:rPr>
              <a:t>. </a:t>
            </a:r>
          </a:p>
          <a:p>
            <a:pPr>
              <a:buNone/>
            </a:pPr>
            <a:endParaRPr lang="en-GB" dirty="0">
              <a:solidFill>
                <a:schemeClr val="tx1"/>
              </a:solidFill>
            </a:endParaRPr>
          </a:p>
        </p:txBody>
      </p:sp>
      <p:sp>
        <p:nvSpPr>
          <p:cNvPr id="7" name="Text Placeholder 6"/>
          <p:cNvSpPr>
            <a:spLocks noGrp="1"/>
          </p:cNvSpPr>
          <p:nvPr>
            <p:ph type="body" sz="quarter" idx="3"/>
          </p:nvPr>
        </p:nvSpPr>
        <p:spPr>
          <a:xfrm>
            <a:off x="4643438" y="1214422"/>
            <a:ext cx="4041775" cy="639762"/>
          </a:xfrm>
        </p:spPr>
        <p:txBody>
          <a:bodyPr>
            <a:noAutofit/>
          </a:bodyPr>
          <a:lstStyle/>
          <a:p>
            <a:r>
              <a:rPr lang="en-GB" sz="1400" dirty="0" smtClean="0"/>
              <a:t>James Hogg, </a:t>
            </a:r>
            <a:r>
              <a:rPr lang="en-GB" sz="1400" i="1" dirty="0" smtClean="0"/>
              <a:t>The Private Memoirs and Confessions of a Justified Sinner </a:t>
            </a:r>
            <a:r>
              <a:rPr lang="en-GB" sz="1400" dirty="0" smtClean="0"/>
              <a:t>(1824)</a:t>
            </a:r>
            <a:endParaRPr lang="en-GB" sz="1400" dirty="0"/>
          </a:p>
        </p:txBody>
      </p:sp>
      <p:sp>
        <p:nvSpPr>
          <p:cNvPr id="8" name="Content Placeholder 7"/>
          <p:cNvSpPr>
            <a:spLocks noGrp="1"/>
          </p:cNvSpPr>
          <p:nvPr>
            <p:ph sz="quarter" idx="4"/>
          </p:nvPr>
        </p:nvSpPr>
        <p:spPr>
          <a:xfrm>
            <a:off x="4643438" y="1960536"/>
            <a:ext cx="4041775" cy="4468860"/>
          </a:xfrm>
        </p:spPr>
        <p:txBody>
          <a:bodyPr>
            <a:normAutofit fontScale="32500" lnSpcReduction="20000"/>
          </a:bodyPr>
          <a:lstStyle/>
          <a:p>
            <a:pPr marL="0" indent="0">
              <a:buNone/>
            </a:pPr>
            <a:r>
              <a:rPr lang="en-GB" sz="3200" dirty="0" smtClean="0">
                <a:solidFill>
                  <a:schemeClr val="tx1"/>
                </a:solidFill>
              </a:rPr>
              <a:t>He was struck motionless at the view of the lovely vision; for it so chanced that he had never seen the same appearance before, though common at early morn. But he soon perceived the cause of the phenomenon, and that it proceeded from the rays of the sun from a pure unclouded morning sky striking upon this dense vapour which refracted them. But, the better all the works of nature are understood, the more they will be ever admired. That was a scene that would have entranced the man of science with delight, but which the uninitiated and sordid man would have regarded less than the mole rearing up his hill in silence and in darkness. </a:t>
            </a:r>
          </a:p>
          <a:p>
            <a:pPr marL="0" indent="0">
              <a:buNone/>
            </a:pPr>
            <a:r>
              <a:rPr lang="en-GB" sz="3200" dirty="0" smtClean="0">
                <a:solidFill>
                  <a:schemeClr val="tx1"/>
                </a:solidFill>
              </a:rPr>
              <a:t>....</a:t>
            </a:r>
          </a:p>
          <a:p>
            <a:pPr marL="0" indent="0">
              <a:buNone/>
            </a:pPr>
            <a:r>
              <a:rPr lang="en-GB" sz="3200" dirty="0" smtClean="0">
                <a:solidFill>
                  <a:schemeClr val="tx1"/>
                </a:solidFill>
              </a:rPr>
              <a:t>He seated himself on the pinnacle of the rocky precipice, a little within the top of the hill to the westward, and, with a light and buoyant heart, viewed the beauties of the morning, and inhaled its salubrious breeze. "Here," thought he, "I can converse with nature without disturbance, and without being intruded on by any appalling or obnoxious visitor." The idea of his brother's dark and malevolent looks coming at that moment across his mind, he turned his eyes instinctively to the right, to the point where that unwelcome guest was wont to make his appearance. Gracious Heaven! What an apparition was there presented to his view! He saw, delineated in the cloud, the shoulders, arms, and features of a human being of the most dreadful aspect. The face was the face of his brother, but dilated to twenty times the natural size. Its dark eyes gleamed on him through the mist, while every furrow of its hideous brow frowned deep as the ravines on the brow of the hill. George started, and his hair stood up in bristles as he gazed on this horrible monster. He saw every feature and every line of the face distinctly as it gazed on him with an intensity that was hardly </a:t>
            </a:r>
            <a:r>
              <a:rPr lang="en-GB" sz="3200" dirty="0" err="1" smtClean="0">
                <a:solidFill>
                  <a:schemeClr val="tx1"/>
                </a:solidFill>
              </a:rPr>
              <a:t>brookable</a:t>
            </a:r>
            <a:r>
              <a:rPr lang="en-GB" sz="3200" dirty="0" smtClean="0">
                <a:solidFill>
                  <a:schemeClr val="tx1"/>
                </a:solidFill>
              </a:rPr>
              <a:t>. Its eyes were fixed on him, in the same manner as those of some carnivorous animal fixed on its prey; and yet there was fear and trembling in these unearthly features, as plainly depicted as murderous malice. The giant apparition seemed sometimes to be cowering down as in terror, so that nothing but his brow and eyes were seen; still these never turned one moment from their object—again it rose </a:t>
            </a:r>
            <a:r>
              <a:rPr lang="en-GB" sz="3200" dirty="0" err="1" smtClean="0">
                <a:solidFill>
                  <a:schemeClr val="tx1"/>
                </a:solidFill>
              </a:rPr>
              <a:t>imperceptively</a:t>
            </a:r>
            <a:r>
              <a:rPr lang="en-GB" sz="3200" dirty="0" smtClean="0">
                <a:solidFill>
                  <a:schemeClr val="tx1"/>
                </a:solidFill>
              </a:rPr>
              <a:t> up, and began to approach with great caution; and, as it neared, the dimensions of its form lessened, still continuing, however, far above the natural size. </a:t>
            </a:r>
            <a:endParaRPr lang="en-GB"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Poe’s Gothic Inheritance 1 </a:t>
            </a:r>
            <a:endParaRPr lang="en-GB" dirty="0"/>
          </a:p>
        </p:txBody>
      </p:sp>
      <p:sp>
        <p:nvSpPr>
          <p:cNvPr id="3" name="Content Placeholder 2"/>
          <p:cNvSpPr>
            <a:spLocks noGrp="1"/>
          </p:cNvSpPr>
          <p:nvPr>
            <p:ph idx="1"/>
          </p:nvPr>
        </p:nvSpPr>
        <p:spPr>
          <a:xfrm>
            <a:off x="457200" y="1600200"/>
            <a:ext cx="8229600" cy="4829196"/>
          </a:xfrm>
        </p:spPr>
        <p:txBody>
          <a:bodyPr>
            <a:normAutofit fontScale="77500" lnSpcReduction="20000"/>
          </a:bodyPr>
          <a:lstStyle/>
          <a:p>
            <a:pPr>
              <a:buNone/>
            </a:pPr>
            <a:r>
              <a:rPr lang="en-GB" sz="3300" b="1" u="sng" dirty="0" smtClean="0"/>
              <a:t>British &amp; European Gothic </a:t>
            </a:r>
          </a:p>
          <a:p>
            <a:pPr>
              <a:buNone/>
            </a:pPr>
            <a:endParaRPr lang="en-GB" sz="3300" b="1" u="sng" dirty="0" smtClean="0"/>
          </a:p>
          <a:p>
            <a:pPr>
              <a:buNone/>
            </a:pPr>
            <a:r>
              <a:rPr lang="en-GB" b="1" dirty="0" smtClean="0"/>
              <a:t>Horace Walpole, </a:t>
            </a:r>
            <a:r>
              <a:rPr lang="en-GB" b="1" i="1" dirty="0" smtClean="0"/>
              <a:t>The Castle of Otranto </a:t>
            </a:r>
            <a:r>
              <a:rPr lang="en-GB" b="1" dirty="0" smtClean="0"/>
              <a:t>(1764)</a:t>
            </a:r>
          </a:p>
          <a:p>
            <a:pPr marL="0" indent="0">
              <a:buNone/>
            </a:pPr>
            <a:r>
              <a:rPr lang="en-GB" sz="1600" dirty="0" smtClean="0">
                <a:solidFill>
                  <a:schemeClr val="tx1"/>
                </a:solidFill>
              </a:rPr>
              <a:t>Conrad is crushed by a giant helmet on his wedding day... </a:t>
            </a:r>
          </a:p>
          <a:p>
            <a:pPr marL="0" indent="0">
              <a:buNone/>
            </a:pPr>
            <a:r>
              <a:rPr lang="en-GB" sz="1600" dirty="0" smtClean="0">
                <a:solidFill>
                  <a:schemeClr val="tx1"/>
                </a:solidFill>
              </a:rPr>
              <a:t>Walpole’s plot involves: forced marriages / an ancient prophecy / supernatural events / bleeding statues / untimely death / torture / “divine” intervention</a:t>
            </a:r>
          </a:p>
          <a:p>
            <a:pPr marL="0" indent="0">
              <a:buNone/>
            </a:pPr>
            <a:r>
              <a:rPr lang="en-GB" b="1" dirty="0" smtClean="0"/>
              <a:t>Ann Radcliffe </a:t>
            </a:r>
            <a:r>
              <a:rPr lang="en-GB" b="1" i="1" dirty="0" smtClean="0"/>
              <a:t>The Mysteries of </a:t>
            </a:r>
            <a:r>
              <a:rPr lang="en-GB" b="1" i="1" dirty="0" err="1" smtClean="0"/>
              <a:t>Udolpho</a:t>
            </a:r>
            <a:r>
              <a:rPr lang="en-GB" b="1" dirty="0" smtClean="0"/>
              <a:t> (1794)</a:t>
            </a:r>
          </a:p>
          <a:p>
            <a:pPr marL="0" indent="0">
              <a:buNone/>
            </a:pPr>
            <a:r>
              <a:rPr lang="en-GB" sz="1600" dirty="0" smtClean="0">
                <a:solidFill>
                  <a:schemeClr val="tx1"/>
                </a:solidFill>
              </a:rPr>
              <a:t>On the death of her beloved father Emily is consigned to the care of her aunt and suffers many terrors at the castle of </a:t>
            </a:r>
            <a:r>
              <a:rPr lang="en-GB" sz="1600" dirty="0" err="1" smtClean="0">
                <a:solidFill>
                  <a:schemeClr val="tx1"/>
                </a:solidFill>
              </a:rPr>
              <a:t>Udolpho</a:t>
            </a:r>
            <a:r>
              <a:rPr lang="en-GB" sz="1600" dirty="0" smtClean="0">
                <a:solidFill>
                  <a:schemeClr val="tx1"/>
                </a:solidFill>
              </a:rPr>
              <a:t>...</a:t>
            </a:r>
          </a:p>
          <a:p>
            <a:pPr marL="0" indent="0">
              <a:buNone/>
            </a:pPr>
            <a:r>
              <a:rPr lang="en-GB" sz="1600" dirty="0" smtClean="0">
                <a:solidFill>
                  <a:schemeClr val="tx1"/>
                </a:solidFill>
              </a:rPr>
              <a:t>Radcliffe’s plot involves: a castle in the mountains / secret passages / mysterious chambers / wonton debauchery / wrongful imprisonment / death / ghosts / poison / spectral noises </a:t>
            </a:r>
          </a:p>
          <a:p>
            <a:pPr marL="0" indent="0">
              <a:buNone/>
            </a:pPr>
            <a:r>
              <a:rPr lang="en-GB" b="1" dirty="0" smtClean="0"/>
              <a:t>Matthew Lewis, </a:t>
            </a:r>
            <a:r>
              <a:rPr lang="en-GB" b="1" i="1" dirty="0" smtClean="0"/>
              <a:t>The Monk </a:t>
            </a:r>
            <a:r>
              <a:rPr lang="en-GB" b="1" dirty="0" smtClean="0"/>
              <a:t>(1796)</a:t>
            </a:r>
          </a:p>
          <a:p>
            <a:pPr marL="0" indent="0">
              <a:buNone/>
            </a:pPr>
            <a:r>
              <a:rPr lang="en-GB" sz="1700" dirty="0" err="1" smtClean="0">
                <a:solidFill>
                  <a:schemeClr val="tx1"/>
                </a:solidFill>
              </a:rPr>
              <a:t>Ambrosio</a:t>
            </a:r>
            <a:r>
              <a:rPr lang="en-GB" sz="1700" dirty="0" smtClean="0">
                <a:solidFill>
                  <a:schemeClr val="tx1"/>
                </a:solidFill>
              </a:rPr>
              <a:t> (a monk) experiences and satisfies his lust for his pupil...</a:t>
            </a:r>
          </a:p>
          <a:p>
            <a:pPr marL="0" indent="0">
              <a:buNone/>
            </a:pPr>
            <a:r>
              <a:rPr lang="en-GB" sz="1700" dirty="0" smtClean="0">
                <a:solidFill>
                  <a:schemeClr val="tx1"/>
                </a:solidFill>
              </a:rPr>
              <a:t>Lewis’ plot involves: desire / magic / incestuous rape / murder / satanic instruments / a bleeding nun / torture / hypocrisy / the Inquisition / demonic pacts</a:t>
            </a:r>
          </a:p>
          <a:p>
            <a:pPr marL="0" indent="0">
              <a:buNone/>
            </a:pPr>
            <a:r>
              <a:rPr lang="en-GB" b="1" dirty="0" smtClean="0"/>
              <a:t>Mary Shelley, </a:t>
            </a:r>
            <a:r>
              <a:rPr lang="en-GB" b="1" i="1" dirty="0" smtClean="0"/>
              <a:t>Frankenstein </a:t>
            </a:r>
            <a:r>
              <a:rPr lang="en-GB" b="1" dirty="0" smtClean="0"/>
              <a:t>(1818)</a:t>
            </a:r>
          </a:p>
          <a:p>
            <a:pPr marL="0" indent="0">
              <a:buNone/>
            </a:pPr>
            <a:r>
              <a:rPr lang="en-GB" sz="1600" dirty="0" smtClean="0">
                <a:solidFill>
                  <a:schemeClr val="tx1"/>
                </a:solidFill>
              </a:rPr>
              <a:t>Victor Frankenstein creates a human from spare body parts but the result is a monstrous aberration...</a:t>
            </a:r>
          </a:p>
          <a:p>
            <a:pPr marL="0" indent="0">
              <a:buNone/>
            </a:pPr>
            <a:r>
              <a:rPr lang="en-GB" sz="1600" dirty="0" smtClean="0">
                <a:solidFill>
                  <a:schemeClr val="tx1"/>
                </a:solidFill>
              </a:rPr>
              <a:t>Shelley’s plot involves: infanticide / grief / revenge / murder / threat to humanity / chase across Europe / ambition / scientific experimentation / paranoia / fear / wrongful execution / mental disintegration </a:t>
            </a:r>
            <a:endParaRPr lang="en-GB" sz="1700" dirty="0" smtClean="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Poe’s Gothic Inheritance 2</a:t>
            </a:r>
            <a:endParaRPr lang="en-GB" dirty="0"/>
          </a:p>
        </p:txBody>
      </p:sp>
      <p:sp>
        <p:nvSpPr>
          <p:cNvPr id="3" name="Content Placeholder 2"/>
          <p:cNvSpPr>
            <a:spLocks noGrp="1"/>
          </p:cNvSpPr>
          <p:nvPr>
            <p:ph idx="1"/>
          </p:nvPr>
        </p:nvSpPr>
        <p:spPr>
          <a:xfrm>
            <a:off x="457200" y="1600200"/>
            <a:ext cx="8229600" cy="4614882"/>
          </a:xfrm>
        </p:spPr>
        <p:txBody>
          <a:bodyPr>
            <a:normAutofit fontScale="77500" lnSpcReduction="20000"/>
          </a:bodyPr>
          <a:lstStyle/>
          <a:p>
            <a:pPr>
              <a:buNone/>
            </a:pPr>
            <a:r>
              <a:rPr lang="en-GB" b="1" u="sng" dirty="0" smtClean="0"/>
              <a:t>“Philadelphia Gothic”</a:t>
            </a:r>
          </a:p>
          <a:p>
            <a:pPr>
              <a:buNone/>
            </a:pPr>
            <a:endParaRPr lang="en-GB" b="1" u="sng" dirty="0" smtClean="0"/>
          </a:p>
          <a:p>
            <a:pPr>
              <a:buNone/>
            </a:pPr>
            <a:r>
              <a:rPr lang="en-GB" b="1" dirty="0" smtClean="0"/>
              <a:t>Charles </a:t>
            </a:r>
            <a:r>
              <a:rPr lang="en-GB" b="1" dirty="0" err="1" smtClean="0"/>
              <a:t>Brockden</a:t>
            </a:r>
            <a:r>
              <a:rPr lang="en-GB" b="1" dirty="0" smtClean="0"/>
              <a:t> Brown, </a:t>
            </a:r>
            <a:r>
              <a:rPr lang="en-GB" b="1" i="1" dirty="0" smtClean="0"/>
              <a:t>Wieland </a:t>
            </a:r>
            <a:r>
              <a:rPr lang="en-GB" b="1" dirty="0" smtClean="0"/>
              <a:t>(1798)</a:t>
            </a:r>
          </a:p>
          <a:p>
            <a:pPr marL="0" indent="0">
              <a:buNone/>
            </a:pPr>
            <a:r>
              <a:rPr lang="en-GB" sz="1600" dirty="0" smtClean="0">
                <a:solidFill>
                  <a:schemeClr val="tx1"/>
                </a:solidFill>
              </a:rPr>
              <a:t>Wieland inherits an estate near Philadelphia from his father (who spontaneously combusts), including a temple in the grounds and an idiosyncratic religion...</a:t>
            </a:r>
          </a:p>
          <a:p>
            <a:pPr marL="0" indent="0">
              <a:buNone/>
            </a:pPr>
            <a:r>
              <a:rPr lang="en-GB" sz="1600" dirty="0" err="1" smtClean="0">
                <a:solidFill>
                  <a:schemeClr val="tx1"/>
                </a:solidFill>
              </a:rPr>
              <a:t>Brockden</a:t>
            </a:r>
            <a:r>
              <a:rPr lang="en-GB" sz="1600" dirty="0" smtClean="0">
                <a:solidFill>
                  <a:schemeClr val="tx1"/>
                </a:solidFill>
              </a:rPr>
              <a:t> Brown’s plot involves:  deception / religious delusion / “divine” commands / murder / attempted murder / infanticide / suicide / ventriloquism / mental disintegration / narrative ambiguity </a:t>
            </a:r>
          </a:p>
          <a:p>
            <a:pPr marL="0" indent="0">
              <a:buNone/>
            </a:pPr>
            <a:r>
              <a:rPr lang="en-GB" b="1" dirty="0" smtClean="0"/>
              <a:t>Robert Montgomery Bird, </a:t>
            </a:r>
            <a:r>
              <a:rPr lang="en-GB" b="1" i="1" dirty="0" smtClean="0"/>
              <a:t>Sheppard Lee</a:t>
            </a:r>
            <a:r>
              <a:rPr lang="en-GB" b="1" dirty="0" smtClean="0"/>
              <a:t> (1836)</a:t>
            </a:r>
          </a:p>
          <a:p>
            <a:pPr marL="0" indent="0">
              <a:buNone/>
            </a:pPr>
            <a:r>
              <a:rPr lang="en-GB" sz="1600" dirty="0" smtClean="0">
                <a:solidFill>
                  <a:schemeClr val="tx1"/>
                </a:solidFill>
              </a:rPr>
              <a:t>Sheppard Lee narrates his autobiography regarding his search for treasure and his discovery of the power to transfer his soul into the bodies of others...</a:t>
            </a:r>
          </a:p>
          <a:p>
            <a:pPr marL="0" indent="0">
              <a:buNone/>
            </a:pPr>
            <a:r>
              <a:rPr lang="en-GB" sz="1600" dirty="0" smtClean="0">
                <a:solidFill>
                  <a:schemeClr val="tx1"/>
                </a:solidFill>
              </a:rPr>
              <a:t>Montgomery Bird’s plot involves: body snatching / travel / metempsychosis / greed / disappointment / moral disintegration / elopement / </a:t>
            </a:r>
          </a:p>
          <a:p>
            <a:pPr marL="0" indent="0">
              <a:buNone/>
            </a:pPr>
            <a:r>
              <a:rPr lang="en-GB" b="1" dirty="0" smtClean="0"/>
              <a:t>George </a:t>
            </a:r>
            <a:r>
              <a:rPr lang="en-GB" b="1" dirty="0" err="1" smtClean="0"/>
              <a:t>Lippard</a:t>
            </a:r>
            <a:r>
              <a:rPr lang="en-GB" b="1" dirty="0" smtClean="0"/>
              <a:t>, </a:t>
            </a:r>
            <a:r>
              <a:rPr lang="en-GB" b="1" i="1" dirty="0" smtClean="0"/>
              <a:t>The Quaker City or the Monks of Monk Hall </a:t>
            </a:r>
            <a:r>
              <a:rPr lang="en-GB" b="1" dirty="0" smtClean="0"/>
              <a:t>(1845)</a:t>
            </a:r>
          </a:p>
          <a:p>
            <a:pPr marL="0" indent="0">
              <a:buNone/>
            </a:pPr>
            <a:r>
              <a:rPr lang="en-GB" sz="1600" dirty="0" smtClean="0">
                <a:solidFill>
                  <a:schemeClr val="tx1"/>
                </a:solidFill>
              </a:rPr>
              <a:t>The “monks” of Monks Hall, are a secret club who gather every night in a decrepit-looking mansion for drunken debauchery...</a:t>
            </a:r>
          </a:p>
          <a:p>
            <a:pPr marL="0" indent="0">
              <a:buNone/>
            </a:pPr>
            <a:r>
              <a:rPr lang="en-GB" sz="1600" dirty="0" err="1" smtClean="0">
                <a:solidFill>
                  <a:schemeClr val="tx1"/>
                </a:solidFill>
              </a:rPr>
              <a:t>Lippard’s</a:t>
            </a:r>
            <a:r>
              <a:rPr lang="en-GB" sz="1600" dirty="0" smtClean="0">
                <a:solidFill>
                  <a:schemeClr val="tx1"/>
                </a:solidFill>
              </a:rPr>
              <a:t> plot involves: vice / crime / rape /murder / a crypt / a dark pit / labyrinthine passages / torture / magic / innocent damsels / eroticism / insanity / hallucinations / apocalyptic visions / walking dead / a monstrous porter</a:t>
            </a:r>
            <a:endParaRPr lang="en-GB" sz="1700" dirty="0" smtClean="0">
              <a:solidFill>
                <a:schemeClr val="tx1"/>
              </a:solidFill>
            </a:endParaRPr>
          </a:p>
          <a:p>
            <a:pPr marL="0" indent="0">
              <a:buNone/>
            </a:pPr>
            <a:endParaRPr lang="en-GB" sz="1700"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Gothic exteriors in ‘MS. Found in a Bottle’ (1832)</a:t>
            </a:r>
            <a:endParaRPr lang="en-GB" dirty="0"/>
          </a:p>
        </p:txBody>
      </p:sp>
      <p:sp>
        <p:nvSpPr>
          <p:cNvPr id="3" name="Content Placeholder 2"/>
          <p:cNvSpPr>
            <a:spLocks noGrp="1"/>
          </p:cNvSpPr>
          <p:nvPr>
            <p:ph idx="1"/>
          </p:nvPr>
        </p:nvSpPr>
        <p:spPr>
          <a:xfrm>
            <a:off x="457200" y="1600200"/>
            <a:ext cx="8229600" cy="4757758"/>
          </a:xfrm>
        </p:spPr>
        <p:txBody>
          <a:bodyPr>
            <a:normAutofit fontScale="47500" lnSpcReduction="20000"/>
          </a:bodyPr>
          <a:lstStyle/>
          <a:p>
            <a:pPr marL="0" indent="0">
              <a:buNone/>
            </a:pPr>
            <a:r>
              <a:rPr lang="en-GB" dirty="0" smtClean="0">
                <a:solidFill>
                  <a:schemeClr val="tx1"/>
                </a:solidFill>
              </a:rPr>
              <a:t>‘a strong relish for physical philosophy has, I fear, tinctured my mind with a very common error of this age – I mean the habit of referring occurrences, even the least susceptible of such reference, to the principles of that science. Upon the whole, no person could be less liable than myself to be led away from the severe precincts of truth by the </a:t>
            </a:r>
            <a:r>
              <a:rPr lang="en-GB" i="1" dirty="0" err="1" smtClean="0">
                <a:solidFill>
                  <a:schemeClr val="tx1"/>
                </a:solidFill>
              </a:rPr>
              <a:t>ignes</a:t>
            </a:r>
            <a:r>
              <a:rPr lang="en-GB" i="1" dirty="0" smtClean="0">
                <a:solidFill>
                  <a:schemeClr val="tx1"/>
                </a:solidFill>
              </a:rPr>
              <a:t> </a:t>
            </a:r>
            <a:r>
              <a:rPr lang="en-GB" i="1" dirty="0" err="1" smtClean="0">
                <a:solidFill>
                  <a:schemeClr val="tx1"/>
                </a:solidFill>
              </a:rPr>
              <a:t>fatui</a:t>
            </a:r>
            <a:r>
              <a:rPr lang="en-GB" i="1" dirty="0" smtClean="0">
                <a:solidFill>
                  <a:schemeClr val="tx1"/>
                </a:solidFill>
              </a:rPr>
              <a:t> </a:t>
            </a:r>
            <a:r>
              <a:rPr lang="en-GB" dirty="0" smtClean="0">
                <a:solidFill>
                  <a:schemeClr val="tx1"/>
                </a:solidFill>
              </a:rPr>
              <a:t>of superstition’ (Poe: 11)</a:t>
            </a:r>
          </a:p>
          <a:p>
            <a:pPr marL="0" indent="0">
              <a:buNone/>
            </a:pPr>
            <a:endParaRPr lang="en-GB" dirty="0" smtClean="0">
              <a:solidFill>
                <a:schemeClr val="tx1"/>
              </a:solidFill>
            </a:endParaRPr>
          </a:p>
          <a:p>
            <a:pPr marL="0" indent="0">
              <a:buNone/>
            </a:pPr>
            <a:r>
              <a:rPr lang="en-GB" dirty="0" smtClean="0">
                <a:solidFill>
                  <a:schemeClr val="tx1"/>
                </a:solidFill>
              </a:rPr>
              <a:t>‘I know not how it is, but in scrutinizing her strange model and singular cast of spars, her huge size and overgrown suits of canvas, her severely simple bow and antiquated stern, there will occasionally flash across my mind a sensation of familiar things, and there is always mixed up with such indistinct shadows of recollection, an unaccountable memory of old foreign chronicles and ages long ago’ (Poe: 17)</a:t>
            </a:r>
          </a:p>
          <a:p>
            <a:pPr marL="0" indent="0">
              <a:buNone/>
            </a:pPr>
            <a:endParaRPr lang="en-GB" dirty="0" smtClean="0">
              <a:solidFill>
                <a:schemeClr val="tx1"/>
              </a:solidFill>
            </a:endParaRPr>
          </a:p>
          <a:p>
            <a:pPr marL="0" indent="0">
              <a:buNone/>
            </a:pPr>
            <a:r>
              <a:rPr lang="en-GB" dirty="0" smtClean="0">
                <a:solidFill>
                  <a:schemeClr val="tx1"/>
                </a:solidFill>
              </a:rPr>
              <a:t>‘The crew glide to and fro like the ghosts of buried centuries; their eyes have an eager and uneasy meaning; and when their figures fall athwart my path in the wild glare of the battle-lanterns, I feel as I have never felt before...my very soul has become a ruin’ (Poe: 19)</a:t>
            </a:r>
          </a:p>
          <a:p>
            <a:pPr marL="0" indent="0">
              <a:buNone/>
            </a:pPr>
            <a:endParaRPr lang="en-GB" dirty="0" smtClean="0">
              <a:solidFill>
                <a:schemeClr val="tx1"/>
              </a:solidFill>
            </a:endParaRPr>
          </a:p>
          <a:p>
            <a:pPr marL="0" indent="0">
              <a:buNone/>
            </a:pPr>
            <a:r>
              <a:rPr lang="en-GB" dirty="0" smtClean="0">
                <a:solidFill>
                  <a:schemeClr val="tx1"/>
                </a:solidFill>
              </a:rPr>
              <a:t>All in the immediate vicinity of the ship is the blackness of eternal night, and a chaos of foamless water,; but, about a league on either side of us, may be seen, indistinctly and at intervals, stupendous ramparts of ice, towering away into the desolate sky, and looking like the walls of the universe....a curiosity to penetrate the mysteries of these awful regions, predominates even over my despair, and will reconcile me to the most hideous aspect of death. It is evident that we are hurrying onwards to some exciting knowledge – some never-to-be-imparted secret, whose attainment is destruction’ (Poe: 20)</a:t>
            </a:r>
          </a:p>
          <a:p>
            <a:pPr marL="0" indent="0">
              <a:buNone/>
            </a:pPr>
            <a:endParaRPr lang="en-GB"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Gothic Interiors in ‘The Masque of the Red Death’ (1842)</a:t>
            </a:r>
            <a:endParaRPr lang="en-GB" dirty="0"/>
          </a:p>
        </p:txBody>
      </p:sp>
      <p:sp>
        <p:nvSpPr>
          <p:cNvPr id="3" name="Content Placeholder 2"/>
          <p:cNvSpPr>
            <a:spLocks noGrp="1"/>
          </p:cNvSpPr>
          <p:nvPr>
            <p:ph idx="1"/>
          </p:nvPr>
        </p:nvSpPr>
        <p:spPr>
          <a:xfrm>
            <a:off x="457200" y="1600200"/>
            <a:ext cx="8229600" cy="4614882"/>
          </a:xfrm>
        </p:spPr>
        <p:txBody>
          <a:bodyPr>
            <a:normAutofit fontScale="62500" lnSpcReduction="20000"/>
          </a:bodyPr>
          <a:lstStyle/>
          <a:p>
            <a:pPr marL="0" indent="0">
              <a:buNone/>
            </a:pPr>
            <a:r>
              <a:rPr lang="en-GB" dirty="0" smtClean="0">
                <a:solidFill>
                  <a:schemeClr val="tx1"/>
                </a:solidFill>
              </a:rPr>
              <a:t>‘But first let me tell of the rooms in which it was held. There were seven – an imperial suite. In many palaces, however, such suites form a long and straight vista, while the folding doors slide back nearly to the walls on either hand, so that the view of the whole extent is scarcely impeded. Here the case was very different; as might have been expected from the duke’s love of the </a:t>
            </a:r>
            <a:r>
              <a:rPr lang="en-GB" i="1" dirty="0" smtClean="0">
                <a:solidFill>
                  <a:schemeClr val="tx1"/>
                </a:solidFill>
              </a:rPr>
              <a:t>bizarre</a:t>
            </a:r>
            <a:r>
              <a:rPr lang="en-GB" dirty="0" smtClean="0">
                <a:solidFill>
                  <a:schemeClr val="tx1"/>
                </a:solidFill>
              </a:rPr>
              <a:t>. The apartments were so irregularly disposed that the vision embraced but little more than one at a time. There was a sharp turn at every twenty or thirty yards, and at each turn a novel effect’ (Poe: 38)</a:t>
            </a:r>
          </a:p>
          <a:p>
            <a:pPr marL="0" indent="0">
              <a:buNone/>
            </a:pPr>
            <a:endParaRPr lang="en-GB" dirty="0" smtClean="0">
              <a:solidFill>
                <a:schemeClr val="tx1"/>
              </a:solidFill>
            </a:endParaRPr>
          </a:p>
          <a:p>
            <a:pPr marL="0" indent="0">
              <a:buNone/>
            </a:pPr>
            <a:r>
              <a:rPr lang="en-GB" dirty="0" smtClean="0">
                <a:solidFill>
                  <a:schemeClr val="tx1"/>
                </a:solidFill>
              </a:rPr>
              <a:t>‘There were much glare and glitter and piquancy and phantasm – much of what has been since seen in “</a:t>
            </a:r>
            <a:r>
              <a:rPr lang="en-GB" dirty="0" err="1" smtClean="0">
                <a:solidFill>
                  <a:schemeClr val="tx1"/>
                </a:solidFill>
              </a:rPr>
              <a:t>Hernani</a:t>
            </a:r>
            <a:r>
              <a:rPr lang="en-GB" dirty="0" smtClean="0">
                <a:solidFill>
                  <a:schemeClr val="tx1"/>
                </a:solidFill>
              </a:rPr>
              <a:t>”. There were arabesque figures and unsuited limbs and appointments. There were delirious fancies such as the mad-man fashions. There were much of the beautiful, much of the wanton, much of the </a:t>
            </a:r>
            <a:r>
              <a:rPr lang="en-GB" i="1" dirty="0" smtClean="0">
                <a:solidFill>
                  <a:schemeClr val="tx1"/>
                </a:solidFill>
              </a:rPr>
              <a:t>bizarre</a:t>
            </a:r>
            <a:r>
              <a:rPr lang="en-GB" dirty="0" smtClean="0">
                <a:solidFill>
                  <a:schemeClr val="tx1"/>
                </a:solidFill>
              </a:rPr>
              <a:t>, something of the terrible, and not a little of that which might have excited disgust. To and fro in the seven chambers there stalked , in fact, a multitude of dreams’ (Poe: 39-40)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Gothic “</a:t>
            </a:r>
            <a:r>
              <a:rPr lang="en-GB" dirty="0" err="1" smtClean="0"/>
              <a:t>othering</a:t>
            </a:r>
            <a:r>
              <a:rPr lang="en-GB" dirty="0" smtClean="0"/>
              <a:t>” in ‘William Wilson” (1839)</a:t>
            </a:r>
            <a:endParaRPr lang="en-GB" dirty="0"/>
          </a:p>
        </p:txBody>
      </p:sp>
      <p:sp>
        <p:nvSpPr>
          <p:cNvPr id="3" name="Content Placeholder 2"/>
          <p:cNvSpPr>
            <a:spLocks noGrp="1"/>
          </p:cNvSpPr>
          <p:nvPr>
            <p:ph idx="1"/>
          </p:nvPr>
        </p:nvSpPr>
        <p:spPr>
          <a:xfrm>
            <a:off x="457200" y="1600200"/>
            <a:ext cx="8229600" cy="4829196"/>
          </a:xfrm>
        </p:spPr>
        <p:txBody>
          <a:bodyPr>
            <a:normAutofit fontScale="40000" lnSpcReduction="20000"/>
          </a:bodyPr>
          <a:lstStyle/>
          <a:p>
            <a:pPr marL="0" indent="0">
              <a:buNone/>
            </a:pPr>
            <a:r>
              <a:rPr lang="en-GB" dirty="0" smtClean="0">
                <a:solidFill>
                  <a:schemeClr val="tx1"/>
                </a:solidFill>
              </a:rPr>
              <a:t>‘I am the descendant of a race whose imaginative and easily excitable temperament has at all times rendered them remarkable and; in my earliest infancy, I gave evidence of having fully inherited the family character’ (Poe: 169)</a:t>
            </a:r>
          </a:p>
          <a:p>
            <a:pPr marL="0" indent="0">
              <a:buNone/>
            </a:pPr>
            <a:endParaRPr lang="en-GB" dirty="0" smtClean="0">
              <a:solidFill>
                <a:schemeClr val="tx1"/>
              </a:solidFill>
            </a:endParaRPr>
          </a:p>
          <a:p>
            <a:pPr marL="0" indent="0">
              <a:buNone/>
            </a:pPr>
            <a:r>
              <a:rPr lang="en-GB" dirty="0" smtClean="0">
                <a:solidFill>
                  <a:schemeClr val="tx1"/>
                </a:solidFill>
              </a:rPr>
              <a:t>‘Wilson and myself were the most inseparable of companions’ (Poe: 174)</a:t>
            </a:r>
          </a:p>
          <a:p>
            <a:pPr marL="0" indent="0">
              <a:buNone/>
            </a:pPr>
            <a:endParaRPr lang="en-GB" dirty="0" smtClean="0">
              <a:solidFill>
                <a:schemeClr val="tx1"/>
              </a:solidFill>
            </a:endParaRPr>
          </a:p>
          <a:p>
            <a:pPr marL="0" indent="0">
              <a:buNone/>
            </a:pPr>
            <a:r>
              <a:rPr lang="en-GB" dirty="0" smtClean="0">
                <a:solidFill>
                  <a:schemeClr val="tx1"/>
                </a:solidFill>
              </a:rPr>
              <a:t>‘His cue, which was to perfect an imitation of myself, lay both in words and in actions; and most admirably did he play his part. My dress it was an easy matter to copy; my gait and general manner were, without difficulty, appropriated; in spite of his constitutional defect, even my voice did not escape him. My louder tones were, of course, </a:t>
            </a:r>
            <a:r>
              <a:rPr lang="en-GB" dirty="0" err="1" smtClean="0">
                <a:solidFill>
                  <a:schemeClr val="tx1"/>
                </a:solidFill>
              </a:rPr>
              <a:t>unattempted</a:t>
            </a:r>
            <a:r>
              <a:rPr lang="en-GB" dirty="0" smtClean="0">
                <a:solidFill>
                  <a:schemeClr val="tx1"/>
                </a:solidFill>
              </a:rPr>
              <a:t>, but then the key, it was identical; </a:t>
            </a:r>
            <a:r>
              <a:rPr lang="en-GB" i="1" dirty="0" smtClean="0">
                <a:solidFill>
                  <a:schemeClr val="tx1"/>
                </a:solidFill>
              </a:rPr>
              <a:t>and his singular whisper, it grew the very eco of my own</a:t>
            </a:r>
            <a:r>
              <a:rPr lang="en-GB" dirty="0" smtClean="0">
                <a:solidFill>
                  <a:schemeClr val="tx1"/>
                </a:solidFill>
              </a:rPr>
              <a:t>.’ (Poe: 175)</a:t>
            </a:r>
          </a:p>
          <a:p>
            <a:pPr marL="0" indent="0">
              <a:buNone/>
            </a:pPr>
            <a:endParaRPr lang="en-GB" dirty="0" smtClean="0">
              <a:solidFill>
                <a:schemeClr val="tx1"/>
              </a:solidFill>
            </a:endParaRPr>
          </a:p>
          <a:p>
            <a:pPr marL="0" indent="0">
              <a:buNone/>
            </a:pPr>
            <a:r>
              <a:rPr lang="en-GB" dirty="0" smtClean="0">
                <a:solidFill>
                  <a:schemeClr val="tx1"/>
                </a:solidFill>
              </a:rPr>
              <a:t>‘I might, to-day, have been a better, and thus a happier man, had I less frequently rejected the counsels embodied in those meaning whispers which I then but too cordially hated and too bitterly despised’ (Poe: 176)</a:t>
            </a:r>
          </a:p>
          <a:p>
            <a:pPr marL="0" indent="0">
              <a:buNone/>
            </a:pPr>
            <a:endParaRPr lang="en-GB" dirty="0" smtClean="0">
              <a:solidFill>
                <a:schemeClr val="tx1"/>
              </a:solidFill>
            </a:endParaRPr>
          </a:p>
          <a:p>
            <a:pPr marL="0" indent="0">
              <a:buNone/>
            </a:pPr>
            <a:r>
              <a:rPr lang="en-GB" dirty="0" smtClean="0">
                <a:solidFill>
                  <a:schemeClr val="tx1"/>
                </a:solidFill>
              </a:rPr>
              <a:t>‘The sentiment of deep awe with which I habitually regarded the elevated character, the majestic wisdom, the apparent omnipresence and omnipotence of Wilson, added to a feeling of even terror, with which certain other traits in his nature and assumptions inspired me, had operated, hitherto, to impress me with an idea of my own utter weakness and helplessness, and to suggest and implicit, although bitterly reluctant submission to his arbitrary will’ (Poe: 185)</a:t>
            </a:r>
          </a:p>
          <a:p>
            <a:pPr marL="0" indent="0">
              <a:buNone/>
            </a:pPr>
            <a:endParaRPr lang="en-GB" dirty="0" smtClean="0">
              <a:solidFill>
                <a:schemeClr val="tx1"/>
              </a:solidFill>
            </a:endParaRPr>
          </a:p>
          <a:p>
            <a:pPr marL="0" indent="0">
              <a:buNone/>
            </a:pPr>
            <a:r>
              <a:rPr lang="en-GB" dirty="0" smtClean="0">
                <a:solidFill>
                  <a:schemeClr val="tx1"/>
                </a:solidFill>
              </a:rPr>
              <a:t>‘It was Wilson; but he spoke no longer in a whisper, and I could have fancied that I myself was speaking while he said:</a:t>
            </a:r>
          </a:p>
          <a:p>
            <a:pPr marL="0" indent="0">
              <a:buNone/>
            </a:pPr>
            <a:r>
              <a:rPr lang="en-GB" dirty="0" smtClean="0">
                <a:solidFill>
                  <a:schemeClr val="tx1"/>
                </a:solidFill>
              </a:rPr>
              <a:t>	“</a:t>
            </a:r>
            <a:r>
              <a:rPr lang="en-GB" i="1" dirty="0" smtClean="0">
                <a:solidFill>
                  <a:schemeClr val="tx1"/>
                </a:solidFill>
              </a:rPr>
              <a:t>You have conquered, and I yield. Yet, henceforward art thou also dead – dead to the World, to Heaven 	and to Hope! In me didst thou exist – and, in my death, see by this image, which is </a:t>
            </a:r>
            <a:r>
              <a:rPr lang="en-GB" i="1" dirty="0" err="1" smtClean="0">
                <a:solidFill>
                  <a:schemeClr val="tx1"/>
                </a:solidFill>
              </a:rPr>
              <a:t>thine</a:t>
            </a:r>
            <a:r>
              <a:rPr lang="en-GB" i="1" dirty="0" smtClean="0">
                <a:solidFill>
                  <a:schemeClr val="tx1"/>
                </a:solidFill>
              </a:rPr>
              <a:t> own, how utterly 	thou has murdered thyself.</a:t>
            </a:r>
            <a:r>
              <a:rPr lang="en-GB" dirty="0" smtClean="0">
                <a:solidFill>
                  <a:schemeClr val="tx1"/>
                </a:solidFill>
              </a:rPr>
              <a:t>” (Poe: 186)</a:t>
            </a:r>
            <a:endParaRPr lang="en-GB" dirty="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Yamato Painting</Template>
  <TotalTime>848</TotalTime>
  <Words>4026</Words>
  <Application>Microsoft Office PowerPoint</Application>
  <PresentationFormat>On-screen Show (4:3)</PresentationFormat>
  <Paragraphs>150</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YamatoPainting</vt:lpstr>
      <vt:lpstr>The Gothic</vt:lpstr>
      <vt:lpstr>The Gothic &amp; Edgar Allan Poe</vt:lpstr>
      <vt:lpstr>The “Literary Gothic”: two philosophies</vt:lpstr>
      <vt:lpstr>The Sublime</vt:lpstr>
      <vt:lpstr>Poe’s Gothic Inheritance 1 </vt:lpstr>
      <vt:lpstr>Poe’s Gothic Inheritance 2</vt:lpstr>
      <vt:lpstr>Gothic exteriors in ‘MS. Found in a Bottle’ (1832)</vt:lpstr>
      <vt:lpstr>Gothic Interiors in ‘The Masque of the Red Death’ (1842)</vt:lpstr>
      <vt:lpstr>Gothic “othering” in ‘William Wilson” (1839)</vt:lpstr>
      <vt:lpstr>Further reading</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Louise Holmwood Marshall </dc:creator>
  <cp:lastModifiedBy>Louise Holmwood Marshall </cp:lastModifiedBy>
  <cp:revision>89</cp:revision>
  <dcterms:created xsi:type="dcterms:W3CDTF">2009-10-29T16:07:41Z</dcterms:created>
  <dcterms:modified xsi:type="dcterms:W3CDTF">2009-11-10T12:43:48Z</dcterms:modified>
</cp:coreProperties>
</file>