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ms-office.legacyDiagramTex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8"/>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85"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06/relationships/legacyDocTextInfo" Target="legacyDocTextInfo.bin"/><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5" Type="http://schemas.microsoft.com/office/2006/relationships/legacyDiagramText" Target="legacyDiagramText5.bin"/><Relationship Id="rId4" Type="http://schemas.microsoft.com/office/2006/relationships/legacyDiagramText" Target="legacyDiagramText4.bin"/></Relationships>
</file>

<file path=ppt/drawings/_rels/vmlDrawing2.vml.rels><?xml version="1.0" encoding="UTF-8" standalone="yes"?>
<Relationships xmlns="http://schemas.openxmlformats.org/package/2006/relationships"><Relationship Id="rId3" Type="http://schemas.microsoft.com/office/2006/relationships/legacyDiagramText" Target="legacyDiagramText8.bin"/><Relationship Id="rId2" Type="http://schemas.microsoft.com/office/2006/relationships/legacyDiagramText" Target="legacyDiagramText7.bin"/><Relationship Id="rId1" Type="http://schemas.microsoft.com/office/2006/relationships/legacyDiagramText" Target="legacyDiagramText6.bin"/><Relationship Id="rId4" Type="http://schemas.microsoft.com/office/2006/relationships/legacyDiagramText" Target="legacyDiagramText9.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EF3717-E5FD-46A8-9037-09B01ABB77C8}" type="datetimeFigureOut">
              <a:rPr lang="fr-FR" smtClean="0"/>
              <a:t>24/11/2009</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6AAF99-9C9F-4D2C-A951-BAC4E9B6BD9F}" type="slidenum">
              <a:rPr lang="fr-FR" smtClean="0"/>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E1CA7D9-E779-4095-95FE-51E9160A54E8}" type="datetime1">
              <a:rPr lang="en-US" smtClean="0"/>
              <a:t>11/24/2009</a:t>
            </a:fld>
            <a:endParaRPr lang="en-GB"/>
          </a:p>
        </p:txBody>
      </p:sp>
      <p:sp>
        <p:nvSpPr>
          <p:cNvPr id="5" name="Footer Placeholder 4"/>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
        <p:nvSpPr>
          <p:cNvPr id="6" name="Slide Number Placeholder 5"/>
          <p:cNvSpPr>
            <a:spLocks noGrp="1"/>
          </p:cNvSpPr>
          <p:nvPr>
            <p:ph type="sldNum" sz="quarter" idx="12"/>
          </p:nvPr>
        </p:nvSpPr>
        <p:spPr/>
        <p:txBody>
          <a:bodyPr/>
          <a:lstStyle/>
          <a:p>
            <a:fld id="{99775347-85F5-440D-BE6E-D07F4B361E8B}" type="slidenum">
              <a:rPr lang="en-GB" smtClean="0"/>
              <a:pPr/>
              <a:t>‹#›</a:t>
            </a:fld>
            <a:endParaRPr lang="en-GB"/>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E0A8C8-A089-4AC7-9AA6-3356A5A127A2}" type="datetime1">
              <a:rPr lang="en-US" smtClean="0"/>
              <a:t>11/24/2009</a:t>
            </a:fld>
            <a:endParaRPr lang="en-GB"/>
          </a:p>
        </p:txBody>
      </p:sp>
      <p:sp>
        <p:nvSpPr>
          <p:cNvPr id="5" name="Footer Placeholder 4"/>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
        <p:nvSpPr>
          <p:cNvPr id="6" name="Slide Number Placeholder 5"/>
          <p:cNvSpPr>
            <a:spLocks noGrp="1"/>
          </p:cNvSpPr>
          <p:nvPr>
            <p:ph type="sldNum" sz="quarter" idx="12"/>
          </p:nvPr>
        </p:nvSpPr>
        <p:spPr/>
        <p:txBody>
          <a:bodyPr/>
          <a:lstStyle/>
          <a:p>
            <a:fld id="{99775347-85F5-440D-BE6E-D07F4B361E8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AF380B-EF58-4EFF-A2A0-CF3A0DBE50D8}" type="datetime1">
              <a:rPr lang="en-US" smtClean="0"/>
              <a:t>11/24/2009</a:t>
            </a:fld>
            <a:endParaRPr lang="en-GB"/>
          </a:p>
        </p:txBody>
      </p:sp>
      <p:sp>
        <p:nvSpPr>
          <p:cNvPr id="5" name="Footer Placeholder 4"/>
          <p:cNvSpPr>
            <a:spLocks noGrp="1"/>
          </p:cNvSpPr>
          <p:nvPr>
            <p:ph type="ftr" sz="quarter" idx="11"/>
          </p:nvPr>
        </p:nvSpPr>
        <p:spPr>
          <a:xfrm>
            <a:off x="2640597" y="6377459"/>
            <a:ext cx="3836404" cy="365125"/>
          </a:xfrm>
        </p:spPr>
        <p:txBody>
          <a:bodyPr/>
          <a:lstStyle/>
          <a:p>
            <a:r>
              <a:rPr lang="en-GB" smtClean="0"/>
              <a:t>Ivano Bruno, Centre of European and International Studies Research, (CEISR), University of Portsmouth</a:t>
            </a:r>
            <a:endParaRPr lang="en-GB"/>
          </a:p>
        </p:txBody>
      </p:sp>
      <p:sp>
        <p:nvSpPr>
          <p:cNvPr id="6" name="Slide Number Placeholder 5"/>
          <p:cNvSpPr>
            <a:spLocks noGrp="1"/>
          </p:cNvSpPr>
          <p:nvPr>
            <p:ph type="sldNum" sz="quarter" idx="12"/>
          </p:nvPr>
        </p:nvSpPr>
        <p:spPr/>
        <p:txBody>
          <a:bodyPr/>
          <a:lstStyle/>
          <a:p>
            <a:fld id="{99775347-85F5-440D-BE6E-D07F4B361E8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329106-553B-43B5-8C76-CCE74AC9652F}" type="datetime1">
              <a:rPr lang="en-US" smtClean="0"/>
              <a:t>11/24/2009</a:t>
            </a:fld>
            <a:endParaRPr lang="en-GB"/>
          </a:p>
        </p:txBody>
      </p:sp>
      <p:sp>
        <p:nvSpPr>
          <p:cNvPr id="5" name="Footer Placeholder 4"/>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
        <p:nvSpPr>
          <p:cNvPr id="6" name="Slide Number Placeholder 5"/>
          <p:cNvSpPr>
            <a:spLocks noGrp="1"/>
          </p:cNvSpPr>
          <p:nvPr>
            <p:ph type="sldNum" sz="quarter" idx="12"/>
          </p:nvPr>
        </p:nvSpPr>
        <p:spPr/>
        <p:txBody>
          <a:bodyPr/>
          <a:lstStyle/>
          <a:p>
            <a:fld id="{99775347-85F5-440D-BE6E-D07F4B361E8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98227E7-FAA6-412F-A0A3-5CCB03A4747B}" type="datetime1">
              <a:rPr lang="en-US" smtClean="0"/>
              <a:t>11/24/2009</a:t>
            </a:fld>
            <a:endParaRPr lang="en-GB"/>
          </a:p>
        </p:txBody>
      </p:sp>
      <p:sp>
        <p:nvSpPr>
          <p:cNvPr id="5" name="Footer Placeholder 4"/>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
        <p:nvSpPr>
          <p:cNvPr id="6" name="Slide Number Placeholder 5"/>
          <p:cNvSpPr>
            <a:spLocks noGrp="1"/>
          </p:cNvSpPr>
          <p:nvPr>
            <p:ph type="sldNum" sz="quarter" idx="12"/>
          </p:nvPr>
        </p:nvSpPr>
        <p:spPr/>
        <p:txBody>
          <a:bodyPr/>
          <a:lstStyle/>
          <a:p>
            <a:fld id="{99775347-85F5-440D-BE6E-D07F4B361E8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065959-123B-456A-888D-A5A36D2A86E7}" type="datetime1">
              <a:rPr lang="en-US" smtClean="0"/>
              <a:t>11/24/2009</a:t>
            </a:fld>
            <a:endParaRPr lang="en-GB"/>
          </a:p>
        </p:txBody>
      </p:sp>
      <p:sp>
        <p:nvSpPr>
          <p:cNvPr id="6" name="Footer Placeholder 5"/>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
        <p:nvSpPr>
          <p:cNvPr id="7" name="Slide Number Placeholder 6"/>
          <p:cNvSpPr>
            <a:spLocks noGrp="1"/>
          </p:cNvSpPr>
          <p:nvPr>
            <p:ph type="sldNum" sz="quarter" idx="12"/>
          </p:nvPr>
        </p:nvSpPr>
        <p:spPr/>
        <p:txBody>
          <a:bodyPr/>
          <a:lstStyle/>
          <a:p>
            <a:fld id="{99775347-85F5-440D-BE6E-D07F4B361E8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CC9EAFB-63D2-4D6E-A01B-586ADFFB4E30}" type="datetime1">
              <a:rPr lang="en-US" smtClean="0"/>
              <a:t>11/24/2009</a:t>
            </a:fld>
            <a:endParaRPr lang="en-GB"/>
          </a:p>
        </p:txBody>
      </p:sp>
      <p:sp>
        <p:nvSpPr>
          <p:cNvPr id="8" name="Footer Placeholder 7"/>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
        <p:nvSpPr>
          <p:cNvPr id="9" name="Slide Number Placeholder 8"/>
          <p:cNvSpPr>
            <a:spLocks noGrp="1"/>
          </p:cNvSpPr>
          <p:nvPr>
            <p:ph type="sldNum" sz="quarter" idx="12"/>
          </p:nvPr>
        </p:nvSpPr>
        <p:spPr/>
        <p:txBody>
          <a:bodyPr/>
          <a:lstStyle/>
          <a:p>
            <a:fld id="{99775347-85F5-440D-BE6E-D07F4B361E8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838F15-461E-464E-8A4E-867DB444FCD2}" type="datetime1">
              <a:rPr lang="en-US" smtClean="0"/>
              <a:t>11/24/2009</a:t>
            </a:fld>
            <a:endParaRPr lang="en-GB"/>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
        <p:nvSpPr>
          <p:cNvPr id="5" name="Slide Number Placeholder 4"/>
          <p:cNvSpPr>
            <a:spLocks noGrp="1"/>
          </p:cNvSpPr>
          <p:nvPr>
            <p:ph type="sldNum" sz="quarter" idx="12"/>
          </p:nvPr>
        </p:nvSpPr>
        <p:spPr/>
        <p:txBody>
          <a:bodyPr/>
          <a:lstStyle/>
          <a:p>
            <a:fld id="{99775347-85F5-440D-BE6E-D07F4B361E8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AC78D4-F42C-4C6A-978B-BA1981D4671B}" type="datetime1">
              <a:rPr lang="en-US" smtClean="0"/>
              <a:t>11/24/2009</a:t>
            </a:fld>
            <a:endParaRPr lang="en-GB"/>
          </a:p>
        </p:txBody>
      </p:sp>
      <p:sp>
        <p:nvSpPr>
          <p:cNvPr id="3" name="Footer Placeholder 2"/>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
        <p:nvSpPr>
          <p:cNvPr id="4" name="Slide Number Placeholder 3"/>
          <p:cNvSpPr>
            <a:spLocks noGrp="1"/>
          </p:cNvSpPr>
          <p:nvPr>
            <p:ph type="sldNum" sz="quarter" idx="12"/>
          </p:nvPr>
        </p:nvSpPr>
        <p:spPr/>
        <p:txBody>
          <a:bodyPr/>
          <a:lstStyle/>
          <a:p>
            <a:fld id="{99775347-85F5-440D-BE6E-D07F4B361E8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517EFF2-BE27-4728-AED8-F042FD1AF031}" type="datetime1">
              <a:rPr lang="en-US" smtClean="0"/>
              <a:t>11/24/2009</a:t>
            </a:fld>
            <a:endParaRPr lang="en-GB"/>
          </a:p>
        </p:txBody>
      </p:sp>
      <p:sp>
        <p:nvSpPr>
          <p:cNvPr id="6" name="Footer Placeholder 5"/>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
        <p:nvSpPr>
          <p:cNvPr id="7" name="Slide Number Placeholder 6"/>
          <p:cNvSpPr>
            <a:spLocks noGrp="1"/>
          </p:cNvSpPr>
          <p:nvPr>
            <p:ph type="sldNum" sz="quarter" idx="12"/>
          </p:nvPr>
        </p:nvSpPr>
        <p:spPr/>
        <p:txBody>
          <a:bodyPr/>
          <a:lstStyle/>
          <a:p>
            <a:fld id="{99775347-85F5-440D-BE6E-D07F4B361E8B}" type="slidenum">
              <a:rPr lang="en-GB" smtClean="0"/>
              <a:pPr/>
              <a:t>‹#›</a:t>
            </a:fld>
            <a:endParaRPr lang="en-GB"/>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A676CA8C-854E-4836-910C-0B554099E3EA}" type="datetime1">
              <a:rPr lang="en-US" smtClean="0"/>
              <a:t>11/24/2009</a:t>
            </a:fld>
            <a:endParaRPr lang="en-GB"/>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GB" smtClean="0"/>
              <a:t>Ivano Bruno, Centre of European and International Studies Research, (CEISR), University of Portsmouth</a:t>
            </a:r>
            <a:endParaRPr lang="en-GB"/>
          </a:p>
        </p:txBody>
      </p:sp>
      <p:sp>
        <p:nvSpPr>
          <p:cNvPr id="7" name="Slide Number Placeholder 6"/>
          <p:cNvSpPr>
            <a:spLocks noGrp="1"/>
          </p:cNvSpPr>
          <p:nvPr>
            <p:ph type="sldNum" sz="quarter" idx="12"/>
          </p:nvPr>
        </p:nvSpPr>
        <p:spPr>
          <a:xfrm>
            <a:off x="8339328" y="1170432"/>
            <a:ext cx="733864" cy="201168"/>
          </a:xfrm>
        </p:spPr>
        <p:txBody>
          <a:bodyPr/>
          <a:lstStyle/>
          <a:p>
            <a:fld id="{99775347-85F5-440D-BE6E-D07F4B361E8B}"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A54587A7-56E4-445E-ADC1-C39F34B712FE}" type="datetime1">
              <a:rPr lang="en-US" smtClean="0"/>
              <a:t>11/24/2009</a:t>
            </a:fld>
            <a:endParaRPr lang="en-GB"/>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r>
              <a:rPr lang="en-GB" smtClean="0"/>
              <a:t>Ivano Bruno, Centre of European and International Studies Research, (CEISR), University of Portsmouth</a:t>
            </a:r>
            <a:endParaRPr lang="en-GB"/>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9775347-85F5-440D-BE6E-D07F4B361E8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0364" y="155448"/>
            <a:ext cx="5929354" cy="978408"/>
          </a:xfrm>
        </p:spPr>
        <p:txBody>
          <a:bodyPr>
            <a:normAutofit/>
          </a:bodyPr>
          <a:lstStyle/>
          <a:p>
            <a:r>
              <a:rPr lang="en-GB" sz="2400" b="1" dirty="0" smtClean="0"/>
              <a:t>The European Neighbourhood Policy: instruments and mechanisms</a:t>
            </a:r>
            <a:endParaRPr lang="en-GB" sz="2400" b="1" dirty="0"/>
          </a:p>
        </p:txBody>
      </p:sp>
      <p:pic>
        <p:nvPicPr>
          <p:cNvPr id="1026" name="Picture 2"/>
          <p:cNvPicPr>
            <a:picLocks noGrp="1" noChangeAspect="1" noChangeArrowheads="1"/>
          </p:cNvPicPr>
          <p:nvPr>
            <p:ph type="pic" idx="1"/>
          </p:nvPr>
        </p:nvPicPr>
        <p:blipFill>
          <a:blip r:embed="rId2" cstate="print"/>
          <a:srcRect l="5150" r="5150"/>
          <a:stretch>
            <a:fillRect/>
          </a:stretch>
        </p:blipFill>
        <p:spPr bwMode="auto">
          <a:xfrm>
            <a:off x="2921671" y="1500174"/>
            <a:ext cx="6229531" cy="5357826"/>
          </a:xfrm>
          <a:prstGeom prst="rect">
            <a:avLst/>
          </a:prstGeom>
          <a:noFill/>
          <a:ln w="9525">
            <a:noFill/>
            <a:miter lim="800000"/>
            <a:headEnd/>
            <a:tailEnd/>
          </a:ln>
        </p:spPr>
      </p:pic>
      <p:sp>
        <p:nvSpPr>
          <p:cNvPr id="3" name="Subtitle 2"/>
          <p:cNvSpPr>
            <a:spLocks noGrp="1"/>
          </p:cNvSpPr>
          <p:nvPr>
            <p:ph type="body" sz="half" idx="2"/>
          </p:nvPr>
        </p:nvSpPr>
        <p:spPr>
          <a:xfrm>
            <a:off x="164592" y="3286124"/>
            <a:ext cx="2468880" cy="714380"/>
          </a:xfrm>
        </p:spPr>
        <p:txBody>
          <a:bodyPr>
            <a:normAutofit/>
          </a:bodyPr>
          <a:lstStyle/>
          <a:p>
            <a:r>
              <a:rPr lang="en-GB" sz="1800" b="1" dirty="0" smtClean="0">
                <a:solidFill>
                  <a:schemeClr val="tx1"/>
                </a:solidFill>
              </a:rPr>
              <a:t>A case-study of Egypt</a:t>
            </a:r>
            <a:endParaRPr lang="en-GB" sz="1800" b="1" dirty="0">
              <a:solidFill>
                <a:schemeClr val="tx1"/>
              </a:solidFill>
            </a:endParaRPr>
          </a:p>
        </p:txBody>
      </p:sp>
      <p:sp>
        <p:nvSpPr>
          <p:cNvPr id="6" name="Footer Placeholder 5"/>
          <p:cNvSpPr>
            <a:spLocks noGrp="1"/>
          </p:cNvSpPr>
          <p:nvPr>
            <p:ph type="ftr" sz="quarter" idx="11"/>
          </p:nvPr>
        </p:nvSpPr>
        <p:spPr>
          <a:xfrm>
            <a:off x="214282" y="142852"/>
            <a:ext cx="2571768" cy="1143008"/>
          </a:xfrm>
        </p:spPr>
        <p:txBody>
          <a:bodyPr/>
          <a:lstStyle/>
          <a:p>
            <a:r>
              <a:rPr lang="en-GB" sz="1600" b="1" dirty="0" err="1" smtClean="0">
                <a:solidFill>
                  <a:schemeClr val="bg1">
                    <a:lumMod val="95000"/>
                  </a:schemeClr>
                </a:solidFill>
              </a:rPr>
              <a:t>Ivano</a:t>
            </a:r>
            <a:r>
              <a:rPr lang="en-GB" sz="1600" b="1" dirty="0" smtClean="0">
                <a:solidFill>
                  <a:schemeClr val="bg1">
                    <a:lumMod val="95000"/>
                  </a:schemeClr>
                </a:solidFill>
              </a:rPr>
              <a:t> Bruno, Centre of European and International Studies Research, (</a:t>
            </a:r>
            <a:r>
              <a:rPr lang="en-GB" sz="1600" b="1" dirty="0" err="1" smtClean="0">
                <a:solidFill>
                  <a:schemeClr val="bg1">
                    <a:lumMod val="95000"/>
                  </a:schemeClr>
                </a:solidFill>
              </a:rPr>
              <a:t>CEISR</a:t>
            </a:r>
            <a:r>
              <a:rPr lang="en-GB" sz="1600" b="1" dirty="0" smtClean="0">
                <a:solidFill>
                  <a:schemeClr val="bg1">
                    <a:lumMod val="95000"/>
                  </a:schemeClr>
                </a:solidFill>
              </a:rPr>
              <a:t>), University of Portsmouth</a:t>
            </a:r>
            <a:endParaRPr lang="en-GB" b="1" dirty="0">
              <a:solidFill>
                <a:schemeClr val="bg1">
                  <a:lumMod val="9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3</a:t>
            </a:r>
            <a:r>
              <a:rPr lang="en-GB" dirty="0" smtClean="0"/>
              <a:t>- ENP: Instruments and mechanisms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ENPI programming</a:t>
            </a:r>
          </a:p>
          <a:p>
            <a:pPr lvl="1"/>
            <a:r>
              <a:rPr lang="en-GB" b="1" dirty="0" smtClean="0"/>
              <a:t>Country Strategy Paper </a:t>
            </a:r>
            <a:r>
              <a:rPr lang="en-GB" dirty="0" smtClean="0"/>
              <a:t>(CSP) </a:t>
            </a:r>
            <a:r>
              <a:rPr lang="en-GB" i="1" dirty="0" smtClean="0"/>
              <a:t>COMM Doc</a:t>
            </a:r>
          </a:p>
          <a:p>
            <a:pPr lvl="1"/>
            <a:r>
              <a:rPr lang="en-GB" b="1" dirty="0" smtClean="0"/>
              <a:t>National Indicative Programme </a:t>
            </a:r>
            <a:r>
              <a:rPr lang="en-GB" dirty="0" smtClean="0"/>
              <a:t>(NIP) </a:t>
            </a:r>
            <a:r>
              <a:rPr lang="en-GB" i="1" dirty="0" smtClean="0"/>
              <a:t>Consultation with Government, CSO, private sector</a:t>
            </a:r>
            <a:endParaRPr lang="en-GB" b="1" dirty="0" smtClean="0"/>
          </a:p>
          <a:p>
            <a:pPr lvl="1"/>
            <a:r>
              <a:rPr lang="en-GB" b="1" dirty="0" smtClean="0"/>
              <a:t>Programming </a:t>
            </a:r>
            <a:r>
              <a:rPr lang="en-GB" i="1" dirty="0" smtClean="0"/>
              <a:t> Consultation same as NIP &amp; commitment of funds</a:t>
            </a:r>
          </a:p>
          <a:p>
            <a:r>
              <a:rPr lang="en-GB" dirty="0" smtClean="0"/>
              <a:t>Implementation</a:t>
            </a:r>
          </a:p>
          <a:p>
            <a:pPr lvl="1"/>
            <a:r>
              <a:rPr lang="en-GB" b="1" dirty="0" smtClean="0"/>
              <a:t>Action Plan </a:t>
            </a:r>
            <a:r>
              <a:rPr lang="en-GB" dirty="0" smtClean="0"/>
              <a:t>(AP) </a:t>
            </a:r>
            <a:r>
              <a:rPr lang="en-GB" i="1" dirty="0" smtClean="0"/>
              <a:t>Negotiated, non-binding</a:t>
            </a:r>
            <a:endParaRPr lang="en-GB" dirty="0" smtClean="0"/>
          </a:p>
          <a:p>
            <a:r>
              <a:rPr lang="en-GB" dirty="0" smtClean="0"/>
              <a:t>Monitoring</a:t>
            </a:r>
            <a:endParaRPr lang="en-GB" i="1" dirty="0" smtClean="0"/>
          </a:p>
          <a:p>
            <a:pPr lvl="1"/>
            <a:r>
              <a:rPr lang="en-GB" b="1" dirty="0" smtClean="0"/>
              <a:t>Annual reports </a:t>
            </a:r>
            <a:r>
              <a:rPr lang="en-GB" dirty="0" smtClean="0"/>
              <a:t>– </a:t>
            </a:r>
            <a:r>
              <a:rPr lang="en-GB" i="1" dirty="0" smtClean="0"/>
              <a:t>COMM Doc </a:t>
            </a:r>
          </a:p>
          <a:p>
            <a:pPr lvl="1"/>
            <a:r>
              <a:rPr lang="en-GB" b="1" dirty="0" smtClean="0"/>
              <a:t>Sub-committees </a:t>
            </a:r>
            <a:r>
              <a:rPr lang="en-GB" dirty="0" smtClean="0"/>
              <a:t>– </a:t>
            </a:r>
            <a:r>
              <a:rPr lang="en-GB" i="1" dirty="0" smtClean="0"/>
              <a:t>Joint &amp; thematic</a:t>
            </a:r>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3-ENPI Programming Mechanisms</a:t>
            </a:r>
            <a:endParaRPr lang="en-GB" dirty="0"/>
          </a:p>
        </p:txBody>
      </p:sp>
      <p:grpSp>
        <p:nvGrpSpPr>
          <p:cNvPr id="3" name="Group 33"/>
          <p:cNvGrpSpPr>
            <a:grpSpLocks noGrp="1"/>
          </p:cNvGrpSpPr>
          <p:nvPr>
            <p:ph idx="1"/>
          </p:nvPr>
        </p:nvGrpSpPr>
        <p:grpSpPr bwMode="auto">
          <a:xfrm>
            <a:off x="642934" y="1571612"/>
            <a:ext cx="7216061" cy="1571636"/>
            <a:chOff x="372" y="935"/>
            <a:chExt cx="4343" cy="614"/>
          </a:xfrm>
        </p:grpSpPr>
        <p:sp>
          <p:nvSpPr>
            <p:cNvPr id="8" name="Rectangle 24"/>
            <p:cNvSpPr>
              <a:spLocks noChangeArrowheads="1"/>
            </p:cNvSpPr>
            <p:nvPr/>
          </p:nvSpPr>
          <p:spPr bwMode="auto">
            <a:xfrm>
              <a:off x="372" y="935"/>
              <a:ext cx="1118" cy="614"/>
            </a:xfrm>
            <a:prstGeom prst="rect">
              <a:avLst/>
            </a:prstGeom>
            <a:solidFill>
              <a:srgbClr val="0F218B"/>
            </a:solidFill>
            <a:ln w="12700">
              <a:solidFill>
                <a:srgbClr val="000080"/>
              </a:solidFill>
              <a:miter lim="800000"/>
              <a:headEnd/>
              <a:tailEnd/>
            </a:ln>
            <a:effectLst>
              <a:outerShdw dist="53882" dir="2700000" algn="ctr" rotWithShape="0">
                <a:schemeClr val="bg2"/>
              </a:outerShdw>
            </a:effectLst>
          </p:spPr>
          <p:txBody>
            <a:bodyPr lIns="92075" tIns="46038" rIns="92075" bIns="46038" anchor="ctr"/>
            <a:lstStyle/>
            <a:p>
              <a:pPr algn="ctr"/>
              <a:r>
                <a:rPr lang="en-GB" sz="2000" b="1" dirty="0">
                  <a:solidFill>
                    <a:srgbClr val="FFFFFF"/>
                  </a:solidFill>
                </a:rPr>
                <a:t>Strategy Papers</a:t>
              </a:r>
            </a:p>
          </p:txBody>
        </p:sp>
        <p:sp>
          <p:nvSpPr>
            <p:cNvPr id="9" name="Rectangle 25"/>
            <p:cNvSpPr>
              <a:spLocks noChangeArrowheads="1"/>
            </p:cNvSpPr>
            <p:nvPr/>
          </p:nvSpPr>
          <p:spPr bwMode="auto">
            <a:xfrm>
              <a:off x="2006" y="935"/>
              <a:ext cx="1075" cy="614"/>
            </a:xfrm>
            <a:prstGeom prst="rect">
              <a:avLst/>
            </a:prstGeom>
            <a:solidFill>
              <a:srgbClr val="0F218B"/>
            </a:solidFill>
            <a:ln w="12700">
              <a:solidFill>
                <a:srgbClr val="000080"/>
              </a:solidFill>
              <a:miter lim="800000"/>
              <a:headEnd/>
              <a:tailEnd/>
            </a:ln>
            <a:effectLst>
              <a:outerShdw dist="53882" dir="2700000" algn="ctr" rotWithShape="0">
                <a:schemeClr val="bg2"/>
              </a:outerShdw>
            </a:effectLst>
          </p:spPr>
          <p:txBody>
            <a:bodyPr lIns="92075" tIns="46038" rIns="92075" bIns="46038" anchor="ctr"/>
            <a:lstStyle/>
            <a:p>
              <a:pPr algn="ctr"/>
              <a:r>
                <a:rPr lang="en-GB" sz="2000" b="1" dirty="0">
                  <a:solidFill>
                    <a:srgbClr val="FFFFFF"/>
                  </a:solidFill>
                </a:rPr>
                <a:t>Multi-annual Indicative Programmes</a:t>
              </a:r>
            </a:p>
          </p:txBody>
        </p:sp>
        <p:sp>
          <p:nvSpPr>
            <p:cNvPr id="10" name="Rectangle 26"/>
            <p:cNvSpPr>
              <a:spLocks noChangeArrowheads="1"/>
            </p:cNvSpPr>
            <p:nvPr/>
          </p:nvSpPr>
          <p:spPr bwMode="auto">
            <a:xfrm>
              <a:off x="3597" y="935"/>
              <a:ext cx="1118" cy="614"/>
            </a:xfrm>
            <a:prstGeom prst="rect">
              <a:avLst/>
            </a:prstGeom>
            <a:solidFill>
              <a:srgbClr val="0F218B"/>
            </a:solidFill>
            <a:ln w="12700">
              <a:solidFill>
                <a:srgbClr val="000080"/>
              </a:solidFill>
              <a:miter lim="800000"/>
              <a:headEnd/>
              <a:tailEnd/>
            </a:ln>
            <a:effectLst>
              <a:outerShdw dist="53882" dir="2700000" algn="ctr" rotWithShape="0">
                <a:schemeClr val="bg2"/>
              </a:outerShdw>
            </a:effectLst>
          </p:spPr>
          <p:txBody>
            <a:bodyPr lIns="92075" tIns="46038" rIns="92075" bIns="46038" anchor="ctr"/>
            <a:lstStyle/>
            <a:p>
              <a:pPr algn="ctr"/>
              <a:r>
                <a:rPr lang="en-GB" sz="2000" b="1" dirty="0">
                  <a:solidFill>
                    <a:srgbClr val="FFFFFF"/>
                  </a:solidFill>
                </a:rPr>
                <a:t>Action</a:t>
              </a:r>
              <a:r>
                <a:rPr lang="en-GB" sz="2000" b="1" dirty="0"/>
                <a:t> </a:t>
              </a:r>
              <a:r>
                <a:rPr lang="en-GB" sz="2000" b="1" dirty="0" smtClean="0">
                  <a:solidFill>
                    <a:srgbClr val="FFFFFF"/>
                  </a:solidFill>
                </a:rPr>
                <a:t>Programming/</a:t>
              </a:r>
            </a:p>
            <a:p>
              <a:pPr algn="ctr"/>
              <a:r>
                <a:rPr lang="en-GB" sz="2000" b="1" dirty="0" smtClean="0">
                  <a:solidFill>
                    <a:srgbClr val="FFFFFF"/>
                  </a:solidFill>
                </a:rPr>
                <a:t>Joint </a:t>
              </a:r>
              <a:r>
                <a:rPr lang="en-GB" sz="2000" b="1" dirty="0">
                  <a:solidFill>
                    <a:srgbClr val="FFFFFF"/>
                  </a:solidFill>
                </a:rPr>
                <a:t>CBC </a:t>
              </a:r>
              <a:r>
                <a:rPr lang="en-GB" sz="2000" b="1" dirty="0" smtClean="0">
                  <a:solidFill>
                    <a:srgbClr val="FFFFFF"/>
                  </a:solidFill>
                </a:rPr>
                <a:t>Programming</a:t>
              </a:r>
              <a:endParaRPr lang="en-GB" sz="2000" b="1" dirty="0">
                <a:solidFill>
                  <a:srgbClr val="FFFFFF"/>
                </a:solidFill>
              </a:endParaRPr>
            </a:p>
          </p:txBody>
        </p:sp>
      </p:grpSp>
      <p:sp>
        <p:nvSpPr>
          <p:cNvPr id="11" name="Rectangle 10"/>
          <p:cNvSpPr/>
          <p:nvPr/>
        </p:nvSpPr>
        <p:spPr>
          <a:xfrm>
            <a:off x="428596" y="3286124"/>
            <a:ext cx="2357454" cy="33575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GB" dirty="0" smtClean="0"/>
              <a:t>Analysis of situation</a:t>
            </a:r>
          </a:p>
          <a:p>
            <a:pPr>
              <a:buFont typeface="Arial" pitchFamily="34" charset="0"/>
              <a:buChar char="•"/>
            </a:pPr>
            <a:r>
              <a:rPr lang="en-GB" dirty="0" smtClean="0"/>
              <a:t>Response strategy</a:t>
            </a:r>
          </a:p>
          <a:p>
            <a:pPr>
              <a:buFont typeface="Arial" pitchFamily="34" charset="0"/>
              <a:buChar char="•"/>
            </a:pPr>
            <a:r>
              <a:rPr lang="en-GB" dirty="0" smtClean="0"/>
              <a:t>Priority sectors</a:t>
            </a:r>
          </a:p>
          <a:p>
            <a:pPr>
              <a:buFont typeface="Arial" pitchFamily="34" charset="0"/>
              <a:buChar char="•"/>
            </a:pPr>
            <a:r>
              <a:rPr lang="en-GB" dirty="0" smtClean="0"/>
              <a:t>7 Years</a:t>
            </a:r>
          </a:p>
          <a:p>
            <a:pPr>
              <a:buFont typeface="Arial" pitchFamily="34" charset="0"/>
              <a:buChar char="•"/>
            </a:pPr>
            <a:r>
              <a:rPr lang="en-GB" dirty="0" smtClean="0"/>
              <a:t>Revised mid-term</a:t>
            </a:r>
            <a:endParaRPr lang="en-GB" dirty="0"/>
          </a:p>
        </p:txBody>
      </p:sp>
      <p:sp>
        <p:nvSpPr>
          <p:cNvPr id="12" name="Rectangle 11"/>
          <p:cNvSpPr/>
          <p:nvPr/>
        </p:nvSpPr>
        <p:spPr>
          <a:xfrm>
            <a:off x="3071802" y="3286124"/>
            <a:ext cx="2357454" cy="33575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GB" dirty="0" smtClean="0"/>
              <a:t>Normally attached to strategy papers</a:t>
            </a:r>
          </a:p>
          <a:p>
            <a:pPr>
              <a:buFont typeface="Arial" pitchFamily="34" charset="0"/>
              <a:buChar char="•"/>
            </a:pPr>
            <a:r>
              <a:rPr lang="en-GB" dirty="0" smtClean="0"/>
              <a:t>Set priorities allocations</a:t>
            </a:r>
          </a:p>
          <a:p>
            <a:pPr>
              <a:buFont typeface="Arial" pitchFamily="34" charset="0"/>
              <a:buChar char="•"/>
            </a:pPr>
            <a:r>
              <a:rPr lang="en-GB" dirty="0" smtClean="0"/>
              <a:t>3-4 years </a:t>
            </a:r>
            <a:endParaRPr lang="en-GB" dirty="0"/>
          </a:p>
        </p:txBody>
      </p:sp>
      <p:sp>
        <p:nvSpPr>
          <p:cNvPr id="13" name="Rectangle 12"/>
          <p:cNvSpPr/>
          <p:nvPr/>
        </p:nvSpPr>
        <p:spPr>
          <a:xfrm>
            <a:off x="5715008" y="3286124"/>
            <a:ext cx="2428892" cy="33575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GB" dirty="0" smtClean="0"/>
              <a:t>Annual</a:t>
            </a:r>
          </a:p>
          <a:p>
            <a:pPr>
              <a:buFont typeface="Arial" pitchFamily="34" charset="0"/>
              <a:buChar char="•"/>
            </a:pPr>
            <a:r>
              <a:rPr lang="en-GB" dirty="0" smtClean="0"/>
              <a:t>Describes  projects identified for financing</a:t>
            </a:r>
          </a:p>
          <a:p>
            <a:pPr>
              <a:buFont typeface="Arial" pitchFamily="34" charset="0"/>
              <a:buChar char="•"/>
            </a:pPr>
            <a:r>
              <a:rPr lang="en-GB" dirty="0" smtClean="0"/>
              <a:t>Defines budget per projects</a:t>
            </a:r>
          </a:p>
          <a:p>
            <a:pPr>
              <a:buFont typeface="Arial" pitchFamily="34" charset="0"/>
              <a:buChar char="•"/>
            </a:pPr>
            <a:r>
              <a:rPr lang="en-GB" dirty="0" smtClean="0"/>
              <a:t>Leads to EC decision and commitment of funds</a:t>
            </a:r>
            <a:endParaRPr lang="en-GB" dirty="0"/>
          </a:p>
        </p:txBody>
      </p:sp>
      <p:sp>
        <p:nvSpPr>
          <p:cNvPr id="14" name="Chevron 13"/>
          <p:cNvSpPr/>
          <p:nvPr/>
        </p:nvSpPr>
        <p:spPr>
          <a:xfrm>
            <a:off x="2714612" y="2214554"/>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 name="Chevron 14"/>
          <p:cNvSpPr/>
          <p:nvPr/>
        </p:nvSpPr>
        <p:spPr>
          <a:xfrm>
            <a:off x="5357818" y="2214554"/>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 name="Footer Placeholder 15"/>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3-ENPI </a:t>
            </a:r>
            <a:endParaRPr lang="en-GB" dirty="0"/>
          </a:p>
        </p:txBody>
      </p:sp>
      <p:sp>
        <p:nvSpPr>
          <p:cNvPr id="3" name="Content Placeholder 2"/>
          <p:cNvSpPr>
            <a:spLocks noGrp="1"/>
          </p:cNvSpPr>
          <p:nvPr>
            <p:ph idx="1"/>
          </p:nvPr>
        </p:nvSpPr>
        <p:spPr/>
        <p:txBody>
          <a:bodyPr>
            <a:normAutofit fontScale="92500" lnSpcReduction="20000"/>
          </a:bodyPr>
          <a:lstStyle/>
          <a:p>
            <a:pPr>
              <a:buFontTx/>
              <a:buChar char="•"/>
            </a:pPr>
            <a:r>
              <a:rPr lang="en-GB" b="1" dirty="0" smtClean="0"/>
              <a:t>EMP under MEDA 1 &amp; 2 </a:t>
            </a:r>
          </a:p>
          <a:p>
            <a:pPr>
              <a:buFontTx/>
              <a:buChar char="•"/>
            </a:pPr>
            <a:endParaRPr lang="en-GB" b="1" dirty="0" smtClean="0"/>
          </a:p>
          <a:p>
            <a:pPr lvl="1">
              <a:buFont typeface="Wingdings" pitchFamily="2" charset="2"/>
              <a:buChar char="Ø"/>
            </a:pPr>
            <a:r>
              <a:rPr lang="en-GB" b="1" dirty="0" smtClean="0"/>
              <a:t>MEDA 1 (1995-99) Funds: €3.5b. </a:t>
            </a:r>
          </a:p>
          <a:p>
            <a:pPr lvl="1">
              <a:buFont typeface="Wingdings" pitchFamily="2" charset="2"/>
              <a:buChar char="Ø"/>
            </a:pPr>
            <a:r>
              <a:rPr lang="en-GB" b="1" dirty="0" smtClean="0"/>
              <a:t>MEDA 2 (2000-06) Funds: € 5.4b. </a:t>
            </a:r>
          </a:p>
          <a:p>
            <a:pPr>
              <a:buFontTx/>
              <a:buChar char="•"/>
            </a:pPr>
            <a:endParaRPr lang="en-GB" b="1" dirty="0" smtClean="0"/>
          </a:p>
          <a:p>
            <a:pPr>
              <a:buFontTx/>
              <a:buChar char="•"/>
            </a:pPr>
            <a:r>
              <a:rPr lang="en-GB" b="1" dirty="0" smtClean="0"/>
              <a:t>Since ENP 2007: </a:t>
            </a:r>
          </a:p>
          <a:p>
            <a:pPr>
              <a:buFontTx/>
              <a:buChar char="•"/>
            </a:pPr>
            <a:endParaRPr lang="en-GB" b="1" dirty="0" smtClean="0"/>
          </a:p>
          <a:p>
            <a:pPr lvl="1">
              <a:buFont typeface="Wingdings" pitchFamily="2" charset="2"/>
              <a:buChar char="Ø"/>
            </a:pPr>
            <a:r>
              <a:rPr lang="en-GB" b="1" dirty="0" smtClean="0"/>
              <a:t>ENPI: (2007-2013) Funds: €12b. = 32% Increase </a:t>
            </a:r>
          </a:p>
          <a:p>
            <a:pPr lvl="1">
              <a:buFont typeface="Wingdings" pitchFamily="2" charset="2"/>
              <a:buChar char="Ø"/>
            </a:pPr>
            <a:r>
              <a:rPr lang="en-GB" b="1" dirty="0" smtClean="0"/>
              <a:t>Differentiated funding: East &amp; South </a:t>
            </a:r>
          </a:p>
          <a:p>
            <a:pPr lvl="1">
              <a:buFont typeface="Wingdings" pitchFamily="2" charset="2"/>
              <a:buChar char="Ø"/>
            </a:pPr>
            <a:r>
              <a:rPr lang="en-GB" b="1" dirty="0" smtClean="0"/>
              <a:t>Regional/sub-regional/thematic/CBC</a:t>
            </a:r>
          </a:p>
          <a:p>
            <a:pPr lvl="1">
              <a:buFont typeface="Wingdings" pitchFamily="2" charset="2"/>
              <a:buChar char="Ø"/>
            </a:pPr>
            <a:r>
              <a:rPr lang="en-GB" b="1" dirty="0" smtClean="0"/>
              <a:t>Bilateral-Multilateral complementarities </a:t>
            </a:r>
          </a:p>
          <a:p>
            <a:pPr lvl="1">
              <a:buNone/>
            </a:pPr>
            <a:endParaRPr lang="en-GB" b="1" dirty="0" smtClean="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3-ENPI Instruments for bilateral assistance </a:t>
            </a:r>
            <a:endParaRPr lang="en-GB" dirty="0"/>
          </a:p>
        </p:txBody>
      </p:sp>
      <p:graphicFrame>
        <p:nvGraphicFramePr>
          <p:cNvPr id="2050" name="Diagram 2"/>
          <p:cNvGraphicFramePr>
            <a:graphicFrameLocks/>
          </p:cNvGraphicFramePr>
          <p:nvPr>
            <p:ph idx="1"/>
          </p:nvPr>
        </p:nvGraphicFramePr>
        <p:xfrm>
          <a:off x="457200" y="1774825"/>
          <a:ext cx="8229600" cy="4625975"/>
        </p:xfrm>
        <a:graphic>
          <a:graphicData uri="http://schemas.openxmlformats.org/drawingml/2006/compatibility">
            <com:legacyDrawing xmlns:com="http://schemas.openxmlformats.org/drawingml/2006/compatibility" spid="_x0000_s1026"/>
          </a:graphicData>
        </a:graphic>
      </p:graphicFrame>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3-ENP Action Plan</a:t>
            </a:r>
            <a:endParaRPr lang="en-GB" dirty="0"/>
          </a:p>
        </p:txBody>
      </p:sp>
      <p:sp>
        <p:nvSpPr>
          <p:cNvPr id="3" name="Content Placeholder 2"/>
          <p:cNvSpPr>
            <a:spLocks noGrp="1"/>
          </p:cNvSpPr>
          <p:nvPr>
            <p:ph idx="1"/>
          </p:nvPr>
        </p:nvSpPr>
        <p:spPr/>
        <p:txBody>
          <a:bodyPr/>
          <a:lstStyle/>
          <a:p>
            <a:r>
              <a:rPr lang="en-GB" dirty="0" smtClean="0"/>
              <a:t>Key</a:t>
            </a:r>
            <a:r>
              <a:rPr lang="en-GB" u="sng" dirty="0" smtClean="0"/>
              <a:t> operational </a:t>
            </a:r>
            <a:r>
              <a:rPr lang="en-GB" dirty="0" smtClean="0"/>
              <a:t>instrument </a:t>
            </a:r>
          </a:p>
          <a:p>
            <a:r>
              <a:rPr lang="en-GB" dirty="0" smtClean="0"/>
              <a:t>Country-specific, </a:t>
            </a:r>
            <a:r>
              <a:rPr lang="en-GB" u="sng" dirty="0" smtClean="0"/>
              <a:t>tailor made </a:t>
            </a:r>
            <a:r>
              <a:rPr lang="en-GB" dirty="0" smtClean="0"/>
              <a:t>political documents</a:t>
            </a:r>
          </a:p>
          <a:p>
            <a:r>
              <a:rPr lang="en-GB" u="sng" dirty="0" smtClean="0"/>
              <a:t>Jointly defined agenda </a:t>
            </a:r>
            <a:r>
              <a:rPr lang="en-GB" dirty="0" smtClean="0"/>
              <a:t>on political and economic reforms</a:t>
            </a:r>
          </a:p>
          <a:p>
            <a:r>
              <a:rPr lang="en-GB" dirty="0" smtClean="0"/>
              <a:t>Short &amp; medium term </a:t>
            </a:r>
            <a:r>
              <a:rPr lang="en-GB" u="sng" dirty="0" smtClean="0"/>
              <a:t>priorities</a:t>
            </a:r>
            <a:r>
              <a:rPr lang="en-GB" dirty="0" smtClean="0"/>
              <a:t> (3-5 years) </a:t>
            </a:r>
          </a:p>
          <a:p>
            <a:r>
              <a:rPr lang="en-GB" u="sng" dirty="0" smtClean="0"/>
              <a:t>Guidance</a:t>
            </a:r>
            <a:r>
              <a:rPr lang="en-GB" dirty="0" smtClean="0"/>
              <a:t> for assisting programming </a:t>
            </a:r>
          </a:p>
          <a:p>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Action Plan Contents</a:t>
            </a:r>
            <a:endParaRPr lang="en-GB" dirty="0"/>
          </a:p>
        </p:txBody>
      </p:sp>
      <p:sp>
        <p:nvSpPr>
          <p:cNvPr id="3" name="Content Placeholder 2"/>
          <p:cNvSpPr>
            <a:spLocks noGrp="1"/>
          </p:cNvSpPr>
          <p:nvPr>
            <p:ph idx="1"/>
          </p:nvPr>
        </p:nvSpPr>
        <p:spPr/>
        <p:txBody>
          <a:bodyPr>
            <a:normAutofit/>
          </a:bodyPr>
          <a:lstStyle/>
          <a:p>
            <a:r>
              <a:rPr lang="en-GB" dirty="0" smtClean="0"/>
              <a:t>Political dialogue and reform</a:t>
            </a:r>
          </a:p>
          <a:p>
            <a:r>
              <a:rPr lang="en-GB" dirty="0" smtClean="0"/>
              <a:t>Economic development and reform</a:t>
            </a:r>
          </a:p>
          <a:p>
            <a:r>
              <a:rPr lang="en-GB" dirty="0" smtClean="0"/>
              <a:t>Social development</a:t>
            </a:r>
          </a:p>
          <a:p>
            <a:r>
              <a:rPr lang="en-GB" dirty="0" smtClean="0"/>
              <a:t>Trade, market and regulatory reforms</a:t>
            </a:r>
          </a:p>
          <a:p>
            <a:r>
              <a:rPr lang="en-GB" dirty="0" smtClean="0"/>
              <a:t>Transport, energy and environment</a:t>
            </a:r>
          </a:p>
          <a:p>
            <a:r>
              <a:rPr lang="en-GB" dirty="0" smtClean="0"/>
              <a:t>Migration, justice and security</a:t>
            </a:r>
          </a:p>
          <a:p>
            <a:r>
              <a:rPr lang="en-GB" dirty="0" smtClean="0"/>
              <a:t>S&amp;T, research &amp; development, IS, AV cooperation</a:t>
            </a:r>
          </a:p>
          <a:p>
            <a:r>
              <a:rPr lang="en-GB" dirty="0" smtClean="0"/>
              <a:t>People-to-people</a:t>
            </a:r>
          </a:p>
          <a:p>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51010"/>
          </a:xfrm>
        </p:spPr>
        <p:txBody>
          <a:bodyPr>
            <a:normAutofit fontScale="90000"/>
          </a:bodyPr>
          <a:lstStyle/>
          <a:p>
            <a:r>
              <a:rPr lang="en-GB" sz="4000" dirty="0" smtClean="0"/>
              <a:t>3-Action Plan-An effective instrument? </a:t>
            </a: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GB" dirty="0" smtClean="0"/>
              <a:t>Non-biding (AA legal basis)</a:t>
            </a:r>
          </a:p>
          <a:p>
            <a:pPr lvl="1"/>
            <a:r>
              <a:rPr lang="en-GB" dirty="0" smtClean="0"/>
              <a:t>Perception of partner country</a:t>
            </a:r>
          </a:p>
          <a:p>
            <a:pPr lvl="1"/>
            <a:r>
              <a:rPr lang="en-GB" dirty="0" smtClean="0"/>
              <a:t>Trade focused</a:t>
            </a:r>
          </a:p>
          <a:p>
            <a:pPr lvl="1"/>
            <a:endParaRPr lang="en-GB" dirty="0" smtClean="0"/>
          </a:p>
          <a:p>
            <a:r>
              <a:rPr lang="en-GB" dirty="0" smtClean="0"/>
              <a:t>Too extensive</a:t>
            </a:r>
          </a:p>
          <a:p>
            <a:r>
              <a:rPr lang="en-GB" dirty="0" smtClean="0"/>
              <a:t>Priorities too vague</a:t>
            </a:r>
          </a:p>
          <a:p>
            <a:r>
              <a:rPr lang="en-GB" dirty="0" smtClean="0"/>
              <a:t>Flexible</a:t>
            </a:r>
          </a:p>
          <a:p>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3-Monitoring</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ENP Annual reports (COMM docs)</a:t>
            </a:r>
          </a:p>
          <a:p>
            <a:r>
              <a:rPr lang="en-GB" dirty="0" smtClean="0"/>
              <a:t>Institutional structures</a:t>
            </a:r>
            <a:endParaRPr lang="en-GB" b="1" dirty="0" smtClean="0"/>
          </a:p>
          <a:p>
            <a:pPr lvl="1">
              <a:buFont typeface="Wingdings" pitchFamily="2" charset="2"/>
              <a:buChar char="Ø"/>
            </a:pPr>
            <a:r>
              <a:rPr lang="en-GB" dirty="0" smtClean="0"/>
              <a:t>Association Council </a:t>
            </a:r>
          </a:p>
          <a:p>
            <a:pPr lvl="1">
              <a:buFont typeface="Wingdings" pitchFamily="2" charset="2"/>
              <a:buChar char="Ø"/>
            </a:pPr>
            <a:r>
              <a:rPr lang="en-GB" dirty="0" smtClean="0"/>
              <a:t>Association Committee</a:t>
            </a:r>
          </a:p>
          <a:p>
            <a:pPr lvl="1">
              <a:buFont typeface="Wingdings" pitchFamily="2" charset="2"/>
              <a:buChar char="Ø"/>
            </a:pPr>
            <a:r>
              <a:rPr lang="en-GB" dirty="0" smtClean="0"/>
              <a:t>Sub-committees and working groups: </a:t>
            </a:r>
          </a:p>
          <a:p>
            <a:pPr lvl="2">
              <a:lnSpc>
                <a:spcPct val="120000"/>
              </a:lnSpc>
            </a:pPr>
            <a:r>
              <a:rPr lang="en-GB" dirty="0" smtClean="0"/>
              <a:t>Political dialogue</a:t>
            </a:r>
          </a:p>
          <a:p>
            <a:pPr lvl="2">
              <a:lnSpc>
                <a:spcPct val="120000"/>
              </a:lnSpc>
            </a:pPr>
            <a:r>
              <a:rPr lang="en-GB" dirty="0" smtClean="0"/>
              <a:t>Justice and Security</a:t>
            </a:r>
          </a:p>
          <a:p>
            <a:pPr lvl="2">
              <a:lnSpc>
                <a:spcPct val="120000"/>
              </a:lnSpc>
            </a:pPr>
            <a:r>
              <a:rPr lang="en-GB" dirty="0" smtClean="0"/>
              <a:t>Customs cooperation</a:t>
            </a:r>
          </a:p>
          <a:p>
            <a:pPr lvl="2">
              <a:lnSpc>
                <a:spcPct val="120000"/>
              </a:lnSpc>
            </a:pPr>
            <a:r>
              <a:rPr lang="en-GB" dirty="0" smtClean="0"/>
              <a:t>Trade and industry</a:t>
            </a:r>
          </a:p>
          <a:p>
            <a:pPr lvl="2">
              <a:lnSpc>
                <a:spcPct val="120000"/>
              </a:lnSpc>
            </a:pPr>
            <a:r>
              <a:rPr lang="en-GB" dirty="0" smtClean="0"/>
              <a:t>Transport , environment and energy</a:t>
            </a:r>
          </a:p>
          <a:p>
            <a:pPr lvl="2">
              <a:lnSpc>
                <a:spcPct val="120000"/>
              </a:lnSpc>
            </a:pPr>
            <a:r>
              <a:rPr lang="en-GB" dirty="0" smtClean="0"/>
              <a:t>Agriculture and fisheries</a:t>
            </a:r>
          </a:p>
          <a:p>
            <a:pPr lvl="2">
              <a:lnSpc>
                <a:spcPct val="120000"/>
              </a:lnSpc>
            </a:pPr>
            <a:r>
              <a:rPr lang="en-GB" dirty="0" smtClean="0"/>
              <a:t>Info society, audiovisual and research</a:t>
            </a:r>
          </a:p>
          <a:p>
            <a:pPr lvl="2">
              <a:lnSpc>
                <a:spcPct val="120000"/>
              </a:lnSpc>
            </a:pPr>
            <a:r>
              <a:rPr lang="en-GB" dirty="0" smtClean="0"/>
              <a:t>Internal market</a:t>
            </a:r>
          </a:p>
          <a:p>
            <a:pPr lvl="2">
              <a:lnSpc>
                <a:spcPct val="120000"/>
              </a:lnSpc>
            </a:pPr>
            <a:r>
              <a:rPr lang="en-GB" dirty="0" smtClean="0"/>
              <a:t>Migration, social and consular affairs (WG) </a:t>
            </a:r>
          </a:p>
          <a:p>
            <a:pPr lvl="1"/>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4-Egypt: Context </a:t>
            </a:r>
            <a:endParaRPr lang="en-GB" dirty="0"/>
          </a:p>
        </p:txBody>
      </p:sp>
      <p:sp>
        <p:nvSpPr>
          <p:cNvPr id="3" name="Content Placeholder 2"/>
          <p:cNvSpPr>
            <a:spLocks noGrp="1"/>
          </p:cNvSpPr>
          <p:nvPr>
            <p:ph idx="1"/>
          </p:nvPr>
        </p:nvSpPr>
        <p:spPr/>
        <p:txBody>
          <a:bodyPr>
            <a:normAutofit fontScale="77500" lnSpcReduction="20000"/>
          </a:bodyPr>
          <a:lstStyle/>
          <a:p>
            <a:r>
              <a:rPr lang="en-GB" i="1" dirty="0" smtClean="0"/>
              <a:t>The CSP notes that EU strategy towards Egypt has the following objectives: “[to] </a:t>
            </a:r>
            <a:r>
              <a:rPr lang="en-US" i="1" dirty="0" smtClean="0"/>
              <a:t>develop a </a:t>
            </a:r>
            <a:r>
              <a:rPr lang="en-US" i="1" u="sng" dirty="0" smtClean="0"/>
              <a:t>privileged</a:t>
            </a:r>
            <a:r>
              <a:rPr lang="en-US" i="1" dirty="0" smtClean="0"/>
              <a:t> partnership through deeper political cooperation and economic integration, supported by the appropriate package of financial assistance and other ENP instruments. The key strategic importance of Egypt lies in its plans for political, social and economic reform, in its potential for deeper economic relations with the EU and in its </a:t>
            </a:r>
            <a:r>
              <a:rPr lang="en-US" i="1" u="sng" dirty="0" smtClean="0"/>
              <a:t>willingness to cooperate with the EU on promoting peace and security in the region</a:t>
            </a:r>
            <a:r>
              <a:rPr lang="en-US" i="1" dirty="0" smtClean="0"/>
              <a:t>” (CSP, 2007, p.19)</a:t>
            </a:r>
          </a:p>
          <a:p>
            <a:pPr>
              <a:buNone/>
            </a:pPr>
            <a:endParaRPr lang="en-GB" i="1" dirty="0" smtClean="0"/>
          </a:p>
          <a:p>
            <a:r>
              <a:rPr lang="en-GB" dirty="0" smtClean="0"/>
              <a:t>Political context</a:t>
            </a:r>
          </a:p>
          <a:p>
            <a:r>
              <a:rPr lang="en-GB" dirty="0" smtClean="0"/>
              <a:t>Economic context</a:t>
            </a:r>
          </a:p>
          <a:p>
            <a:r>
              <a:rPr lang="en-GB" dirty="0" smtClean="0"/>
              <a:t>Social context</a:t>
            </a:r>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4-EU-Egypt Cooperation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Cooperation Agreement 1977</a:t>
            </a:r>
          </a:p>
          <a:p>
            <a:r>
              <a:rPr lang="en-GB" dirty="0" smtClean="0"/>
              <a:t>Association Agreement 2004</a:t>
            </a:r>
          </a:p>
          <a:p>
            <a:pPr lvl="1"/>
            <a:r>
              <a:rPr lang="en-GB" dirty="0" smtClean="0"/>
              <a:t>Negotiations/aims (FTA main objective-no political issues)</a:t>
            </a:r>
          </a:p>
          <a:p>
            <a:r>
              <a:rPr lang="en-GB" dirty="0" smtClean="0"/>
              <a:t>Action Plan 2007</a:t>
            </a:r>
          </a:p>
          <a:p>
            <a:pPr lvl="1"/>
            <a:r>
              <a:rPr lang="en-GB" dirty="0" smtClean="0"/>
              <a:t>Negotiations/aims (FDI, regulatory reforms and political issues: emergency law, definitions of torture, individual cases)</a:t>
            </a:r>
          </a:p>
          <a:p>
            <a:r>
              <a:rPr lang="en-GB" dirty="0" smtClean="0"/>
              <a:t>Enhanced relations (20..?)</a:t>
            </a:r>
          </a:p>
          <a:p>
            <a:pPr lvl="1"/>
            <a:r>
              <a:rPr lang="en-GB" dirty="0" smtClean="0"/>
              <a:t>The sticking issue of political reforms and ‘EU offensive interests’</a:t>
            </a:r>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p:txBody>
          <a:bodyPr>
            <a:normAutofit/>
          </a:bodyPr>
          <a:lstStyle/>
          <a:p>
            <a:pPr marL="514350" indent="-514350">
              <a:lnSpc>
                <a:spcPct val="200000"/>
              </a:lnSpc>
              <a:buFont typeface="+mj-lt"/>
              <a:buAutoNum type="arabicPeriod"/>
            </a:pPr>
            <a:r>
              <a:rPr lang="en-GB" dirty="0" smtClean="0"/>
              <a:t>Regional </a:t>
            </a:r>
            <a:r>
              <a:rPr lang="en-GB" dirty="0" smtClean="0"/>
              <a:t>Context</a:t>
            </a:r>
          </a:p>
          <a:p>
            <a:pPr marL="514350" indent="-514350">
              <a:lnSpc>
                <a:spcPct val="200000"/>
              </a:lnSpc>
              <a:buFont typeface="+mj-lt"/>
              <a:buAutoNum type="arabicPeriod"/>
            </a:pPr>
            <a:r>
              <a:rPr lang="en-GB" dirty="0" smtClean="0"/>
              <a:t>ENP Rationale </a:t>
            </a:r>
          </a:p>
          <a:p>
            <a:pPr marL="514350" indent="-514350">
              <a:lnSpc>
                <a:spcPct val="200000"/>
              </a:lnSpc>
              <a:buFont typeface="+mj-lt"/>
              <a:buAutoNum type="arabicPeriod"/>
            </a:pPr>
            <a:r>
              <a:rPr lang="en-GB" dirty="0" smtClean="0"/>
              <a:t>ENP instruments &amp; mechanisms</a:t>
            </a:r>
          </a:p>
          <a:p>
            <a:pPr marL="514350" indent="-514350">
              <a:lnSpc>
                <a:spcPct val="200000"/>
              </a:lnSpc>
              <a:buFont typeface="+mj-lt"/>
              <a:buAutoNum type="arabicPeriod"/>
            </a:pPr>
            <a:r>
              <a:rPr lang="en-GB" dirty="0" smtClean="0"/>
              <a:t>EGYPT:  case study </a:t>
            </a:r>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4-EGYPT CSP 2007-2010: Analysis  -</a:t>
            </a:r>
            <a:endParaRPr lang="en-GB" dirty="0"/>
          </a:p>
        </p:txBody>
      </p:sp>
      <p:sp>
        <p:nvSpPr>
          <p:cNvPr id="3" name="Content Placeholder 2"/>
          <p:cNvSpPr>
            <a:spLocks noGrp="1"/>
          </p:cNvSpPr>
          <p:nvPr>
            <p:ph idx="1"/>
          </p:nvPr>
        </p:nvSpPr>
        <p:spPr/>
        <p:txBody>
          <a:bodyPr>
            <a:normAutofit fontScale="55000" lnSpcReduction="20000"/>
          </a:bodyPr>
          <a:lstStyle/>
          <a:p>
            <a:pPr lvl="0"/>
            <a:r>
              <a:rPr lang="en-GB" dirty="0" smtClean="0"/>
              <a:t>Political </a:t>
            </a:r>
          </a:p>
          <a:p>
            <a:pPr lvl="1"/>
            <a:r>
              <a:rPr lang="en-GB" dirty="0" smtClean="0"/>
              <a:t>exclusion of certain groups/parties from political arena (see MB), </a:t>
            </a:r>
          </a:p>
          <a:p>
            <a:pPr lvl="1"/>
            <a:r>
              <a:rPr lang="en-GB" dirty="0" smtClean="0"/>
              <a:t>-fragile culture of democracy and recognitions of civil and human rights, </a:t>
            </a:r>
          </a:p>
          <a:p>
            <a:pPr lvl="1"/>
            <a:r>
              <a:rPr lang="en-GB" dirty="0" smtClean="0"/>
              <a:t>-centralisation of decisions and powers, </a:t>
            </a:r>
          </a:p>
          <a:p>
            <a:pPr lvl="1"/>
            <a:r>
              <a:rPr lang="en-GB" dirty="0" smtClean="0"/>
              <a:t>-continuation of emergency law in place since the assassination of Sadat in 1981, </a:t>
            </a:r>
          </a:p>
          <a:p>
            <a:pPr lvl="1"/>
            <a:r>
              <a:rPr lang="en-GB" dirty="0" smtClean="0"/>
              <a:t>-guaranteeing independence for media and freedom of expression/assembly.  </a:t>
            </a:r>
          </a:p>
          <a:p>
            <a:pPr lvl="1"/>
            <a:r>
              <a:rPr lang="en-GB" dirty="0" smtClean="0"/>
              <a:t>Guaranteeing independence of the judiciary</a:t>
            </a:r>
          </a:p>
          <a:p>
            <a:pPr lvl="0">
              <a:buNone/>
            </a:pPr>
            <a:r>
              <a:rPr lang="en-GB" dirty="0" smtClean="0"/>
              <a:t>	</a:t>
            </a:r>
          </a:p>
          <a:p>
            <a:r>
              <a:rPr lang="en-GB" dirty="0" smtClean="0"/>
              <a:t>Economic </a:t>
            </a:r>
          </a:p>
          <a:p>
            <a:pPr lvl="1"/>
            <a:r>
              <a:rPr lang="en-GB" dirty="0" smtClean="0"/>
              <a:t>reduce/eliminate ‘red tape’ and specifically in the visible reduction of average tariff rate</a:t>
            </a:r>
          </a:p>
          <a:p>
            <a:pPr lvl="1"/>
            <a:r>
              <a:rPr lang="en-GB" dirty="0" smtClean="0"/>
              <a:t>Weak business environment &amp; institutions </a:t>
            </a:r>
          </a:p>
          <a:p>
            <a:pPr lvl="1"/>
            <a:r>
              <a:rPr lang="en-GB" dirty="0" smtClean="0"/>
              <a:t>Budget deficit </a:t>
            </a:r>
          </a:p>
          <a:p>
            <a:r>
              <a:rPr lang="en-GB" dirty="0" smtClean="0"/>
              <a:t>Social</a:t>
            </a:r>
          </a:p>
          <a:p>
            <a:pPr lvl="1"/>
            <a:r>
              <a:rPr lang="en-GB" dirty="0" smtClean="0"/>
              <a:t>Infrastructure (job creation-education-health) </a:t>
            </a:r>
          </a:p>
          <a:p>
            <a:pPr lvl="1"/>
            <a:r>
              <a:rPr lang="en-GB" dirty="0" smtClean="0"/>
              <a:t>Poverty</a:t>
            </a:r>
          </a:p>
          <a:p>
            <a:pPr lvl="1"/>
            <a:r>
              <a:rPr lang="en-GB" dirty="0" smtClean="0"/>
              <a:t>Poor services standards </a:t>
            </a:r>
          </a:p>
          <a:p>
            <a:pPr lvl="0">
              <a:buNone/>
            </a:pPr>
            <a:r>
              <a:rPr lang="en-GB" dirty="0" smtClean="0"/>
              <a:t>	</a:t>
            </a:r>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4-EGYPT NIP 2007-2010</a:t>
            </a:r>
            <a:endParaRPr lang="en-GB" dirty="0"/>
          </a:p>
        </p:txBody>
      </p:sp>
      <p:graphicFrame>
        <p:nvGraphicFramePr>
          <p:cNvPr id="1026" name="Organization Chart 2"/>
          <p:cNvGraphicFramePr>
            <a:graphicFrameLocks noGrp="1"/>
          </p:cNvGraphicFramePr>
          <p:nvPr>
            <p:ph idx="1"/>
          </p:nvPr>
        </p:nvGraphicFramePr>
        <p:xfrm>
          <a:off x="357158" y="1643050"/>
          <a:ext cx="8229600" cy="4525963"/>
        </p:xfrm>
        <a:graphic>
          <a:graphicData uri="http://schemas.openxmlformats.org/drawingml/2006/compatibility">
            <com:legacyDrawing xmlns:com="http://schemas.openxmlformats.org/drawingml/2006/compatibility" spid="_x0000_s2050"/>
          </a:graphicData>
        </a:graphic>
      </p:graphicFrame>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4-Egypt NIP - Priority 1</a:t>
            </a:r>
            <a:endParaRPr lang="en-GB" dirty="0"/>
          </a:p>
        </p:txBody>
      </p:sp>
      <p:sp>
        <p:nvSpPr>
          <p:cNvPr id="3" name="Content Placeholder 2"/>
          <p:cNvSpPr>
            <a:spLocks noGrp="1"/>
          </p:cNvSpPr>
          <p:nvPr>
            <p:ph idx="1"/>
          </p:nvPr>
        </p:nvSpPr>
        <p:spPr/>
        <p:txBody>
          <a:bodyPr>
            <a:normAutofit/>
          </a:bodyPr>
          <a:lstStyle/>
          <a:p>
            <a:pPr>
              <a:lnSpc>
                <a:spcPct val="125000"/>
              </a:lnSpc>
              <a:buFontTx/>
              <a:buChar char="•"/>
            </a:pPr>
            <a:r>
              <a:rPr lang="en-GB" sz="2000" b="1" dirty="0" smtClean="0"/>
              <a:t>Supporting Egypt’s reforms in the areas of democracy, human rights and justice administration</a:t>
            </a:r>
            <a:r>
              <a:rPr lang="en-GB" sz="2000" dirty="0" smtClean="0"/>
              <a:t> </a:t>
            </a:r>
            <a:r>
              <a:rPr lang="en-US" sz="2000" dirty="0" smtClean="0"/>
              <a:t>Total NIP: 40 M. Euros (7%) </a:t>
            </a:r>
            <a:endParaRPr lang="en-GB" sz="2000" dirty="0" smtClean="0"/>
          </a:p>
          <a:p>
            <a:pPr lvl="1">
              <a:lnSpc>
                <a:spcPct val="125000"/>
              </a:lnSpc>
              <a:buFontTx/>
              <a:buChar char="–"/>
            </a:pPr>
            <a:r>
              <a:rPr lang="en-GB" sz="2000" dirty="0" smtClean="0"/>
              <a:t>political participation and elections, decentralisation, </a:t>
            </a:r>
          </a:p>
          <a:p>
            <a:pPr lvl="1">
              <a:lnSpc>
                <a:spcPct val="125000"/>
              </a:lnSpc>
              <a:buFontTx/>
              <a:buChar char="–"/>
            </a:pPr>
            <a:r>
              <a:rPr lang="en-GB" sz="2000" dirty="0" smtClean="0"/>
              <a:t>human rights including women’s and children’s rights, </a:t>
            </a:r>
          </a:p>
          <a:p>
            <a:pPr lvl="1">
              <a:lnSpc>
                <a:spcPct val="125000"/>
              </a:lnSpc>
              <a:buFontTx/>
              <a:buChar char="–"/>
            </a:pPr>
            <a:r>
              <a:rPr lang="en-GB" sz="2000" dirty="0" smtClean="0"/>
              <a:t>civil society in accordance with the national legislation,</a:t>
            </a:r>
          </a:p>
          <a:p>
            <a:pPr lvl="1">
              <a:lnSpc>
                <a:spcPct val="125000"/>
              </a:lnSpc>
              <a:buFontTx/>
              <a:buChar char="–"/>
            </a:pPr>
            <a:r>
              <a:rPr lang="en-GB" sz="2000" dirty="0" smtClean="0"/>
              <a:t>freedom of expression and pluralism of the media,</a:t>
            </a:r>
          </a:p>
          <a:p>
            <a:pPr lvl="1">
              <a:lnSpc>
                <a:spcPct val="125000"/>
              </a:lnSpc>
              <a:buFontTx/>
              <a:buChar char="–"/>
            </a:pPr>
            <a:r>
              <a:rPr lang="en-GB" sz="2000" dirty="0" smtClean="0"/>
              <a:t>justice administration. </a:t>
            </a:r>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4-Egypt NIP – Priority 2</a:t>
            </a:r>
            <a:endParaRPr lang="en-GB" dirty="0"/>
          </a:p>
        </p:txBody>
      </p:sp>
      <p:sp>
        <p:nvSpPr>
          <p:cNvPr id="3" name="Content Placeholder 2"/>
          <p:cNvSpPr>
            <a:spLocks noGrp="1"/>
          </p:cNvSpPr>
          <p:nvPr>
            <p:ph idx="1"/>
          </p:nvPr>
        </p:nvSpPr>
        <p:spPr/>
        <p:txBody>
          <a:bodyPr/>
          <a:lstStyle/>
          <a:p>
            <a:pPr>
              <a:lnSpc>
                <a:spcPct val="125000"/>
              </a:lnSpc>
              <a:buFontTx/>
              <a:buChar char="•"/>
            </a:pPr>
            <a:r>
              <a:rPr lang="en-US" sz="2000" b="1" dirty="0" smtClean="0"/>
              <a:t>Developing the competitiveness and productivity of the Egyptian economy </a:t>
            </a:r>
          </a:p>
          <a:p>
            <a:pPr>
              <a:lnSpc>
                <a:spcPct val="125000"/>
              </a:lnSpc>
            </a:pPr>
            <a:r>
              <a:rPr lang="en-US" sz="2000" b="1" dirty="0" smtClean="0"/>
              <a:t>	</a:t>
            </a:r>
            <a:r>
              <a:rPr lang="en-US" sz="2000" dirty="0" smtClean="0"/>
              <a:t>Total NIP: 220 M. Euros (40%) </a:t>
            </a:r>
            <a:endParaRPr lang="en-GB" sz="2000" dirty="0" smtClean="0"/>
          </a:p>
          <a:p>
            <a:pPr lvl="1">
              <a:lnSpc>
                <a:spcPct val="125000"/>
              </a:lnSpc>
              <a:buFontTx/>
              <a:buChar char="–"/>
            </a:pPr>
            <a:r>
              <a:rPr lang="en-GB" sz="2000" dirty="0" smtClean="0"/>
              <a:t>trade facilitation, customs reform, upgrading of economic legislation and the business environment,</a:t>
            </a:r>
          </a:p>
          <a:p>
            <a:pPr lvl="1">
              <a:lnSpc>
                <a:spcPct val="125000"/>
              </a:lnSpc>
              <a:buFontTx/>
              <a:buChar char="–"/>
            </a:pPr>
            <a:r>
              <a:rPr lang="en-GB" sz="2000" dirty="0" smtClean="0"/>
              <a:t> enhancing the modernization and restructuring of the agricultural sector, </a:t>
            </a:r>
          </a:p>
          <a:p>
            <a:pPr lvl="1">
              <a:lnSpc>
                <a:spcPct val="125000"/>
              </a:lnSpc>
              <a:buFontTx/>
              <a:buChar char="–"/>
            </a:pPr>
            <a:r>
              <a:rPr lang="en-GB" sz="2000" dirty="0" smtClean="0"/>
              <a:t>support to the modernisation of the statistical system, </a:t>
            </a:r>
          </a:p>
          <a:p>
            <a:pPr lvl="1">
              <a:lnSpc>
                <a:spcPct val="125000"/>
              </a:lnSpc>
              <a:buFontTx/>
              <a:buChar char="–"/>
            </a:pPr>
            <a:r>
              <a:rPr lang="en-GB" sz="2000" dirty="0" smtClean="0"/>
              <a:t>support for transport, energy environment, water and sanitation, science and technology and information society. </a:t>
            </a:r>
          </a:p>
          <a:p>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4-Egypt NIP –Priority 3</a:t>
            </a:r>
            <a:endParaRPr lang="en-GB" dirty="0"/>
          </a:p>
        </p:txBody>
      </p:sp>
      <p:sp>
        <p:nvSpPr>
          <p:cNvPr id="3" name="Content Placeholder 2"/>
          <p:cNvSpPr>
            <a:spLocks noGrp="1"/>
          </p:cNvSpPr>
          <p:nvPr>
            <p:ph idx="1"/>
          </p:nvPr>
        </p:nvSpPr>
        <p:spPr/>
        <p:txBody>
          <a:bodyPr>
            <a:normAutofit/>
          </a:bodyPr>
          <a:lstStyle/>
          <a:p>
            <a:pPr>
              <a:lnSpc>
                <a:spcPct val="125000"/>
              </a:lnSpc>
              <a:buFontTx/>
              <a:buChar char="•"/>
            </a:pPr>
            <a:r>
              <a:rPr lang="en-US" sz="2000" b="1" dirty="0" smtClean="0"/>
              <a:t>Ensuring sustainability of the development process with better management of human and natural resources</a:t>
            </a:r>
            <a:r>
              <a:rPr lang="en-US" sz="2000" dirty="0" smtClean="0"/>
              <a:t> </a:t>
            </a:r>
          </a:p>
          <a:p>
            <a:pPr>
              <a:lnSpc>
                <a:spcPct val="125000"/>
              </a:lnSpc>
            </a:pPr>
            <a:r>
              <a:rPr lang="en-US" sz="2000" dirty="0" smtClean="0"/>
              <a:t>	Total NIP: 298 M. Euros (53%) </a:t>
            </a:r>
            <a:endParaRPr lang="en-GB" sz="2000" dirty="0" smtClean="0"/>
          </a:p>
          <a:p>
            <a:pPr lvl="1">
              <a:lnSpc>
                <a:spcPct val="125000"/>
              </a:lnSpc>
              <a:buFontTx/>
              <a:buChar char="–"/>
            </a:pPr>
            <a:r>
              <a:rPr lang="en-US" sz="2000" dirty="0" smtClean="0"/>
              <a:t>Support to the reform of education addressing primary, secondary and tertiary levels. </a:t>
            </a:r>
          </a:p>
          <a:p>
            <a:pPr lvl="1">
              <a:lnSpc>
                <a:spcPct val="125000"/>
              </a:lnSpc>
              <a:buFontTx/>
              <a:buChar char="–"/>
            </a:pPr>
            <a:r>
              <a:rPr lang="en-US" sz="2000" dirty="0" smtClean="0"/>
              <a:t>Support to the reform of the health sector for increasing the level of health security and assuring universal coverage of the population, based on the principles of affordability, sustainability and improved accessibility to all sectors of the population</a:t>
            </a:r>
            <a:r>
              <a:rPr lang="en-GB" sz="2000" dirty="0" smtClean="0"/>
              <a:t>, </a:t>
            </a:r>
          </a:p>
          <a:p>
            <a:pPr lvl="1">
              <a:lnSpc>
                <a:spcPct val="125000"/>
              </a:lnSpc>
              <a:buFontTx/>
              <a:buChar char="–"/>
            </a:pPr>
            <a:r>
              <a:rPr lang="en-US" sz="2000" dirty="0" smtClean="0"/>
              <a:t>support to boost investments in key areas such as transport, energy and environment sectors through </a:t>
            </a:r>
            <a:r>
              <a:rPr lang="en-GB" sz="2000" dirty="0" smtClean="0"/>
              <a:t>interest-rate subsidies. </a:t>
            </a:r>
          </a:p>
          <a:p>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4-ENP in Egypt</a:t>
            </a:r>
            <a:endParaRPr lang="en-GB" dirty="0"/>
          </a:p>
        </p:txBody>
      </p:sp>
      <p:sp>
        <p:nvSpPr>
          <p:cNvPr id="3" name="Content Placeholder 2"/>
          <p:cNvSpPr>
            <a:spLocks noGrp="1"/>
          </p:cNvSpPr>
          <p:nvPr>
            <p:ph idx="1"/>
          </p:nvPr>
        </p:nvSpPr>
        <p:spPr>
          <a:xfrm>
            <a:off x="285720" y="1785926"/>
            <a:ext cx="8229600" cy="4625609"/>
          </a:xfrm>
        </p:spPr>
        <p:txBody>
          <a:bodyPr/>
          <a:lstStyle/>
          <a:p>
            <a:r>
              <a:rPr lang="en-GB" dirty="0" smtClean="0"/>
              <a:t>How is assistance channelled? (delivery method)</a:t>
            </a:r>
          </a:p>
          <a:p>
            <a:r>
              <a:rPr lang="en-GB" dirty="0" smtClean="0"/>
              <a:t>To whom? (recipients/beneficiaries) </a:t>
            </a:r>
          </a:p>
          <a:p>
            <a:r>
              <a:rPr lang="en-GB" dirty="0" smtClean="0"/>
              <a:t>How effective? (evaluation/indicators)</a:t>
            </a:r>
          </a:p>
          <a:p>
            <a:r>
              <a:rPr lang="en-GB" dirty="0" smtClean="0"/>
              <a:t>Which sectors? (HR defined, decentralisation…)</a:t>
            </a:r>
          </a:p>
          <a:p>
            <a:r>
              <a:rPr lang="en-GB" dirty="0" smtClean="0"/>
              <a:t>Why? (priority/</a:t>
            </a:r>
            <a:r>
              <a:rPr lang="en-GB" dirty="0" err="1" smtClean="0"/>
              <a:t>absorbtion</a:t>
            </a:r>
            <a:r>
              <a:rPr lang="en-GB" dirty="0" smtClean="0"/>
              <a:t> capacity/sensitive)</a:t>
            </a:r>
          </a:p>
          <a:p>
            <a:endParaRPr lang="en-GB" dirty="0"/>
          </a:p>
        </p:txBody>
      </p:sp>
      <p:sp>
        <p:nvSpPr>
          <p:cNvPr id="4" name="Footer Placeholder 3"/>
          <p:cNvSpPr>
            <a:spLocks noGrp="1"/>
          </p:cNvSpPr>
          <p:nvPr>
            <p:ph type="ftr" sz="quarter" idx="11"/>
          </p:nvPr>
        </p:nvSpPr>
        <p:spPr>
          <a:xfrm>
            <a:off x="1714480" y="6286520"/>
            <a:ext cx="7072362" cy="285752"/>
          </a:xfrm>
        </p:spPr>
        <p:txBody>
          <a:bodyPr/>
          <a:lstStyle/>
          <a:p>
            <a:r>
              <a:rPr lang="en-GB" dirty="0" err="1" smtClean="0"/>
              <a:t>Ivano</a:t>
            </a:r>
            <a:r>
              <a:rPr lang="en-GB" dirty="0" smtClean="0"/>
              <a:t> Bruno, Centre of European and International Studies Research, (</a:t>
            </a:r>
            <a:r>
              <a:rPr lang="en-GB" dirty="0" err="1" smtClean="0"/>
              <a:t>CEISR</a:t>
            </a:r>
            <a:r>
              <a:rPr lang="en-GB" dirty="0" smtClean="0"/>
              <a:t>), University of Portsmouth</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4-Conclusions: what about the EU </a:t>
            </a:r>
            <a:r>
              <a:rPr lang="en-GB" dirty="0" err="1" smtClean="0"/>
              <a:t>transformative</a:t>
            </a:r>
            <a:r>
              <a:rPr lang="en-GB" dirty="0" smtClean="0"/>
              <a:t> power?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Does the EU have the </a:t>
            </a:r>
            <a:r>
              <a:rPr lang="en-GB" u="sng" dirty="0" smtClean="0"/>
              <a:t>capacity</a:t>
            </a:r>
            <a:r>
              <a:rPr lang="en-GB" dirty="0" smtClean="0"/>
              <a:t> for ‘transforming’ its neighbourhood? </a:t>
            </a:r>
          </a:p>
          <a:p>
            <a:pPr lvl="1"/>
            <a:r>
              <a:rPr lang="en-GB" dirty="0" smtClean="0"/>
              <a:t>Efficacy of mechanisms conditionality/socialisation</a:t>
            </a:r>
          </a:p>
          <a:p>
            <a:pPr lvl="1"/>
            <a:r>
              <a:rPr lang="en-GB" dirty="0" smtClean="0"/>
              <a:t>Sector differences </a:t>
            </a:r>
          </a:p>
          <a:p>
            <a:r>
              <a:rPr lang="en-GB" dirty="0" smtClean="0"/>
              <a:t>Is the EU </a:t>
            </a:r>
            <a:r>
              <a:rPr lang="en-GB" u="sng" dirty="0" smtClean="0"/>
              <a:t>willing</a:t>
            </a:r>
            <a:r>
              <a:rPr lang="en-GB" dirty="0" smtClean="0"/>
              <a:t> to pressurise for political reforms? </a:t>
            </a:r>
          </a:p>
          <a:p>
            <a:pPr lvl="1"/>
            <a:r>
              <a:rPr lang="en-GB" dirty="0" smtClean="0"/>
              <a:t>Two level game</a:t>
            </a:r>
          </a:p>
          <a:p>
            <a:pPr lvl="1"/>
            <a:r>
              <a:rPr lang="en-GB" dirty="0" smtClean="0"/>
              <a:t>EU Dilemma Democratisation V. security </a:t>
            </a:r>
          </a:p>
          <a:p>
            <a:r>
              <a:rPr lang="en-GB" dirty="0" smtClean="0"/>
              <a:t>Potential of benchmarking (regulatory reforms) – the way forward? </a:t>
            </a:r>
          </a:p>
          <a:p>
            <a:pPr>
              <a:buNone/>
            </a:pPr>
            <a:endParaRPr lang="en-GB" dirty="0" smtClean="0"/>
          </a:p>
          <a:p>
            <a:pPr>
              <a:buNone/>
            </a:pPr>
            <a:endParaRPr lang="en-GB" dirty="0" smtClean="0"/>
          </a:p>
        </p:txBody>
      </p:sp>
      <p:sp>
        <p:nvSpPr>
          <p:cNvPr id="4" name="Footer Placeholder 3"/>
          <p:cNvSpPr>
            <a:spLocks noGrp="1"/>
          </p:cNvSpPr>
          <p:nvPr>
            <p:ph type="ftr" sz="quarter" idx="11"/>
          </p:nvPr>
        </p:nvSpPr>
        <p:spPr/>
        <p:txBody>
          <a:bodyPr/>
          <a:lstStyle/>
          <a:p>
            <a:r>
              <a:rPr lang="en-GB" dirty="0" err="1" smtClean="0"/>
              <a:t>Ivano</a:t>
            </a:r>
            <a:r>
              <a:rPr lang="en-GB" dirty="0" smtClean="0"/>
              <a:t> Bruno, Centre of European and International Studies Research, (</a:t>
            </a:r>
            <a:r>
              <a:rPr lang="en-GB" dirty="0" err="1" smtClean="0"/>
              <a:t>CEISR</a:t>
            </a:r>
            <a:r>
              <a:rPr lang="en-GB" dirty="0" smtClean="0"/>
              <a:t>), University of Portsmouth</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1-Regional Context </a:t>
            </a:r>
            <a:endParaRPr lang="en-GB" dirty="0"/>
          </a:p>
        </p:txBody>
      </p:sp>
      <p:sp>
        <p:nvSpPr>
          <p:cNvPr id="3" name="Content Placeholder 2"/>
          <p:cNvSpPr>
            <a:spLocks noGrp="1"/>
          </p:cNvSpPr>
          <p:nvPr>
            <p:ph idx="1"/>
          </p:nvPr>
        </p:nvSpPr>
        <p:spPr/>
        <p:txBody>
          <a:bodyPr/>
          <a:lstStyle/>
          <a:p>
            <a:r>
              <a:rPr lang="en-GB" dirty="0" smtClean="0"/>
              <a:t>ENP Southern &amp; Eastern dimensions</a:t>
            </a:r>
          </a:p>
          <a:p>
            <a:r>
              <a:rPr lang="en-GB" dirty="0" smtClean="0"/>
              <a:t>Historical context</a:t>
            </a:r>
          </a:p>
          <a:p>
            <a:r>
              <a:rPr lang="en-GB" dirty="0" smtClean="0"/>
              <a:t>Geo-political context </a:t>
            </a:r>
          </a:p>
          <a:p>
            <a:r>
              <a:rPr lang="en-GB" dirty="0" smtClean="0"/>
              <a:t>Regional Southern characteristics/challenges </a:t>
            </a:r>
          </a:p>
          <a:p>
            <a:pPr lvl="1"/>
            <a:r>
              <a:rPr lang="en-GB" dirty="0" smtClean="0"/>
              <a:t>Political</a:t>
            </a:r>
          </a:p>
          <a:p>
            <a:pPr lvl="1"/>
            <a:r>
              <a:rPr lang="en-GB" dirty="0" smtClean="0"/>
              <a:t>Economic</a:t>
            </a:r>
          </a:p>
          <a:p>
            <a:pPr lvl="1"/>
            <a:r>
              <a:rPr lang="en-GB" dirty="0" smtClean="0"/>
              <a:t>Social</a:t>
            </a:r>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1-EU &amp; Regional Context</a:t>
            </a:r>
            <a:endParaRPr lang="en-GB" dirty="0"/>
          </a:p>
        </p:txBody>
      </p:sp>
      <p:sp>
        <p:nvSpPr>
          <p:cNvPr id="3" name="Content Placeholder 2"/>
          <p:cNvSpPr>
            <a:spLocks noGrp="1"/>
          </p:cNvSpPr>
          <p:nvPr>
            <p:ph idx="1"/>
          </p:nvPr>
        </p:nvSpPr>
        <p:spPr/>
        <p:txBody>
          <a:bodyPr>
            <a:normAutofit/>
          </a:bodyPr>
          <a:lstStyle/>
          <a:p>
            <a:r>
              <a:rPr lang="en-GB" dirty="0" smtClean="0"/>
              <a:t>Historical links</a:t>
            </a:r>
          </a:p>
          <a:p>
            <a:r>
              <a:rPr lang="en-GB" dirty="0" smtClean="0"/>
              <a:t>Geo-political interests</a:t>
            </a:r>
          </a:p>
          <a:p>
            <a:r>
              <a:rPr lang="en-GB" dirty="0" smtClean="0"/>
              <a:t>Two-level game</a:t>
            </a:r>
          </a:p>
          <a:p>
            <a:r>
              <a:rPr lang="en-GB" dirty="0" smtClean="0"/>
              <a:t>EC  engagement in the Mediterranean and Middle East </a:t>
            </a:r>
          </a:p>
          <a:p>
            <a:pPr lvl="1"/>
            <a:r>
              <a:rPr lang="en-GB" dirty="0" smtClean="0"/>
              <a:t>GMP </a:t>
            </a:r>
          </a:p>
          <a:p>
            <a:pPr lvl="1"/>
            <a:r>
              <a:rPr lang="en-GB" dirty="0" smtClean="0"/>
              <a:t>EMP/Barcelona Process-</a:t>
            </a:r>
            <a:r>
              <a:rPr lang="en-GB" dirty="0" err="1" smtClean="0"/>
              <a:t>UfM</a:t>
            </a:r>
            <a:r>
              <a:rPr lang="en-GB" dirty="0" smtClean="0"/>
              <a:t> </a:t>
            </a:r>
          </a:p>
          <a:p>
            <a:pPr lvl="1"/>
            <a:r>
              <a:rPr lang="en-GB" dirty="0" smtClean="0"/>
              <a:t>ENP </a:t>
            </a:r>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2-ENP: AIMS </a:t>
            </a:r>
            <a:endParaRPr lang="en-GB" dirty="0"/>
          </a:p>
        </p:txBody>
      </p:sp>
      <p:sp>
        <p:nvSpPr>
          <p:cNvPr id="3" name="Content Placeholder 2"/>
          <p:cNvSpPr>
            <a:spLocks noGrp="1"/>
          </p:cNvSpPr>
          <p:nvPr>
            <p:ph idx="1"/>
          </p:nvPr>
        </p:nvSpPr>
        <p:spPr>
          <a:xfrm>
            <a:off x="428596" y="1643050"/>
            <a:ext cx="8229600" cy="4525963"/>
          </a:xfrm>
        </p:spPr>
        <p:txBody>
          <a:bodyPr>
            <a:normAutofit/>
          </a:bodyPr>
          <a:lstStyle/>
          <a:p>
            <a:r>
              <a:rPr lang="en-GB" dirty="0" smtClean="0"/>
              <a:t>‘Wider Europe’ (2003)</a:t>
            </a:r>
          </a:p>
          <a:p>
            <a:r>
              <a:rPr lang="en-GB" dirty="0" smtClean="0"/>
              <a:t>ENP Strategy Paper (2004)</a:t>
            </a:r>
          </a:p>
          <a:p>
            <a:pPr lvl="1"/>
            <a:r>
              <a:rPr lang="en-GB" dirty="0" smtClean="0"/>
              <a:t>New vision</a:t>
            </a:r>
          </a:p>
          <a:p>
            <a:pPr lvl="1"/>
            <a:r>
              <a:rPr lang="en-GB" dirty="0" smtClean="0"/>
              <a:t>New Offer</a:t>
            </a:r>
          </a:p>
          <a:p>
            <a:pPr lvl="1"/>
            <a:r>
              <a:rPr lang="en-GB" dirty="0" smtClean="0"/>
              <a:t>New Instrument- Action Plan </a:t>
            </a:r>
          </a:p>
          <a:p>
            <a:pPr lvl="1"/>
            <a:r>
              <a:rPr lang="en-GB" dirty="0" smtClean="0"/>
              <a:t>Method</a:t>
            </a:r>
          </a:p>
          <a:p>
            <a:pPr lvl="2"/>
            <a:r>
              <a:rPr lang="en-GB" sz="2600" dirty="0" smtClean="0"/>
              <a:t>Incentives for compliance/reform: conditionality</a:t>
            </a:r>
          </a:p>
          <a:p>
            <a:pPr lvl="2"/>
            <a:r>
              <a:rPr lang="en-GB" sz="2600" dirty="0" smtClean="0"/>
              <a:t>Integration in EU programmes/networks: socialisation</a:t>
            </a:r>
          </a:p>
          <a:p>
            <a:pPr>
              <a:buNone/>
            </a:pPr>
            <a:endParaRPr lang="en-GB" dirty="0" smtClean="0"/>
          </a:p>
          <a:p>
            <a:pPr>
              <a:buNone/>
            </a:pPr>
            <a:endParaRPr lang="en-GB" dirty="0" smtClean="0"/>
          </a:p>
          <a:p>
            <a:endParaRPr lang="en-GB" dirty="0" smtClean="0"/>
          </a:p>
          <a:p>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2-ENP: OFFICIAL AIMS</a:t>
            </a:r>
            <a:endParaRPr lang="en-GB" dirty="0"/>
          </a:p>
        </p:txBody>
      </p:sp>
      <p:sp>
        <p:nvSpPr>
          <p:cNvPr id="3" name="Content Placeholder 2"/>
          <p:cNvSpPr>
            <a:spLocks noGrp="1"/>
          </p:cNvSpPr>
          <p:nvPr>
            <p:ph idx="1"/>
          </p:nvPr>
        </p:nvSpPr>
        <p:spPr/>
        <p:txBody>
          <a:bodyPr>
            <a:normAutofit/>
          </a:bodyPr>
          <a:lstStyle/>
          <a:p>
            <a:r>
              <a:rPr lang="en-GB" dirty="0" smtClean="0"/>
              <a:t>Increased levels of economic integration</a:t>
            </a:r>
          </a:p>
          <a:p>
            <a:r>
              <a:rPr lang="en-GB" dirty="0" smtClean="0"/>
              <a:t>Participations in EU agencies &amp; programmes</a:t>
            </a:r>
          </a:p>
          <a:p>
            <a:r>
              <a:rPr lang="en-GB" dirty="0" smtClean="0"/>
              <a:t>Stake in EU internal market</a:t>
            </a:r>
          </a:p>
          <a:p>
            <a:r>
              <a:rPr lang="en-GB" dirty="0" smtClean="0"/>
              <a:t>Financial and technical assistance</a:t>
            </a:r>
          </a:p>
          <a:p>
            <a:r>
              <a:rPr lang="en-GB" dirty="0" smtClean="0"/>
              <a:t>Regulatory convergence</a:t>
            </a:r>
          </a:p>
          <a:p>
            <a:r>
              <a:rPr lang="en-GB" dirty="0" smtClean="0"/>
              <a:t>Deeper political dialogue </a:t>
            </a:r>
          </a:p>
          <a:p>
            <a:r>
              <a:rPr lang="en-GB" dirty="0" smtClean="0"/>
              <a:t>Increased sharing of political values</a:t>
            </a:r>
          </a:p>
          <a:p>
            <a:r>
              <a:rPr lang="en-GB" dirty="0" smtClean="0"/>
              <a:t>Upgraded relationship </a:t>
            </a:r>
          </a:p>
          <a:p>
            <a:endParaRPr lang="en-GB" dirty="0" smtClean="0"/>
          </a:p>
          <a:p>
            <a:pPr>
              <a:buNone/>
            </a:pPr>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2-ENP: PRINCIPLES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Mutual interests (good governance, prosperity and stability) </a:t>
            </a:r>
          </a:p>
          <a:p>
            <a:pPr lvl="1"/>
            <a:r>
              <a:rPr lang="en-GB" dirty="0" smtClean="0"/>
              <a:t>Demo, HR and rule of law</a:t>
            </a:r>
          </a:p>
          <a:p>
            <a:pPr lvl="1"/>
            <a:r>
              <a:rPr lang="en-GB" dirty="0" smtClean="0"/>
              <a:t>Market economy</a:t>
            </a:r>
          </a:p>
          <a:p>
            <a:pPr lvl="1"/>
            <a:r>
              <a:rPr lang="en-GB" dirty="0" smtClean="0"/>
              <a:t>Sector reforms</a:t>
            </a:r>
          </a:p>
          <a:p>
            <a:pPr lvl="1"/>
            <a:r>
              <a:rPr lang="en-GB" dirty="0" smtClean="0"/>
              <a:t>Response to common challenges</a:t>
            </a:r>
          </a:p>
          <a:p>
            <a:r>
              <a:rPr lang="en-GB" dirty="0" smtClean="0"/>
              <a:t>Shared values </a:t>
            </a:r>
          </a:p>
          <a:p>
            <a:r>
              <a:rPr lang="en-GB" dirty="0" smtClean="0"/>
              <a:t>Differentiation </a:t>
            </a:r>
          </a:p>
          <a:p>
            <a:r>
              <a:rPr lang="en-GB" dirty="0" smtClean="0"/>
              <a:t>Joint-ownership</a:t>
            </a:r>
          </a:p>
          <a:p>
            <a:r>
              <a:rPr lang="en-GB" dirty="0" smtClean="0"/>
              <a:t>Benchmarking approach </a:t>
            </a:r>
          </a:p>
          <a:p>
            <a:r>
              <a:rPr lang="en-GB" dirty="0" smtClean="0"/>
              <a:t>A policy-for-reform </a:t>
            </a:r>
          </a:p>
          <a:p>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2-ENP: MOTIVES</a:t>
            </a:r>
            <a:endParaRPr lang="en-GB" dirty="0"/>
          </a:p>
        </p:txBody>
      </p:sp>
      <p:sp>
        <p:nvSpPr>
          <p:cNvPr id="3" name="Content Placeholder 2"/>
          <p:cNvSpPr>
            <a:spLocks noGrp="1"/>
          </p:cNvSpPr>
          <p:nvPr>
            <p:ph idx="1"/>
          </p:nvPr>
        </p:nvSpPr>
        <p:spPr/>
        <p:txBody>
          <a:bodyPr>
            <a:normAutofit lnSpcReduction="10000"/>
          </a:bodyPr>
          <a:lstStyle/>
          <a:p>
            <a:pPr>
              <a:buNone/>
            </a:pPr>
            <a:r>
              <a:rPr lang="en-GB" b="1" dirty="0" smtClean="0"/>
              <a:t>MOTIVES:</a:t>
            </a:r>
          </a:p>
          <a:p>
            <a:pPr>
              <a:buNone/>
            </a:pPr>
            <a:endParaRPr lang="en-GB" dirty="0" smtClean="0"/>
          </a:p>
          <a:p>
            <a:pPr>
              <a:lnSpc>
                <a:spcPct val="250000"/>
              </a:lnSpc>
            </a:pPr>
            <a:r>
              <a:rPr lang="en-GB" dirty="0" smtClean="0"/>
              <a:t>Security</a:t>
            </a:r>
          </a:p>
          <a:p>
            <a:pPr>
              <a:lnSpc>
                <a:spcPct val="250000"/>
              </a:lnSpc>
            </a:pPr>
            <a:r>
              <a:rPr lang="en-GB" dirty="0" smtClean="0"/>
              <a:t>Pragmatic needs </a:t>
            </a:r>
          </a:p>
          <a:p>
            <a:pPr>
              <a:lnSpc>
                <a:spcPct val="250000"/>
              </a:lnSpc>
            </a:pPr>
            <a:r>
              <a:rPr lang="en-GB" dirty="0" smtClean="0"/>
              <a:t>Enlargement fatigue </a:t>
            </a:r>
          </a:p>
          <a:p>
            <a:endParaRPr lang="en-GB" dirty="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2-ENP: EXPLANATIONS</a:t>
            </a:r>
            <a:endParaRPr lang="en-GB" dirty="0"/>
          </a:p>
        </p:txBody>
      </p:sp>
      <p:sp>
        <p:nvSpPr>
          <p:cNvPr id="3" name="Content Placeholder 2"/>
          <p:cNvSpPr>
            <a:spLocks noGrp="1"/>
          </p:cNvSpPr>
          <p:nvPr>
            <p:ph idx="1"/>
          </p:nvPr>
        </p:nvSpPr>
        <p:spPr/>
        <p:txBody>
          <a:bodyPr/>
          <a:lstStyle/>
          <a:p>
            <a:pPr>
              <a:buNone/>
            </a:pPr>
            <a:r>
              <a:rPr lang="en-GB" b="1" dirty="0" smtClean="0"/>
              <a:t>EXPLANATIONS:</a:t>
            </a:r>
          </a:p>
          <a:p>
            <a:r>
              <a:rPr lang="en-GB" dirty="0" smtClean="0"/>
              <a:t>Institutional approach:</a:t>
            </a:r>
          </a:p>
          <a:p>
            <a:pPr lvl="1"/>
            <a:r>
              <a:rPr lang="en-GB" dirty="0" smtClean="0"/>
              <a:t> Regulatory governance/sector specific</a:t>
            </a:r>
          </a:p>
          <a:p>
            <a:pPr lvl="1"/>
            <a:r>
              <a:rPr lang="en-GB" dirty="0" smtClean="0"/>
              <a:t>Institutional learning </a:t>
            </a:r>
            <a:endParaRPr lang="en-GB" dirty="0"/>
          </a:p>
          <a:p>
            <a:r>
              <a:rPr lang="en-GB" dirty="0" smtClean="0"/>
              <a:t>Actor approach: </a:t>
            </a:r>
          </a:p>
          <a:p>
            <a:pPr lvl="1"/>
            <a:r>
              <a:rPr lang="en-GB" dirty="0" smtClean="0"/>
              <a:t>Economic actor /soft-power</a:t>
            </a:r>
          </a:p>
          <a:p>
            <a:pPr lvl="1"/>
            <a:r>
              <a:rPr lang="en-GB" dirty="0" smtClean="0"/>
              <a:t>realist/self interested </a:t>
            </a:r>
          </a:p>
          <a:p>
            <a:pPr lvl="1"/>
            <a:r>
              <a:rPr lang="en-GB" dirty="0" smtClean="0"/>
              <a:t>Normative actor</a:t>
            </a:r>
            <a:endParaRPr lang="en-GB" dirty="0"/>
          </a:p>
          <a:p>
            <a:endParaRPr lang="en-GB" dirty="0" smtClean="0"/>
          </a:p>
        </p:txBody>
      </p:sp>
      <p:sp>
        <p:nvSpPr>
          <p:cNvPr id="4" name="Footer Placeholder 3"/>
          <p:cNvSpPr>
            <a:spLocks noGrp="1"/>
          </p:cNvSpPr>
          <p:nvPr>
            <p:ph type="ftr" sz="quarter" idx="11"/>
          </p:nvPr>
        </p:nvSpPr>
        <p:spPr/>
        <p:txBody>
          <a:bodyPr/>
          <a:lstStyle/>
          <a:p>
            <a:r>
              <a:rPr lang="en-GB" smtClean="0"/>
              <a:t>Ivano Bruno, Centre of European and International Studies Research, (CEISR), University of Portsmouth</a:t>
            </a:r>
            <a:endParaRPr lang="en-GB"/>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291</TotalTime>
  <Words>1430</Words>
  <Application>Microsoft Office PowerPoint</Application>
  <PresentationFormat>On-screen Show (4:3)</PresentationFormat>
  <Paragraphs>259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Module</vt:lpstr>
      <vt:lpstr>The European Neighbourhood Policy: instruments and mechanisms</vt:lpstr>
      <vt:lpstr>Structure</vt:lpstr>
      <vt:lpstr>1-Regional Context </vt:lpstr>
      <vt:lpstr>1-EU &amp; Regional Context</vt:lpstr>
      <vt:lpstr>2-ENP: AIMS </vt:lpstr>
      <vt:lpstr>2-ENP: OFFICIAL AIMS</vt:lpstr>
      <vt:lpstr>2-ENP: PRINCIPLES </vt:lpstr>
      <vt:lpstr>2-ENP: MOTIVES</vt:lpstr>
      <vt:lpstr>2-ENP: EXPLANATIONS</vt:lpstr>
      <vt:lpstr>3- ENP: Instruments and mechanisms</vt:lpstr>
      <vt:lpstr>3-ENPI Programming Mechanisms</vt:lpstr>
      <vt:lpstr>3-ENPI </vt:lpstr>
      <vt:lpstr>3-ENPI Instruments for bilateral assistance </vt:lpstr>
      <vt:lpstr>3-ENP Action Plan</vt:lpstr>
      <vt:lpstr>3- Action Plan Contents</vt:lpstr>
      <vt:lpstr>3-Action Plan-An effective instrument?  </vt:lpstr>
      <vt:lpstr>3-Monitoring</vt:lpstr>
      <vt:lpstr>4-Egypt: Context </vt:lpstr>
      <vt:lpstr>4-EU-Egypt Cooperation</vt:lpstr>
      <vt:lpstr>4-EGYPT CSP 2007-2010: Analysis  -</vt:lpstr>
      <vt:lpstr>4-EGYPT NIP 2007-2010</vt:lpstr>
      <vt:lpstr>4-Egypt NIP - Priority 1</vt:lpstr>
      <vt:lpstr>4-Egypt NIP – Priority 2</vt:lpstr>
      <vt:lpstr>4-Egypt NIP –Priority 3</vt:lpstr>
      <vt:lpstr>4-ENP in Egypt</vt:lpstr>
      <vt:lpstr>4-Conclusions: what about the EU transformative power?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European Neighbourhood Policy: instruments and mechanisms</dc:title>
  <dc:creator>Ivano</dc:creator>
  <cp:lastModifiedBy>GodinE</cp:lastModifiedBy>
  <cp:revision>14</cp:revision>
  <dcterms:created xsi:type="dcterms:W3CDTF">2009-11-11T18:05:37Z</dcterms:created>
  <dcterms:modified xsi:type="dcterms:W3CDTF">2009-11-24T11:46:14Z</dcterms:modified>
</cp:coreProperties>
</file>