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pdf" ContentType="application/pdf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3" r:id="rId1"/>
  </p:sldMasterIdLst>
  <p:sldIdLst>
    <p:sldId id="256" r:id="rId2"/>
    <p:sldId id="258" r:id="rId3"/>
    <p:sldId id="257" r:id="rId4"/>
    <p:sldId id="263" r:id="rId5"/>
    <p:sldId id="266" r:id="rId6"/>
    <p:sldId id="264" r:id="rId7"/>
    <p:sldId id="265" r:id="rId8"/>
    <p:sldId id="268" r:id="rId9"/>
    <p:sldId id="262" r:id="rId10"/>
    <p:sldId id="270" r:id="rId11"/>
    <p:sldId id="261" r:id="rId12"/>
    <p:sldId id="275" r:id="rId13"/>
    <p:sldId id="273" r:id="rId14"/>
    <p:sldId id="271" r:id="rId15"/>
    <p:sldId id="260" r:id="rId16"/>
    <p:sldId id="274" r:id="rId17"/>
    <p:sldId id="272" r:id="rId18"/>
    <p:sldId id="267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F5BF-E9E5-8341-AFF6-4B8082F68C41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C2F1-9294-AD4D-B2DE-74B19185BA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F5BF-E9E5-8341-AFF6-4B8082F68C41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C2F1-9294-AD4D-B2DE-74B19185BA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F5BF-E9E5-8341-AFF6-4B8082F68C41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C2F1-9294-AD4D-B2DE-74B19185BA2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fld id="{8536F5BF-E9E5-8341-AFF6-4B8082F68C41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C2F1-9294-AD4D-B2DE-74B19185BA2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F5BF-E9E5-8341-AFF6-4B8082F68C41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C2F1-9294-AD4D-B2DE-74B19185BA2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F5BF-E9E5-8341-AFF6-4B8082F68C41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F5BF-E9E5-8341-AFF6-4B8082F68C41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F5BF-E9E5-8341-AFF6-4B8082F68C41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C2F1-9294-AD4D-B2DE-74B19185BA2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F5BF-E9E5-8341-AFF6-4B8082F68C41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C2F1-9294-AD4D-B2DE-74B19185B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F5BF-E9E5-8341-AFF6-4B8082F68C41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C2F1-9294-AD4D-B2DE-74B19185BA2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F5BF-E9E5-8341-AFF6-4B8082F68C41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C2F1-9294-AD4D-B2DE-74B19185B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F5BF-E9E5-8341-AFF6-4B8082F68C41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C2F1-9294-AD4D-B2DE-74B19185B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6F5BF-E9E5-8341-AFF6-4B8082F68C41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6C2F1-9294-AD4D-B2DE-74B19185B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6.xml"/><Relationship Id="rId7" Type="http://schemas.openxmlformats.org/officeDocument/2006/relationships/image" Target="../media/image4.pd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6.xml"/><Relationship Id="rId7" Type="http://schemas.openxmlformats.org/officeDocument/2006/relationships/image" Target="../media/image4.pd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6.xml"/><Relationship Id="rId7" Type="http://schemas.openxmlformats.org/officeDocument/2006/relationships/image" Target="../media/image4.pd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6.xml"/><Relationship Id="rId7" Type="http://schemas.openxmlformats.org/officeDocument/2006/relationships/image" Target="../media/image4.pd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9.xml"/><Relationship Id="rId7" Type="http://schemas.openxmlformats.org/officeDocument/2006/relationships/image" Target="../media/image4.pdf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9.xml"/><Relationship Id="rId7" Type="http://schemas.openxmlformats.org/officeDocument/2006/relationships/image" Target="../media/image4.pd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5815" y="1068779"/>
            <a:ext cx="7854696" cy="3578087"/>
          </a:xfrm>
        </p:spPr>
        <p:txBody>
          <a:bodyPr>
            <a:normAutofit/>
          </a:bodyPr>
          <a:lstStyle/>
          <a:p>
            <a:r>
              <a:rPr lang="en-US" dirty="0" smtClean="0"/>
              <a:t>‘Choose Your Own Adventure’:</a:t>
            </a:r>
            <a:br>
              <a:rPr lang="en-US" dirty="0" smtClean="0"/>
            </a:br>
            <a:r>
              <a:rPr lang="en-US" dirty="0" smtClean="0"/>
              <a:t> Student-led Teaching in Large Lectures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5814" y="4981136"/>
            <a:ext cx="7854696" cy="1752600"/>
          </a:xfrm>
        </p:spPr>
        <p:txBody>
          <a:bodyPr/>
          <a:lstStyle/>
          <a:p>
            <a:r>
              <a:rPr lang="en-US" dirty="0" smtClean="0"/>
              <a:t>Jolene Debert, University of Manchester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 action="ppaction://hlinksldjump"/>
              </a:rPr>
              <a:t>Background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Objectives</a:t>
            </a:r>
            <a:endParaRPr lang="en-US" dirty="0" smtClean="0"/>
          </a:p>
          <a:p>
            <a:r>
              <a:rPr lang="en-US" dirty="0" smtClean="0">
                <a:hlinkClick r:id="rId4" action="ppaction://hlinksldjump"/>
              </a:rPr>
              <a:t>Examples</a:t>
            </a:r>
            <a:endParaRPr lang="en-US" dirty="0" smtClean="0"/>
          </a:p>
          <a:p>
            <a:r>
              <a:rPr lang="en-US" dirty="0" smtClean="0">
                <a:hlinkClick r:id="rId5" action="ppaction://hlinksldjump"/>
              </a:rPr>
              <a:t>Outcomes</a:t>
            </a:r>
            <a:endParaRPr lang="en-US" dirty="0" smtClean="0"/>
          </a:p>
          <a:p>
            <a:r>
              <a:rPr lang="en-US" dirty="0" smtClean="0">
                <a:hlinkClick r:id="rId6" action="ppaction://hlinksldjump"/>
              </a:rPr>
              <a:t>Conclusions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5281565" y="2299335"/>
            <a:ext cx="2450387" cy="3207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Content Placeholder 3" descr="slide3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28269" r="-28269"/>
          <a:stretch>
            <a:fillRect/>
          </a:stretch>
        </p:blipFill>
        <p:spPr>
          <a:xfrm>
            <a:off x="-1293001" y="1732121"/>
            <a:ext cx="7437040" cy="3580797"/>
          </a:xfrm>
        </p:spPr>
      </p:pic>
      <p:pic>
        <p:nvPicPr>
          <p:cNvPr id="5" name="Picture 4" descr="slide4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355" y="3703672"/>
            <a:ext cx="4203181" cy="3154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6" name="Content Placeholder 5" descr="slide9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27312" r="-27312"/>
          <a:stretch>
            <a:fillRect/>
          </a:stretch>
        </p:blipFill>
        <p:spPr>
          <a:xfrm>
            <a:off x="-1204484" y="1724529"/>
            <a:ext cx="7052356" cy="3395579"/>
          </a:xfrm>
        </p:spPr>
      </p:pic>
      <p:pic>
        <p:nvPicPr>
          <p:cNvPr id="7" name="Picture 6" descr="slide8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578" y="3328294"/>
            <a:ext cx="4732421" cy="352970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  <a:endParaRPr lang="en-US" dirty="0"/>
          </a:p>
        </p:txBody>
      </p:sp>
      <p:pic>
        <p:nvPicPr>
          <p:cNvPr id="6" name="Content Placeholder 5" descr="slide6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27454" r="-27454"/>
          <a:stretch>
            <a:fillRect/>
          </a:stretch>
        </p:blipFill>
        <p:spPr>
          <a:xfrm>
            <a:off x="-1231049" y="1670162"/>
            <a:ext cx="7116665" cy="3426542"/>
          </a:xfrm>
        </p:spPr>
      </p:pic>
      <p:pic>
        <p:nvPicPr>
          <p:cNvPr id="7" name="Picture 6" descr="slide7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074" y="3439479"/>
            <a:ext cx="4543926" cy="3418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 action="ppaction://hlinksldjump"/>
              </a:rPr>
              <a:t>Background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Objectives</a:t>
            </a:r>
            <a:endParaRPr lang="en-US" dirty="0" smtClean="0"/>
          </a:p>
          <a:p>
            <a:r>
              <a:rPr lang="en-US" dirty="0" smtClean="0">
                <a:hlinkClick r:id="rId4" action="ppaction://hlinksldjump"/>
              </a:rPr>
              <a:t>Examples</a:t>
            </a:r>
            <a:endParaRPr lang="en-US" dirty="0" smtClean="0"/>
          </a:p>
          <a:p>
            <a:r>
              <a:rPr lang="en-US" dirty="0" smtClean="0">
                <a:hlinkClick r:id="rId5" action="ppaction://hlinksldjump"/>
              </a:rPr>
              <a:t>Outcomes</a:t>
            </a:r>
            <a:endParaRPr lang="en-US" dirty="0" smtClean="0"/>
          </a:p>
          <a:p>
            <a:r>
              <a:rPr lang="en-US" dirty="0" smtClean="0">
                <a:hlinkClick r:id="rId6" action="ppaction://hlinksldjump"/>
              </a:rPr>
              <a:t>Conclusions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5281565" y="2299335"/>
            <a:ext cx="2450387" cy="320777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discussion</a:t>
            </a:r>
          </a:p>
          <a:p>
            <a:r>
              <a:rPr lang="en-US" dirty="0" smtClean="0"/>
              <a:t>Several Alternative suggestions</a:t>
            </a:r>
          </a:p>
          <a:p>
            <a:r>
              <a:rPr lang="en-US" dirty="0" smtClean="0"/>
              <a:t>Positive student feedback</a:t>
            </a:r>
          </a:p>
          <a:p>
            <a:r>
              <a:rPr lang="en-US" dirty="0" smtClean="0"/>
              <a:t>Positive staff feedback</a:t>
            </a:r>
          </a:p>
          <a:p>
            <a:r>
              <a:rPr lang="en-US" dirty="0" smtClean="0"/>
              <a:t>Conversion of lecture to workshop (WP)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8331" y="2664203"/>
            <a:ext cx="302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interesting lecture, ever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28988" y="4615887"/>
            <a:ext cx="3841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Archaeology is cool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40820" y="4985219"/>
            <a:ext cx="4203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transferred into the class after the lecture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40820" y="2292454"/>
            <a:ext cx="334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classes should be like that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8331" y="5354551"/>
            <a:ext cx="302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Needed more options, but fun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11830" y="3454171"/>
            <a:ext cx="360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didn’t even know I was learning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84905" y="4197669"/>
            <a:ext cx="4801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liked arguing with the lecturer… and winning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9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3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1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 action="ppaction://hlinksldjump"/>
              </a:rPr>
              <a:t>Background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Objectives</a:t>
            </a:r>
            <a:endParaRPr lang="en-US" dirty="0" smtClean="0"/>
          </a:p>
          <a:p>
            <a:r>
              <a:rPr lang="en-US" dirty="0" smtClean="0">
                <a:hlinkClick r:id="rId4" action="ppaction://hlinksldjump"/>
              </a:rPr>
              <a:t>Technical Bits</a:t>
            </a:r>
            <a:endParaRPr lang="en-US" dirty="0" smtClean="0"/>
          </a:p>
          <a:p>
            <a:r>
              <a:rPr lang="en-US" dirty="0" smtClean="0">
                <a:hlinkClick r:id="rId5" action="ppaction://hlinksldjump"/>
              </a:rPr>
              <a:t>Examples</a:t>
            </a:r>
            <a:endParaRPr lang="en-US" dirty="0" smtClean="0"/>
          </a:p>
          <a:p>
            <a:r>
              <a:rPr lang="en-US" dirty="0" smtClean="0">
                <a:hlinkClick r:id="rId6" action="ppaction://hlinksldjump"/>
              </a:rPr>
              <a:t>Conclusions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5281565" y="2299335"/>
            <a:ext cx="2450387" cy="3207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Student- directed lectures are possible</a:t>
            </a:r>
          </a:p>
          <a:p>
            <a:r>
              <a:rPr lang="en-US" dirty="0" smtClean="0"/>
              <a:t>Minimal extra prep time</a:t>
            </a:r>
          </a:p>
          <a:p>
            <a:r>
              <a:rPr lang="en-US" dirty="0" smtClean="0"/>
              <a:t>Students respond positively to directing their lectures</a:t>
            </a:r>
          </a:p>
          <a:p>
            <a:r>
              <a:rPr lang="en-US" dirty="0" smtClean="0"/>
              <a:t>Engagement with material was enhanced</a:t>
            </a:r>
          </a:p>
          <a:p>
            <a:r>
              <a:rPr lang="en-US" dirty="0" smtClean="0"/>
              <a:t>In-class discussions were lively and had </a:t>
            </a:r>
            <a:r>
              <a:rPr lang="en-US" smtClean="0"/>
              <a:t>large participation 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 turned into a WP workshop</a:t>
            </a:r>
          </a:p>
          <a:p>
            <a:r>
              <a:rPr lang="en-US" dirty="0" smtClean="0"/>
              <a:t>Workshop to be made into a GLO for online use</a:t>
            </a:r>
          </a:p>
          <a:p>
            <a:r>
              <a:rPr lang="en-US" dirty="0" smtClean="0"/>
              <a:t>Development of other lectures in the same format but with different topics</a:t>
            </a:r>
          </a:p>
          <a:p>
            <a:r>
              <a:rPr lang="en-US" dirty="0" smtClean="0"/>
              <a:t>Further collection of feedback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Background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Objectives</a:t>
            </a:r>
            <a:endParaRPr lang="en-US" dirty="0" smtClean="0"/>
          </a:p>
          <a:p>
            <a:r>
              <a:rPr lang="en-US" dirty="0" smtClean="0">
                <a:hlinkClick r:id="rId4" action="ppaction://hlinksldjump"/>
              </a:rPr>
              <a:t>Technical Bits</a:t>
            </a:r>
            <a:endParaRPr lang="en-US" dirty="0" smtClean="0"/>
          </a:p>
          <a:p>
            <a:r>
              <a:rPr lang="en-US" dirty="0" smtClean="0">
                <a:hlinkClick r:id="rId5" action="ppaction://hlinksldjump"/>
              </a:rPr>
              <a:t>Examples</a:t>
            </a:r>
            <a:endParaRPr lang="en-US" dirty="0" smtClean="0"/>
          </a:p>
          <a:p>
            <a:r>
              <a:rPr lang="en-US" dirty="0" smtClean="0">
                <a:hlinkClick r:id="rId6" action="ppaction://hlinksldjump"/>
              </a:rPr>
              <a:t>Outcomes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5281565" y="2299335"/>
            <a:ext cx="2450387" cy="3207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Post: The place of finding: </a:t>
            </a:r>
            <a:r>
              <a:rPr lang="en-GB" dirty="0" smtClean="0"/>
              <a:t>Embedding Enquiry Based Learning in Archaeology</a:t>
            </a:r>
            <a:endParaRPr lang="en-US" dirty="0" smtClean="0"/>
          </a:p>
          <a:p>
            <a:r>
              <a:rPr lang="en-US" dirty="0" smtClean="0"/>
              <a:t>Guest lecture: World Archaeology </a:t>
            </a:r>
          </a:p>
          <a:p>
            <a:r>
              <a:rPr lang="en-US" dirty="0" smtClean="0"/>
              <a:t>100 first year students</a:t>
            </a:r>
          </a:p>
          <a:p>
            <a:r>
              <a:rPr lang="en-US" dirty="0" smtClean="0"/>
              <a:t>Enquiry-Based lecture</a:t>
            </a:r>
          </a:p>
          <a:p>
            <a:r>
              <a:rPr lang="en-US" dirty="0" smtClean="0"/>
              <a:t>Topic was completely open</a:t>
            </a:r>
            <a:endParaRPr lang="en-US" dirty="0"/>
          </a:p>
        </p:txBody>
      </p:sp>
      <p:pic>
        <p:nvPicPr>
          <p:cNvPr id="4" name="Picture 3" descr="oetzi_dieentdecku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154" y="3825918"/>
            <a:ext cx="4174918" cy="2939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057400"/>
            <a:ext cx="3888350" cy="4291999"/>
          </a:xfrm>
        </p:spPr>
        <p:txBody>
          <a:bodyPr>
            <a:normAutofit/>
          </a:bodyPr>
          <a:lstStyle/>
          <a:p>
            <a:r>
              <a:rPr lang="en-US" dirty="0" err="1" smtClean="0"/>
              <a:t>Otzi</a:t>
            </a:r>
            <a:r>
              <a:rPr lang="en-US" dirty="0" smtClean="0"/>
              <a:t> the Iceman</a:t>
            </a:r>
          </a:p>
          <a:p>
            <a:r>
              <a:rPr lang="en-US" dirty="0" smtClean="0"/>
              <a:t>Set up a scenario: With students being experts</a:t>
            </a:r>
          </a:p>
          <a:p>
            <a:r>
              <a:rPr lang="en-US" dirty="0" smtClean="0"/>
              <a:t>Given a set of objectives they needed to achieve</a:t>
            </a:r>
          </a:p>
          <a:p>
            <a:r>
              <a:rPr lang="en-US" dirty="0" smtClean="0"/>
              <a:t>Students were then asked to take the lead and decide on what information they needed</a:t>
            </a:r>
          </a:p>
          <a:p>
            <a:endParaRPr lang="en-US" dirty="0"/>
          </a:p>
        </p:txBody>
      </p:sp>
      <p:pic>
        <p:nvPicPr>
          <p:cNvPr id="4" name="Picture 3" descr="Slide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550" y="3110796"/>
            <a:ext cx="4798450" cy="3552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>
                <a:hlinkClick r:id="rId2" action="ppaction://hlinksldjump"/>
              </a:rPr>
              <a:t>Objectives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Technical Bits</a:t>
            </a:r>
            <a:endParaRPr lang="en-US" dirty="0" smtClean="0"/>
          </a:p>
          <a:p>
            <a:r>
              <a:rPr lang="en-US" dirty="0" smtClean="0">
                <a:hlinkClick r:id="rId4" action="ppaction://hlinksldjump"/>
              </a:rPr>
              <a:t>Examples</a:t>
            </a:r>
            <a:endParaRPr lang="en-US" dirty="0" smtClean="0"/>
          </a:p>
          <a:p>
            <a:r>
              <a:rPr lang="en-US" dirty="0" smtClean="0">
                <a:hlinkClick r:id="rId5" action="ppaction://hlinksldjump"/>
              </a:rPr>
              <a:t>Outcomes</a:t>
            </a:r>
            <a:endParaRPr lang="en-US" dirty="0" smtClean="0"/>
          </a:p>
          <a:p>
            <a:r>
              <a:rPr lang="en-US" dirty="0" smtClean="0">
                <a:hlinkClick r:id="rId6" action="ppaction://hlinksldjump"/>
              </a:rPr>
              <a:t>Conclusions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5281565" y="2299335"/>
            <a:ext cx="2450387" cy="3207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Creation of a student-directed lecture</a:t>
            </a:r>
          </a:p>
          <a:p>
            <a:r>
              <a:rPr lang="en-US" dirty="0" smtClean="0"/>
              <a:t>Students prioritize types of information</a:t>
            </a:r>
          </a:p>
          <a:p>
            <a:r>
              <a:rPr lang="en-US" dirty="0" smtClean="0"/>
              <a:t>Students synthesized large amounts of information  </a:t>
            </a:r>
            <a:endParaRPr lang="en-US" dirty="0"/>
          </a:p>
        </p:txBody>
      </p:sp>
      <p:pic>
        <p:nvPicPr>
          <p:cNvPr id="4" name="Picture 3" descr="048.JPG"/>
          <p:cNvPicPr>
            <a:picLocks noChangeAspect="1"/>
          </p:cNvPicPr>
          <p:nvPr/>
        </p:nvPicPr>
        <p:blipFill>
          <a:blip r:embed="rId2">
            <a:lum bright="11000" contrast="13000"/>
          </a:blip>
          <a:srcRect t="14764"/>
          <a:stretch>
            <a:fillRect/>
          </a:stretch>
        </p:blipFill>
        <p:spPr>
          <a:xfrm>
            <a:off x="4615562" y="3956281"/>
            <a:ext cx="4466485" cy="2855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for </a:t>
            </a:r>
            <a:r>
              <a:rPr lang="en-US" dirty="0" err="1" smtClean="0"/>
              <a:t>Ozti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How did the individual die.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When did he die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Why did he die</a:t>
            </a:r>
          </a:p>
          <a:p>
            <a:r>
              <a:rPr lang="en-GB" dirty="0" smtClean="0">
                <a:solidFill>
                  <a:srgbClr val="FFFFFF"/>
                </a:solidFill>
              </a:rPr>
              <a:t>What was his identity:</a:t>
            </a:r>
          </a:p>
          <a:p>
            <a:pPr lvl="1"/>
            <a:r>
              <a:rPr lang="en-GB" dirty="0" smtClean="0">
                <a:solidFill>
                  <a:srgbClr val="FFFFFF"/>
                </a:solidFill>
              </a:rPr>
              <a:t>Occupation</a:t>
            </a:r>
          </a:p>
          <a:p>
            <a:pPr lvl="1"/>
            <a:r>
              <a:rPr lang="en-GB" dirty="0" smtClean="0">
                <a:solidFill>
                  <a:srgbClr val="FFFFFF"/>
                </a:solidFill>
              </a:rPr>
              <a:t>Beliefs</a:t>
            </a:r>
          </a:p>
          <a:p>
            <a:pPr lvl="1"/>
            <a:r>
              <a:rPr lang="en-GB" dirty="0" smtClean="0">
                <a:solidFill>
                  <a:srgbClr val="FFFFFF"/>
                </a:solidFill>
              </a:rPr>
              <a:t>etc</a:t>
            </a:r>
          </a:p>
          <a:p>
            <a:endParaRPr lang="en-US" dirty="0"/>
          </a:p>
        </p:txBody>
      </p:sp>
      <p:pic>
        <p:nvPicPr>
          <p:cNvPr id="4" name="Picture 3" descr="oetzi_warum_blieb_er_unverseh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641" y="2854026"/>
            <a:ext cx="47625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 action="ppaction://hlinksldjump"/>
              </a:rPr>
              <a:t>Background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Technical Bits</a:t>
            </a:r>
            <a:endParaRPr lang="en-US" dirty="0" smtClean="0"/>
          </a:p>
          <a:p>
            <a:r>
              <a:rPr lang="en-US" dirty="0" smtClean="0">
                <a:hlinkClick r:id="rId4" action="ppaction://hlinksldjump"/>
              </a:rPr>
              <a:t>Examples</a:t>
            </a:r>
            <a:endParaRPr lang="en-US" dirty="0" smtClean="0"/>
          </a:p>
          <a:p>
            <a:r>
              <a:rPr lang="en-US" dirty="0" smtClean="0">
                <a:hlinkClick r:id="rId5" action="ppaction://hlinksldjump"/>
              </a:rPr>
              <a:t>Outcomes</a:t>
            </a:r>
            <a:endParaRPr lang="en-US" dirty="0" smtClean="0"/>
          </a:p>
          <a:p>
            <a:r>
              <a:rPr lang="en-US" dirty="0" smtClean="0">
                <a:hlinkClick r:id="rId6" action="ppaction://hlinksldjump"/>
              </a:rPr>
              <a:t>Conclusions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5281565" y="2299335"/>
            <a:ext cx="2450387" cy="3207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5428415" cy="3962400"/>
          </a:xfrm>
        </p:spPr>
        <p:txBody>
          <a:bodyPr/>
          <a:lstStyle/>
          <a:p>
            <a:r>
              <a:rPr lang="en-US" dirty="0" smtClean="0"/>
              <a:t>Use of PPT hyperlinks</a:t>
            </a:r>
          </a:p>
          <a:p>
            <a:r>
              <a:rPr lang="en-US" dirty="0" smtClean="0"/>
              <a:t>Use of Turning Point and Clicker Technology</a:t>
            </a:r>
          </a:p>
          <a:p>
            <a:r>
              <a:rPr lang="en-US" dirty="0" smtClean="0"/>
              <a:t>Requires excellent time  management</a:t>
            </a:r>
          </a:p>
          <a:p>
            <a:r>
              <a:rPr lang="en-US" dirty="0" smtClean="0"/>
              <a:t>Links need to be included                     to take to summary page</a:t>
            </a:r>
            <a:endParaRPr lang="en-US" dirty="0"/>
          </a:p>
        </p:txBody>
      </p:sp>
      <p:pic>
        <p:nvPicPr>
          <p:cNvPr id="4" name="Picture 3" descr="slide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350" y="3187163"/>
            <a:ext cx="4915650" cy="3670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1766</TotalTime>
  <Words>319</Words>
  <Application>Microsoft Office PowerPoint</Application>
  <PresentationFormat>On-screen Show (4:3)</PresentationFormat>
  <Paragraphs>95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Focus</vt:lpstr>
      <vt:lpstr>‘Choose Your Own Adventure’:  Student-led Teaching in Large Lectures</vt:lpstr>
      <vt:lpstr>Options</vt:lpstr>
      <vt:lpstr>Background</vt:lpstr>
      <vt:lpstr>Background</vt:lpstr>
      <vt:lpstr>Options</vt:lpstr>
      <vt:lpstr>Objectives</vt:lpstr>
      <vt:lpstr>Objectives for Ozti</vt:lpstr>
      <vt:lpstr>Options</vt:lpstr>
      <vt:lpstr>Technical Bits</vt:lpstr>
      <vt:lpstr>Options</vt:lpstr>
      <vt:lpstr>Examples</vt:lpstr>
      <vt:lpstr>Examples</vt:lpstr>
      <vt:lpstr>Examples </vt:lpstr>
      <vt:lpstr>Options</vt:lpstr>
      <vt:lpstr>Outcomes</vt:lpstr>
      <vt:lpstr>Outcomes</vt:lpstr>
      <vt:lpstr>Options</vt:lpstr>
      <vt:lpstr>Conclusions</vt:lpstr>
      <vt:lpstr>Future Activities</vt:lpstr>
    </vt:vector>
  </TitlesOfParts>
  <Company>University of Manchester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‘Choose Your Own Adventure’: Student-led Teaching in Large Lectures</dc:title>
  <dc:creator>Jolene Debert</dc:creator>
  <cp:lastModifiedBy>hysiak</cp:lastModifiedBy>
  <cp:revision>33</cp:revision>
  <dcterms:created xsi:type="dcterms:W3CDTF">2010-09-14T06:19:08Z</dcterms:created>
  <dcterms:modified xsi:type="dcterms:W3CDTF">2011-11-21T11:19:20Z</dcterms:modified>
</cp:coreProperties>
</file>