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57" r:id="rId3"/>
    <p:sldId id="258" r:id="rId4"/>
    <p:sldId id="273" r:id="rId5"/>
    <p:sldId id="266" r:id="rId6"/>
    <p:sldId id="275" r:id="rId7"/>
    <p:sldId id="259" r:id="rId8"/>
    <p:sldId id="274" r:id="rId9"/>
    <p:sldId id="260" r:id="rId10"/>
    <p:sldId id="261" r:id="rId11"/>
    <p:sldId id="272" r:id="rId12"/>
    <p:sldId id="271" r:id="rId13"/>
    <p:sldId id="267" r:id="rId14"/>
    <p:sldId id="262" r:id="rId15"/>
    <p:sldId id="264" r:id="rId16"/>
    <p:sldId id="263"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9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p:txBody>
          <a:bodyPr/>
          <a:lstStyle/>
          <a:p>
            <a:fld id="{E0C7A607-CE50-5640-AE56-CCDA457A9F19}" type="datetimeFigureOut">
              <a:rPr lang="en-US" smtClean="0"/>
              <a:t>09/01/2012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E72AD3-A775-7C4F-AEAC-7F2C5703933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E0C7A607-CE50-5640-AE56-CCDA457A9F19}" type="datetimeFigureOut">
              <a:rPr lang="en-US" smtClean="0"/>
              <a:t>09/01/2012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2AD3-A775-7C4F-AEAC-7F2C570393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AE72AD3-A775-7C4F-AEAC-7F2C5703933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E0C7A607-CE50-5640-AE56-CCDA457A9F19}" type="datetimeFigureOut">
              <a:rPr lang="en-US" smtClean="0"/>
              <a:t>09/01/2012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E0C7A607-CE50-5640-AE56-CCDA457A9F19}" type="datetimeFigureOut">
              <a:rPr lang="en-US" smtClean="0"/>
              <a:t>09/01/2012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AE72AD3-A775-7C4F-AEAC-7F2C5703933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0C7A607-CE50-5640-AE56-CCDA457A9F19}" type="datetimeFigureOut">
              <a:rPr lang="en-US" smtClean="0"/>
              <a:t>09/01/2012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E72AD3-A775-7C4F-AEAC-7F2C5703933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GB"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0C7A607-CE50-5640-AE56-CCDA457A9F19}" type="datetimeFigureOut">
              <a:rPr lang="en-US" smtClean="0"/>
              <a:t>09/01/2012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2AD3-A775-7C4F-AEAC-7F2C5703933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7" name="Date Placeholder 6"/>
          <p:cNvSpPr>
            <a:spLocks noGrp="1"/>
          </p:cNvSpPr>
          <p:nvPr>
            <p:ph type="dt" sz="half" idx="10"/>
          </p:nvPr>
        </p:nvSpPr>
        <p:spPr/>
        <p:txBody>
          <a:bodyPr/>
          <a:lstStyle/>
          <a:p>
            <a:fld id="{E0C7A607-CE50-5640-AE56-CCDA457A9F19}" type="datetimeFigureOut">
              <a:rPr lang="en-US" smtClean="0"/>
              <a:t>09/01/2012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AE72AD3-A775-7C4F-AEAC-7F2C5703933F}" type="slidenum">
              <a:rPr lang="en-US" smtClean="0"/>
              <a:t>‹#›</a:t>
            </a:fld>
            <a:endParaRPr lang="en-US"/>
          </a:p>
        </p:txBody>
      </p:sp>
      <p:sp>
        <p:nvSpPr>
          <p:cNvPr id="23" name="Title 22"/>
          <p:cNvSpPr>
            <a:spLocks noGrp="1"/>
          </p:cNvSpPr>
          <p:nvPr>
            <p:ph type="title"/>
          </p:nvPr>
        </p:nvSpPr>
        <p:spPr/>
        <p:txBody>
          <a:bodyPr rtlCol="0" anchor="b" anchorCtr="0"/>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E0C7A607-CE50-5640-AE56-CCDA457A9F19}" type="datetimeFigureOut">
              <a:rPr lang="en-US" smtClean="0"/>
              <a:t>09/01/2012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AE72AD3-A775-7C4F-AEAC-7F2C570393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0C7A607-CE50-5640-AE56-CCDA457A9F19}" type="datetimeFigureOut">
              <a:rPr lang="en-US" smtClean="0"/>
              <a:t>09/01/2012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AE72AD3-A775-7C4F-AEAC-7F2C570393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AE72AD3-A775-7C4F-AEAC-7F2C5703933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0C7A607-CE50-5640-AE56-CCDA457A9F19}" type="datetimeFigureOut">
              <a:rPr lang="en-US" smtClean="0"/>
              <a:t>09/01/2012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AE72AD3-A775-7C4F-AEAC-7F2C5703933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0C7A607-CE50-5640-AE56-CCDA457A9F19}" type="datetimeFigureOut">
              <a:rPr lang="en-US" smtClean="0"/>
              <a:t>09/01/2012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0C7A607-CE50-5640-AE56-CCDA457A9F19}" type="datetimeFigureOut">
              <a:rPr lang="en-US" smtClean="0"/>
              <a:t>09/01/2012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AE72AD3-A775-7C4F-AEAC-7F2C5703933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eirdre.Burke@wlv.ac.uk" TargetMode="External"/><Relationship Id="rId3" Type="http://schemas.openxmlformats.org/officeDocument/2006/relationships/hyperlink" Target="http://humbox.ac.uk/267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fuel.org.uk/photob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fuel.org.uk/reaudi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hlinkClick r:id="rId2"/>
              </a:rPr>
              <a:t>Deirdre.Burke@wlv.ac.uk</a:t>
            </a:r>
            <a:endParaRPr lang="en-US" dirty="0" smtClean="0"/>
          </a:p>
          <a:p>
            <a:r>
              <a:rPr lang="en-US" dirty="0" smtClean="0"/>
              <a:t>School of Law, Social Sciences and Communications,</a:t>
            </a:r>
          </a:p>
          <a:p>
            <a:r>
              <a:rPr lang="en-US" dirty="0" smtClean="0"/>
              <a:t>University of Wolverhampton</a:t>
            </a:r>
          </a:p>
          <a:p>
            <a:endParaRPr lang="en-US" dirty="0"/>
          </a:p>
          <a:p>
            <a:r>
              <a:rPr lang="en-US" dirty="0" smtClean="0"/>
              <a:t>Resources currently available</a:t>
            </a:r>
          </a:p>
          <a:p>
            <a:r>
              <a:rPr lang="en-US" dirty="0">
                <a:hlinkClick r:id="rId3"/>
              </a:rPr>
              <a:t>http://humbox.ac.uk/2677</a:t>
            </a:r>
            <a:r>
              <a:rPr lang="en-US" dirty="0" smtClean="0">
                <a:hlinkClick r:id="rId3"/>
              </a:rPr>
              <a:t>/</a:t>
            </a:r>
            <a:endParaRPr lang="en-US" dirty="0" smtClean="0"/>
          </a:p>
          <a:p>
            <a:endParaRPr lang="en-US" dirty="0" smtClean="0"/>
          </a:p>
          <a:p>
            <a:endParaRPr lang="en-US" dirty="0" smtClean="0"/>
          </a:p>
        </p:txBody>
      </p:sp>
      <p:sp>
        <p:nvSpPr>
          <p:cNvPr id="2" name="Title 1"/>
          <p:cNvSpPr>
            <a:spLocks noGrp="1"/>
          </p:cNvSpPr>
          <p:nvPr>
            <p:ph type="ctrTitle"/>
          </p:nvPr>
        </p:nvSpPr>
        <p:spPr/>
        <p:txBody>
          <a:bodyPr/>
          <a:lstStyle/>
          <a:p>
            <a:r>
              <a:rPr lang="en-US" dirty="0" smtClean="0"/>
              <a:t>Guidelines for links with local Muslim communities</a:t>
            </a:r>
            <a:endParaRPr lang="en-US" dirty="0"/>
          </a:p>
        </p:txBody>
      </p:sp>
    </p:spTree>
    <p:extLst>
      <p:ext uri="{BB962C8B-B14F-4D97-AF65-F5344CB8AC3E}">
        <p14:creationId xmlns:p14="http://schemas.microsoft.com/office/powerpoint/2010/main" val="15134364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dirty="0" smtClean="0"/>
              <a:t>To identify places to visit: </a:t>
            </a:r>
          </a:p>
          <a:p>
            <a:pPr marL="514350" indent="-514350">
              <a:buAutoNum type="arabicPeriod"/>
            </a:pPr>
            <a:endParaRPr lang="en-US" dirty="0"/>
          </a:p>
          <a:p>
            <a:pPr marL="0" indent="0">
              <a:buNone/>
            </a:pPr>
            <a:endParaRPr lang="en-US" dirty="0" smtClean="0"/>
          </a:p>
          <a:p>
            <a:pPr marL="514350" indent="-514350">
              <a:buAutoNum type="arabicPeriod"/>
            </a:pPr>
            <a:r>
              <a:rPr lang="en-US" dirty="0" smtClean="0"/>
              <a:t>Online:</a:t>
            </a:r>
          </a:p>
          <a:p>
            <a:pPr marL="0" indent="0">
              <a:buNone/>
            </a:pPr>
            <a:r>
              <a:rPr lang="en-US" dirty="0" smtClean="0"/>
              <a:t>Photo </a:t>
            </a:r>
            <a:r>
              <a:rPr lang="en-US" dirty="0" smtClean="0"/>
              <a:t>banks: </a:t>
            </a:r>
            <a:r>
              <a:rPr lang="en-GB" u="sng" dirty="0" smtClean="0">
                <a:hlinkClick r:id="rId2"/>
              </a:rPr>
              <a:t>http</a:t>
            </a:r>
            <a:r>
              <a:rPr lang="en-GB" u="sng" dirty="0">
                <a:hlinkClick r:id="rId2"/>
              </a:rPr>
              <a:t>://www.refuel.org.uk/photobank/</a:t>
            </a:r>
            <a:endParaRPr lang="en-US" dirty="0" smtClean="0"/>
          </a:p>
          <a:p>
            <a:pPr marL="0" indent="0">
              <a:buNone/>
            </a:pPr>
            <a:r>
              <a:rPr lang="en-US" dirty="0"/>
              <a:t>V</a:t>
            </a:r>
            <a:r>
              <a:rPr lang="en-US" dirty="0" smtClean="0"/>
              <a:t>irtual visits</a:t>
            </a:r>
          </a:p>
          <a:p>
            <a:pPr marL="0" indent="0">
              <a:buNone/>
            </a:pPr>
            <a:r>
              <a:rPr lang="en-US" dirty="0" smtClean="0"/>
              <a:t>Online glossary</a:t>
            </a:r>
          </a:p>
          <a:p>
            <a:pPr marL="0" indent="0">
              <a:buNone/>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8114102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0" y="1595245"/>
            <a:ext cx="5588000" cy="4610100"/>
          </a:xfrm>
          <a:prstGeom prst="rect">
            <a:avLst/>
          </a:prstGeom>
        </p:spPr>
      </p:pic>
      <p:sp>
        <p:nvSpPr>
          <p:cNvPr id="3" name="Title 2"/>
          <p:cNvSpPr>
            <a:spLocks noGrp="1"/>
          </p:cNvSpPr>
          <p:nvPr>
            <p:ph type="title"/>
          </p:nvPr>
        </p:nvSpPr>
        <p:spPr/>
        <p:txBody>
          <a:bodyPr/>
          <a:lstStyle/>
          <a:p>
            <a:r>
              <a:rPr lang="en-US" dirty="0" smtClean="0"/>
              <a:t>Mosques in Wolverhampton</a:t>
            </a:r>
            <a:endParaRPr lang="en-US" dirty="0"/>
          </a:p>
        </p:txBody>
      </p:sp>
    </p:spTree>
    <p:extLst>
      <p:ext uri="{BB962C8B-B14F-4D97-AF65-F5344CB8AC3E}">
        <p14:creationId xmlns:p14="http://schemas.microsoft.com/office/powerpoint/2010/main" val="76061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lvmosquefront.jpg"/>
          <p:cNvPicPr>
            <a:picLocks noChangeAspect="1"/>
          </p:cNvPicPr>
          <p:nvPr/>
        </p:nvPicPr>
        <p:blipFill rotWithShape="1">
          <a:blip r:embed="rId2">
            <a:extLst>
              <a:ext uri="{28A0092B-C50C-407E-A947-70E740481C1C}">
                <a14:useLocalDpi xmlns:a14="http://schemas.microsoft.com/office/drawing/2010/main" val="0"/>
              </a:ext>
            </a:extLst>
          </a:blip>
          <a:srcRect l="38782" t="15809" r="31837" b="14028"/>
          <a:stretch/>
        </p:blipFill>
        <p:spPr>
          <a:xfrm>
            <a:off x="3962083" y="3332375"/>
            <a:ext cx="1682529" cy="3013404"/>
          </a:xfrm>
          <a:prstGeom prst="rect">
            <a:avLst/>
          </a:prstGeom>
        </p:spPr>
      </p:pic>
      <p:pic>
        <p:nvPicPr>
          <p:cNvPr id="4" name="Picture 3"/>
          <p:cNvPicPr>
            <a:picLocks noChangeAspect="1"/>
          </p:cNvPicPr>
          <p:nvPr/>
        </p:nvPicPr>
        <p:blipFill>
          <a:blip r:embed="rId3"/>
          <a:stretch>
            <a:fillRect/>
          </a:stretch>
        </p:blipFill>
        <p:spPr>
          <a:xfrm>
            <a:off x="422031" y="445077"/>
            <a:ext cx="2379698" cy="1502476"/>
          </a:xfrm>
          <a:prstGeom prst="rect">
            <a:avLst/>
          </a:prstGeom>
        </p:spPr>
      </p:pic>
      <p:pic>
        <p:nvPicPr>
          <p:cNvPr id="5" name="Picture 4"/>
          <p:cNvPicPr>
            <a:picLocks noChangeAspect="1"/>
          </p:cNvPicPr>
          <p:nvPr/>
        </p:nvPicPr>
        <p:blipFill>
          <a:blip r:embed="rId4"/>
          <a:stretch>
            <a:fillRect/>
          </a:stretch>
        </p:blipFill>
        <p:spPr>
          <a:xfrm>
            <a:off x="422031" y="2388223"/>
            <a:ext cx="2190336" cy="1721310"/>
          </a:xfrm>
          <a:prstGeom prst="rect">
            <a:avLst/>
          </a:prstGeom>
        </p:spPr>
      </p:pic>
      <p:pic>
        <p:nvPicPr>
          <p:cNvPr id="6" name="Picture 5"/>
          <p:cNvPicPr>
            <a:picLocks noChangeAspect="1"/>
          </p:cNvPicPr>
          <p:nvPr/>
        </p:nvPicPr>
        <p:blipFill rotWithShape="1">
          <a:blip r:embed="rId5"/>
          <a:srcRect l="8400" t="-1" r="21003" b="13902"/>
          <a:stretch/>
        </p:blipFill>
        <p:spPr>
          <a:xfrm>
            <a:off x="422031" y="4324157"/>
            <a:ext cx="2190336" cy="1689824"/>
          </a:xfrm>
          <a:prstGeom prst="rect">
            <a:avLst/>
          </a:prstGeom>
        </p:spPr>
      </p:pic>
      <p:pic>
        <p:nvPicPr>
          <p:cNvPr id="7" name="Picture 6"/>
          <p:cNvPicPr>
            <a:picLocks noChangeAspect="1"/>
          </p:cNvPicPr>
          <p:nvPr/>
        </p:nvPicPr>
        <p:blipFill>
          <a:blip r:embed="rId6"/>
          <a:stretch>
            <a:fillRect/>
          </a:stretch>
        </p:blipFill>
        <p:spPr>
          <a:xfrm>
            <a:off x="6439922" y="445077"/>
            <a:ext cx="2314250" cy="1537047"/>
          </a:xfrm>
          <a:prstGeom prst="rect">
            <a:avLst/>
          </a:prstGeom>
        </p:spPr>
      </p:pic>
      <p:pic>
        <p:nvPicPr>
          <p:cNvPr id="8" name="Picture 7"/>
          <p:cNvPicPr>
            <a:picLocks noChangeAspect="1"/>
          </p:cNvPicPr>
          <p:nvPr/>
        </p:nvPicPr>
        <p:blipFill rotWithShape="1">
          <a:blip r:embed="rId7"/>
          <a:srcRect l="23180" t="14291" r="6923" b="7479"/>
          <a:stretch/>
        </p:blipFill>
        <p:spPr>
          <a:xfrm>
            <a:off x="7572532" y="4340332"/>
            <a:ext cx="1181640" cy="2010171"/>
          </a:xfrm>
          <a:prstGeom prst="rect">
            <a:avLst/>
          </a:prstGeom>
        </p:spPr>
      </p:pic>
      <p:pic>
        <p:nvPicPr>
          <p:cNvPr id="9" name="Picture 8"/>
          <p:cNvPicPr>
            <a:picLocks noChangeAspect="1"/>
          </p:cNvPicPr>
          <p:nvPr/>
        </p:nvPicPr>
        <p:blipFill rotWithShape="1">
          <a:blip r:embed="rId8"/>
          <a:srcRect r="25326" b="6362"/>
          <a:stretch/>
        </p:blipFill>
        <p:spPr>
          <a:xfrm>
            <a:off x="7168342" y="2388223"/>
            <a:ext cx="1754486" cy="1650044"/>
          </a:xfrm>
          <a:prstGeom prst="rect">
            <a:avLst/>
          </a:prstGeom>
        </p:spPr>
      </p:pic>
      <p:pic>
        <p:nvPicPr>
          <p:cNvPr id="10" name="Picture 9"/>
          <p:cNvPicPr>
            <a:picLocks noChangeAspect="1"/>
          </p:cNvPicPr>
          <p:nvPr/>
        </p:nvPicPr>
        <p:blipFill rotWithShape="1">
          <a:blip r:embed="rId9"/>
          <a:srcRect l="4343" t="13523" r="4248" b="4552"/>
          <a:stretch/>
        </p:blipFill>
        <p:spPr>
          <a:xfrm>
            <a:off x="3036116" y="445077"/>
            <a:ext cx="2945002" cy="1765757"/>
          </a:xfrm>
          <a:prstGeom prst="rect">
            <a:avLst/>
          </a:prstGeom>
        </p:spPr>
      </p:pic>
      <p:sp>
        <p:nvSpPr>
          <p:cNvPr id="11" name="Block Arc 10"/>
          <p:cNvSpPr/>
          <p:nvPr/>
        </p:nvSpPr>
        <p:spPr>
          <a:xfrm>
            <a:off x="2801729" y="2388223"/>
            <a:ext cx="4107071" cy="1650044"/>
          </a:xfrm>
          <a:prstGeom prst="blockArc">
            <a:avLst>
              <a:gd name="adj1" fmla="val 10783352"/>
              <a:gd name="adj2" fmla="val 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Images from mosques</a:t>
            </a:r>
          </a:p>
          <a:p>
            <a:pPr algn="ctr"/>
            <a:endParaRPr lang="en-US" dirty="0">
              <a:solidFill>
                <a:schemeClr val="tx1"/>
              </a:solidFill>
            </a:endParaRPr>
          </a:p>
        </p:txBody>
      </p:sp>
    </p:spTree>
    <p:extLst>
      <p:ext uri="{BB962C8B-B14F-4D97-AF65-F5344CB8AC3E}">
        <p14:creationId xmlns:p14="http://schemas.microsoft.com/office/powerpoint/2010/main" val="145900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glossary</a:t>
            </a:r>
            <a:endParaRPr lang="en-US" dirty="0"/>
          </a:p>
        </p:txBody>
      </p:sp>
      <p:sp>
        <p:nvSpPr>
          <p:cNvPr id="3" name="Content Placeholder 2"/>
          <p:cNvSpPr>
            <a:spLocks noGrp="1"/>
          </p:cNvSpPr>
          <p:nvPr>
            <p:ph sz="quarter" idx="1"/>
          </p:nvPr>
        </p:nvSpPr>
        <p:spPr/>
        <p:txBody>
          <a:bodyPr/>
          <a:lstStyle/>
          <a:p>
            <a:pPr marL="0" indent="0">
              <a:buNone/>
            </a:pPr>
            <a:r>
              <a:rPr lang="en-GB" dirty="0"/>
              <a:t>RE Online audio digest website: enter and select Islam for a glossary of key Islamic terms, spoken by a Muslim practitioner. </a:t>
            </a:r>
            <a:endParaRPr lang="en-GB" dirty="0" smtClean="0"/>
          </a:p>
          <a:p>
            <a:pPr marL="0" indent="0">
              <a:buNone/>
            </a:pPr>
            <a:r>
              <a:rPr lang="en-GB" dirty="0" smtClean="0"/>
              <a:t>Words </a:t>
            </a:r>
            <a:r>
              <a:rPr lang="en-GB" dirty="0"/>
              <a:t>are spoken twice, then translated into English with an explanation. </a:t>
            </a:r>
            <a:endParaRPr lang="en-GB" dirty="0" smtClean="0"/>
          </a:p>
          <a:p>
            <a:pPr marL="0" indent="0">
              <a:buNone/>
            </a:pPr>
            <a:r>
              <a:rPr lang="en-GB" dirty="0" smtClean="0"/>
              <a:t>For </a:t>
            </a:r>
            <a:r>
              <a:rPr lang="en-GB" dirty="0"/>
              <a:t>example, </a:t>
            </a:r>
            <a:r>
              <a:rPr lang="en-GB" i="1" dirty="0" err="1"/>
              <a:t>Adhan</a:t>
            </a:r>
            <a:r>
              <a:rPr lang="en-GB" dirty="0"/>
              <a:t> </a:t>
            </a:r>
            <a:endParaRPr lang="en-GB" dirty="0" smtClean="0"/>
          </a:p>
          <a:p>
            <a:pPr marL="0" indent="0">
              <a:buNone/>
            </a:pPr>
            <a:r>
              <a:rPr lang="en-GB" dirty="0" smtClean="0"/>
              <a:t>Translation: “</a:t>
            </a:r>
            <a:r>
              <a:rPr lang="en-GB" dirty="0"/>
              <a:t>call to prayer, </a:t>
            </a:r>
            <a:endParaRPr lang="en-GB" dirty="0" smtClean="0"/>
          </a:p>
          <a:p>
            <a:pPr marL="0" indent="0">
              <a:buNone/>
            </a:pPr>
            <a:r>
              <a:rPr lang="en-GB" dirty="0" smtClean="0"/>
              <a:t>Explanation: “from </a:t>
            </a:r>
            <a:r>
              <a:rPr lang="en-GB" dirty="0"/>
              <a:t>the same root muezzin, one who makes the call to prayer.” </a:t>
            </a:r>
            <a:r>
              <a:rPr lang="en-GB" u="sng" dirty="0">
                <a:hlinkClick r:id="rId2"/>
              </a:rPr>
              <a:t>http://www.refuel.org.uk/reaudio</a:t>
            </a:r>
            <a:r>
              <a:rPr lang="en-GB" u="sng" dirty="0" smtClean="0">
                <a:hlinkClick r:id="rId2"/>
              </a:rPr>
              <a:t>/</a:t>
            </a:r>
            <a:endParaRPr lang="en-GB" u="sng" dirty="0" smtClean="0"/>
          </a:p>
          <a:p>
            <a:pPr marL="0" indent="0">
              <a:buNone/>
            </a:pPr>
            <a:endParaRPr lang="en-GB" i="1" dirty="0"/>
          </a:p>
        </p:txBody>
      </p:sp>
    </p:spTree>
    <p:extLst>
      <p:ext uri="{BB962C8B-B14F-4D97-AF65-F5344CB8AC3E}">
        <p14:creationId xmlns:p14="http://schemas.microsoft.com/office/powerpoint/2010/main" val="6552274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smtClean="0"/>
              <a:t>. </a:t>
            </a:r>
            <a:r>
              <a:rPr lang="en-US" dirty="0" smtClean="0"/>
              <a:t>Making contact</a:t>
            </a:r>
            <a:endParaRPr lang="en-US" dirty="0"/>
          </a:p>
        </p:txBody>
      </p:sp>
      <p:sp>
        <p:nvSpPr>
          <p:cNvPr id="3" name="Content Placeholder 2"/>
          <p:cNvSpPr>
            <a:spLocks noGrp="1"/>
          </p:cNvSpPr>
          <p:nvPr>
            <p:ph sz="quarter" idx="1"/>
          </p:nvPr>
        </p:nvSpPr>
        <p:spPr/>
        <p:txBody>
          <a:bodyPr>
            <a:normAutofit fontScale="92500"/>
          </a:bodyPr>
          <a:lstStyle/>
          <a:p>
            <a:r>
              <a:rPr lang="en-GB" dirty="0">
                <a:latin typeface="Times New Roman"/>
                <a:ea typeface="Calibri"/>
              </a:rPr>
              <a:t> providing an overview of roles within Muslim communities to help making contact with the appropriate person. This overview will also unpack the titles to appreciate the standing of the person within the community, identifying formal qualifications and faith based recognitions.</a:t>
            </a:r>
            <a:r>
              <a:rPr lang="en-GB" dirty="0"/>
              <a:t> </a:t>
            </a:r>
            <a:endParaRPr lang="en-GB" dirty="0" smtClean="0"/>
          </a:p>
          <a:p>
            <a:r>
              <a:rPr lang="en-US" dirty="0"/>
              <a:t>Terms and their meanings</a:t>
            </a:r>
            <a:endParaRPr lang="en-GB" dirty="0"/>
          </a:p>
          <a:p>
            <a:r>
              <a:rPr lang="en-US" dirty="0"/>
              <a:t>Most </a:t>
            </a:r>
            <a:r>
              <a:rPr lang="en-US" i="1" dirty="0"/>
              <a:t>masjids </a:t>
            </a:r>
            <a:r>
              <a:rPr lang="en-US" dirty="0"/>
              <a:t> will have an </a:t>
            </a:r>
            <a:r>
              <a:rPr lang="en-US" i="1" dirty="0"/>
              <a:t>Imam</a:t>
            </a:r>
            <a:r>
              <a:rPr lang="en-US" dirty="0"/>
              <a:t> who is the religious leader of the community. In addition, larger </a:t>
            </a:r>
            <a:r>
              <a:rPr lang="en-US" i="1" dirty="0"/>
              <a:t>masjids</a:t>
            </a:r>
            <a:r>
              <a:rPr lang="en-US" dirty="0"/>
              <a:t> will have a management committee, members of which may help with visits to the </a:t>
            </a:r>
            <a:r>
              <a:rPr lang="en-US" i="1" dirty="0"/>
              <a:t>masjid.</a:t>
            </a:r>
            <a:endParaRPr lang="en-GB" dirty="0"/>
          </a:p>
          <a:p>
            <a:endParaRPr lang="en-US" dirty="0"/>
          </a:p>
        </p:txBody>
      </p:sp>
    </p:spTree>
    <p:extLst>
      <p:ext uri="{BB962C8B-B14F-4D97-AF65-F5344CB8AC3E}">
        <p14:creationId xmlns:p14="http://schemas.microsoft.com/office/powerpoint/2010/main" val="3125159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Helvetica"/>
                <a:ea typeface="ヒラギノ角ゴ Pro W3"/>
                <a:cs typeface="Times New Roman"/>
              </a:rPr>
              <a:t>3. Preparing students</a:t>
            </a:r>
            <a:endParaRPr lang="en-US" dirty="0"/>
          </a:p>
        </p:txBody>
      </p:sp>
      <p:sp>
        <p:nvSpPr>
          <p:cNvPr id="3" name="Content Placeholder 2"/>
          <p:cNvSpPr>
            <a:spLocks noGrp="1"/>
          </p:cNvSpPr>
          <p:nvPr>
            <p:ph sz="quarter" idx="1"/>
          </p:nvPr>
        </p:nvSpPr>
        <p:spPr/>
        <p:txBody>
          <a:bodyPr/>
          <a:lstStyle/>
          <a:p>
            <a:r>
              <a:rPr lang="en-US" dirty="0" smtClean="0"/>
              <a:t> formulating questions in advance</a:t>
            </a:r>
          </a:p>
          <a:p>
            <a:endParaRPr lang="en-US" dirty="0"/>
          </a:p>
          <a:p>
            <a:endParaRPr lang="en-US" dirty="0" smtClean="0"/>
          </a:p>
          <a:p>
            <a:r>
              <a:rPr lang="en-US" dirty="0" smtClean="0"/>
              <a:t>Etiquette- dress and conduct</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52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Helvetica"/>
                <a:ea typeface="ヒラギノ角ゴ Pro W3"/>
                <a:cs typeface="Times New Roman"/>
              </a:rPr>
              <a:t>4. </a:t>
            </a:r>
            <a:r>
              <a:rPr lang="en-US" dirty="0">
                <a:solidFill>
                  <a:srgbClr val="000000"/>
                </a:solidFill>
                <a:latin typeface="Helvetica"/>
                <a:ea typeface="ヒラギノ角ゴ Pro W3"/>
                <a:cs typeface="Times New Roman"/>
              </a:rPr>
              <a:t>C</a:t>
            </a:r>
            <a:r>
              <a:rPr lang="en-US" dirty="0" smtClean="0">
                <a:solidFill>
                  <a:srgbClr val="000000"/>
                </a:solidFill>
                <a:latin typeface="Helvetica"/>
                <a:ea typeface="ヒラギノ角ゴ Pro W3"/>
                <a:cs typeface="Times New Roman"/>
              </a:rPr>
              <a:t>onducting the visit</a:t>
            </a:r>
            <a:endParaRPr lang="en-US" dirty="0"/>
          </a:p>
        </p:txBody>
      </p:sp>
      <p:sp>
        <p:nvSpPr>
          <p:cNvPr id="3" name="Content Placeholder 2"/>
          <p:cNvSpPr>
            <a:spLocks noGrp="1"/>
          </p:cNvSpPr>
          <p:nvPr>
            <p:ph sz="quarter" idx="1"/>
          </p:nvPr>
        </p:nvSpPr>
        <p:spPr/>
        <p:txBody>
          <a:bodyPr/>
          <a:lstStyle/>
          <a:p>
            <a:pPr>
              <a:spcAft>
                <a:spcPts val="0"/>
              </a:spcAft>
            </a:pPr>
            <a:r>
              <a:rPr lang="en-US" dirty="0" smtClean="0">
                <a:solidFill>
                  <a:srgbClr val="000000"/>
                </a:solidFill>
                <a:latin typeface="Helvetica"/>
                <a:ea typeface="ヒラギノ角ゴ Pro W3"/>
                <a:cs typeface="Times New Roman"/>
              </a:rPr>
              <a:t>identifying </a:t>
            </a:r>
            <a:r>
              <a:rPr lang="en-US" dirty="0">
                <a:solidFill>
                  <a:srgbClr val="000000"/>
                </a:solidFill>
                <a:latin typeface="Helvetica"/>
                <a:ea typeface="ヒラギノ角ゴ Pro W3"/>
                <a:cs typeface="Times New Roman"/>
              </a:rPr>
              <a:t>a range of religious and cultural sensibilities, unpacking stereotypes to avoid, and identifying reading to be undertaken before a visit/ interview so that time is spent on key insider perspectives. Will also cover what not to ask or how not to phrase questions.</a:t>
            </a:r>
            <a:endParaRPr lang="en-GB" dirty="0">
              <a:solidFill>
                <a:srgbClr val="000000"/>
              </a:solidFill>
              <a:latin typeface="Helvetica"/>
              <a:ea typeface="ヒラギノ角ゴ Pro W3"/>
              <a:cs typeface="Times New Roman"/>
            </a:endParaRPr>
          </a:p>
          <a:p>
            <a:pPr>
              <a:spcAft>
                <a:spcPts val="0"/>
              </a:spcAft>
            </a:pPr>
            <a:r>
              <a:rPr lang="en-US" dirty="0">
                <a:solidFill>
                  <a:srgbClr val="000000"/>
                </a:solidFill>
                <a:latin typeface="Helvetica"/>
                <a:ea typeface="ヒラギノ角ゴ Pro W3"/>
                <a:cs typeface="Times New Roman"/>
              </a:rPr>
              <a:t> </a:t>
            </a:r>
            <a:endParaRPr lang="en-GB" dirty="0">
              <a:solidFill>
                <a:srgbClr val="000000"/>
              </a:solidFill>
              <a:latin typeface="Helvetica"/>
              <a:ea typeface="ヒラギノ角ゴ Pro W3"/>
              <a:cs typeface="Times New Roman"/>
            </a:endParaRPr>
          </a:p>
          <a:p>
            <a:endParaRPr lang="en-US" dirty="0"/>
          </a:p>
        </p:txBody>
      </p:sp>
    </p:spTree>
    <p:extLst>
      <p:ext uri="{BB962C8B-B14F-4D97-AF65-F5344CB8AC3E}">
        <p14:creationId xmlns:p14="http://schemas.microsoft.com/office/powerpoint/2010/main" val="55680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Helvetica"/>
                <a:ea typeface="ヒラギノ角ゴ Pro W3"/>
                <a:cs typeface="Times New Roman"/>
              </a:rPr>
              <a:t>Summary</a:t>
            </a:r>
            <a:endParaRPr lang="en-US" dirty="0"/>
          </a:p>
        </p:txBody>
      </p:sp>
      <p:sp>
        <p:nvSpPr>
          <p:cNvPr id="3" name="Content Placeholder 2"/>
          <p:cNvSpPr>
            <a:spLocks noGrp="1"/>
          </p:cNvSpPr>
          <p:nvPr>
            <p:ph sz="quarter" idx="1"/>
          </p:nvPr>
        </p:nvSpPr>
        <p:spPr/>
        <p:txBody>
          <a:bodyPr/>
          <a:lstStyle/>
          <a:p>
            <a:r>
              <a:rPr lang="en-US" dirty="0" smtClean="0">
                <a:solidFill>
                  <a:srgbClr val="000000"/>
                </a:solidFill>
                <a:latin typeface="Helvetica"/>
                <a:ea typeface="ヒラギノ角ゴ Pro W3"/>
                <a:cs typeface="Times New Roman"/>
              </a:rPr>
              <a:t>specifying </a:t>
            </a:r>
            <a:r>
              <a:rPr lang="en-US" dirty="0">
                <a:solidFill>
                  <a:srgbClr val="000000"/>
                </a:solidFill>
                <a:latin typeface="Helvetica"/>
                <a:ea typeface="ヒラギノ角ゴ Pro W3"/>
                <a:cs typeface="Times New Roman"/>
              </a:rPr>
              <a:t>the purpose of your visit, preparing students both for etiquette and background knowledge.</a:t>
            </a:r>
            <a:endParaRPr lang="en-GB" dirty="0">
              <a:solidFill>
                <a:srgbClr val="000000"/>
              </a:solidFill>
              <a:latin typeface="Helvetica"/>
              <a:ea typeface="ヒラギノ角ゴ Pro W3"/>
              <a:cs typeface="Times New Roman"/>
            </a:endParaRPr>
          </a:p>
          <a:p>
            <a:endParaRPr lang="en-US" dirty="0"/>
          </a:p>
        </p:txBody>
      </p:sp>
    </p:spTree>
    <p:extLst>
      <p:ext uri="{BB962C8B-B14F-4D97-AF65-F5344CB8AC3E}">
        <p14:creationId xmlns:p14="http://schemas.microsoft.com/office/powerpoint/2010/main" val="302641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sz="quarter" idx="1"/>
          </p:nvPr>
        </p:nvSpPr>
        <p:spPr/>
        <p:txBody>
          <a:bodyPr/>
          <a:lstStyle/>
          <a:p>
            <a:r>
              <a:rPr lang="en-US" dirty="0" smtClean="0"/>
              <a:t>Muslims/ Islam/ Islamic civilization studied in a range of academic subjects</a:t>
            </a:r>
          </a:p>
          <a:p>
            <a:endParaRPr lang="en-US" dirty="0"/>
          </a:p>
          <a:p>
            <a:r>
              <a:rPr lang="en-US" dirty="0" smtClean="0"/>
              <a:t>Collaboration between Religious Studies and Law</a:t>
            </a:r>
          </a:p>
          <a:p>
            <a:endParaRPr lang="en-US" dirty="0"/>
          </a:p>
          <a:p>
            <a:pPr marL="0" indent="0">
              <a:buNone/>
            </a:pPr>
            <a:endParaRPr lang="en-US" dirty="0"/>
          </a:p>
        </p:txBody>
      </p:sp>
    </p:spTree>
    <p:extLst>
      <p:ext uri="{BB962C8B-B14F-4D97-AF65-F5344CB8AC3E}">
        <p14:creationId xmlns:p14="http://schemas.microsoft.com/office/powerpoint/2010/main" val="37415935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student learning</a:t>
            </a:r>
            <a:endParaRPr lang="en-US" dirty="0"/>
          </a:p>
        </p:txBody>
      </p:sp>
      <p:sp>
        <p:nvSpPr>
          <p:cNvPr id="3" name="Content Placeholder 2"/>
          <p:cNvSpPr>
            <a:spLocks noGrp="1"/>
          </p:cNvSpPr>
          <p:nvPr>
            <p:ph sz="quarter" idx="1"/>
          </p:nvPr>
        </p:nvSpPr>
        <p:spPr/>
        <p:txBody>
          <a:bodyPr/>
          <a:lstStyle/>
          <a:p>
            <a:r>
              <a:rPr lang="en-US" dirty="0" smtClean="0"/>
              <a:t>What do students gain from visiting places of worship/ community centres</a:t>
            </a:r>
            <a:endParaRPr lang="en-US" dirty="0"/>
          </a:p>
        </p:txBody>
      </p:sp>
    </p:spTree>
    <p:extLst>
      <p:ext uri="{BB962C8B-B14F-4D97-AF65-F5344CB8AC3E}">
        <p14:creationId xmlns:p14="http://schemas.microsoft.com/office/powerpoint/2010/main" val="1112900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 in Religious Studies</a:t>
            </a:r>
            <a:endParaRPr lang="en-US" dirty="0"/>
          </a:p>
        </p:txBody>
      </p:sp>
      <p:sp>
        <p:nvSpPr>
          <p:cNvPr id="3" name="Content Placeholder 2"/>
          <p:cNvSpPr>
            <a:spLocks noGrp="1"/>
          </p:cNvSpPr>
          <p:nvPr>
            <p:ph sz="quarter" idx="1"/>
          </p:nvPr>
        </p:nvSpPr>
        <p:spPr/>
        <p:txBody>
          <a:bodyPr>
            <a:normAutofit fontScale="92500" lnSpcReduction="10000"/>
          </a:bodyPr>
          <a:lstStyle/>
          <a:p>
            <a:r>
              <a:rPr lang="en-GB" dirty="0" smtClean="0">
                <a:ea typeface="Calibri"/>
              </a:rPr>
              <a:t>Homan</a:t>
            </a:r>
            <a:r>
              <a:rPr lang="en-GB" dirty="0">
                <a:ea typeface="Calibri"/>
              </a:rPr>
              <a:t> </a:t>
            </a:r>
            <a:r>
              <a:rPr lang="en-GB" dirty="0" smtClean="0">
                <a:ea typeface="Calibri"/>
              </a:rPr>
              <a:t>noted </a:t>
            </a:r>
            <a:r>
              <a:rPr lang="en-GB" dirty="0">
                <a:ea typeface="Calibri"/>
              </a:rPr>
              <a:t>‘Religious buildings are rich and stimulating educational </a:t>
            </a:r>
            <a:r>
              <a:rPr lang="en-GB" dirty="0" smtClean="0">
                <a:ea typeface="Calibri"/>
              </a:rPr>
              <a:t>resources’ </a:t>
            </a:r>
            <a:r>
              <a:rPr lang="en-GB" dirty="0">
                <a:ea typeface="Calibri"/>
              </a:rPr>
              <a:t>(1993, 7)</a:t>
            </a:r>
            <a:r>
              <a:rPr lang="en-GB" dirty="0" smtClean="0">
                <a:ea typeface="Calibri"/>
              </a:rPr>
              <a:t>.</a:t>
            </a:r>
          </a:p>
          <a:p>
            <a:pPr marL="0" indent="0">
              <a:buNone/>
            </a:pPr>
            <a:endParaRPr lang="en-GB" dirty="0" smtClean="0">
              <a:ea typeface="Calibri"/>
            </a:endParaRPr>
          </a:p>
          <a:p>
            <a:r>
              <a:rPr lang="en-GB" dirty="0" err="1" smtClean="0"/>
              <a:t>Bastide</a:t>
            </a:r>
            <a:r>
              <a:rPr lang="en-GB" dirty="0"/>
              <a:t> </a:t>
            </a:r>
            <a:r>
              <a:rPr lang="en-GB" dirty="0" smtClean="0"/>
              <a:t>benefits </a:t>
            </a:r>
            <a:r>
              <a:rPr lang="en-GB" dirty="0"/>
              <a:t>from visits: “Cognitive: pupils can see objects of worship and identify them. Affective: the atmosphere of a place can speak to the </a:t>
            </a:r>
            <a:r>
              <a:rPr lang="en-GB" dirty="0" smtClean="0"/>
              <a:t>feelings” </a:t>
            </a:r>
            <a:r>
              <a:rPr lang="en-GB" dirty="0"/>
              <a:t>(1999, 144</a:t>
            </a:r>
            <a:r>
              <a:rPr lang="en-GB" dirty="0" smtClean="0"/>
              <a:t>).</a:t>
            </a:r>
          </a:p>
          <a:p>
            <a:pPr marL="0" indent="0">
              <a:buNone/>
            </a:pPr>
            <a:endParaRPr lang="en-GB" dirty="0" smtClean="0"/>
          </a:p>
          <a:p>
            <a:r>
              <a:rPr lang="en-GB" dirty="0"/>
              <a:t>Hay specified that “An educational approach to religion that avoids its practical life is rather like a scientific education which prohibits students from entering a </a:t>
            </a:r>
            <a:r>
              <a:rPr lang="en-GB" dirty="0" smtClean="0"/>
              <a:t>laboratory’ </a:t>
            </a:r>
            <a:r>
              <a:rPr lang="en-GB" dirty="0"/>
              <a:t>(in Grimmitt, 2000, 73).</a:t>
            </a:r>
          </a:p>
          <a:p>
            <a:endParaRPr lang="en-GB" dirty="0">
              <a:latin typeface="Times New Roman"/>
              <a:ea typeface="Calibri"/>
            </a:endParaRPr>
          </a:p>
          <a:p>
            <a:endParaRPr lang="en-US" dirty="0"/>
          </a:p>
        </p:txBody>
      </p:sp>
    </p:spTree>
    <p:extLst>
      <p:ext uri="{BB962C8B-B14F-4D97-AF65-F5344CB8AC3E}">
        <p14:creationId xmlns:p14="http://schemas.microsoft.com/office/powerpoint/2010/main" val="193656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5445"/>
            <a:ext cx="8534400" cy="758952"/>
          </a:xfrm>
        </p:spPr>
        <p:txBody>
          <a:bodyPr>
            <a:normAutofit fontScale="90000"/>
          </a:bodyPr>
          <a:lstStyle/>
          <a:p>
            <a:r>
              <a:rPr lang="en-GB" b="1" dirty="0"/>
              <a:t>Anticipated benefits to law students of engaging with local mosques </a:t>
            </a:r>
            <a:endParaRPr lang="en-US" dirty="0"/>
          </a:p>
        </p:txBody>
      </p:sp>
      <p:sp>
        <p:nvSpPr>
          <p:cNvPr id="3" name="Content Placeholder 2"/>
          <p:cNvSpPr>
            <a:spLocks noGrp="1"/>
          </p:cNvSpPr>
          <p:nvPr>
            <p:ph sz="quarter" idx="1"/>
          </p:nvPr>
        </p:nvSpPr>
        <p:spPr/>
        <p:txBody>
          <a:bodyPr/>
          <a:lstStyle/>
          <a:p>
            <a:r>
              <a:rPr lang="en-GB" dirty="0"/>
              <a:t> </a:t>
            </a:r>
            <a:r>
              <a:rPr lang="en-GB" dirty="0" smtClean="0"/>
              <a:t>To </a:t>
            </a:r>
            <a:r>
              <a:rPr lang="en-GB" dirty="0"/>
              <a:t>understand a greater sense of ‘originality’ about the development of Islamic legal </a:t>
            </a:r>
            <a:r>
              <a:rPr lang="en-GB" dirty="0" smtClean="0"/>
              <a:t>theory</a:t>
            </a:r>
          </a:p>
          <a:p>
            <a:pPr marL="0" indent="0">
              <a:buNone/>
            </a:pPr>
            <a:endParaRPr lang="en-GB" dirty="0"/>
          </a:p>
          <a:p>
            <a:pPr lvl="0"/>
            <a:r>
              <a:rPr lang="en-GB" dirty="0"/>
              <a:t>Through introduction to the Imam, an opportunity to see interpretation and counsel given to members of the Muslim </a:t>
            </a:r>
            <a:r>
              <a:rPr lang="en-GB" dirty="0" smtClean="0"/>
              <a:t>community</a:t>
            </a:r>
          </a:p>
          <a:p>
            <a:pPr marL="0" lvl="0" indent="0">
              <a:buNone/>
            </a:pPr>
            <a:endParaRPr lang="en-GB" dirty="0"/>
          </a:p>
          <a:p>
            <a:pPr lvl="0"/>
            <a:r>
              <a:rPr lang="en-GB" dirty="0"/>
              <a:t>Give context to the academic study of Islamic legal theory and its application </a:t>
            </a:r>
          </a:p>
          <a:p>
            <a:endParaRPr lang="en-US" dirty="0"/>
          </a:p>
        </p:txBody>
      </p:sp>
    </p:spTree>
    <p:extLst>
      <p:ext uri="{BB962C8B-B14F-4D97-AF65-F5344CB8AC3E}">
        <p14:creationId xmlns:p14="http://schemas.microsoft.com/office/powerpoint/2010/main" val="13332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that may occur on visits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07581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pPr marL="514350" indent="-514350">
              <a:buAutoNum type="arabicPeriod"/>
            </a:pPr>
            <a:r>
              <a:rPr lang="en-GB" dirty="0" smtClean="0">
                <a:ea typeface="Calibri"/>
              </a:rPr>
              <a:t>Lack </a:t>
            </a:r>
            <a:r>
              <a:rPr lang="en-GB" dirty="0">
                <a:ea typeface="Calibri"/>
              </a:rPr>
              <a:t>of a shared understanding about the aim and purpose of the </a:t>
            </a:r>
            <a:r>
              <a:rPr lang="en-GB" dirty="0" smtClean="0">
                <a:ea typeface="Calibri"/>
              </a:rPr>
              <a:t>visit</a:t>
            </a:r>
          </a:p>
          <a:p>
            <a:pPr marL="0" indent="0">
              <a:buNone/>
            </a:pPr>
            <a:endParaRPr lang="en-GB" dirty="0">
              <a:ea typeface="Calibri"/>
            </a:endParaRPr>
          </a:p>
          <a:p>
            <a:pPr marL="0" indent="0">
              <a:buNone/>
            </a:pPr>
            <a:r>
              <a:rPr lang="en-GB" dirty="0">
                <a:ea typeface="Calibri"/>
              </a:rPr>
              <a:t>2. Content for talk</a:t>
            </a:r>
            <a:r>
              <a:rPr lang="en-GB" dirty="0"/>
              <a:t> </a:t>
            </a:r>
            <a:endParaRPr lang="en-GB" dirty="0" smtClean="0"/>
          </a:p>
          <a:p>
            <a:pPr marL="0" indent="0">
              <a:buNone/>
            </a:pPr>
            <a:endParaRPr lang="en-GB" dirty="0" smtClean="0"/>
          </a:p>
          <a:p>
            <a:pPr marL="0" indent="0">
              <a:buNone/>
            </a:pPr>
            <a:r>
              <a:rPr lang="en-US" dirty="0" smtClean="0"/>
              <a:t>3. Link visit and classroom</a:t>
            </a:r>
          </a:p>
          <a:p>
            <a:pPr marL="0" indent="0">
              <a:buNone/>
            </a:pPr>
            <a:endParaRPr lang="en-US" dirty="0"/>
          </a:p>
        </p:txBody>
      </p:sp>
    </p:spTree>
    <p:extLst>
      <p:ext uri="{BB962C8B-B14F-4D97-AF65-F5344CB8AC3E}">
        <p14:creationId xmlns:p14="http://schemas.microsoft.com/office/powerpoint/2010/main" val="33493520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faith informants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Visits could  be done better</a:t>
            </a:r>
          </a:p>
          <a:p>
            <a:r>
              <a:rPr lang="en-US" dirty="0" smtClean="0"/>
              <a:t>Provide insights to show faith in action</a:t>
            </a:r>
          </a:p>
          <a:p>
            <a:r>
              <a:rPr lang="en-US" dirty="0" smtClean="0"/>
              <a:t>Pitching talk at right level</a:t>
            </a:r>
          </a:p>
          <a:p>
            <a:r>
              <a:rPr lang="en-US" dirty="0" smtClean="0"/>
              <a:t>Issue of diversity</a:t>
            </a:r>
          </a:p>
          <a:p>
            <a:r>
              <a:rPr lang="en-US" dirty="0" smtClean="0"/>
              <a:t>Issue of communication: second language/use of alternative terms</a:t>
            </a:r>
          </a:p>
          <a:p>
            <a:r>
              <a:rPr lang="en-US" dirty="0" smtClean="0"/>
              <a:t>Cultural preparation of students</a:t>
            </a:r>
          </a:p>
          <a:p>
            <a:pPr marL="0" indent="0">
              <a:buNone/>
            </a:pPr>
            <a:endParaRPr lang="en-US" dirty="0" smtClean="0"/>
          </a:p>
          <a:p>
            <a:pPr marL="0" indent="0">
              <a:buNone/>
            </a:pPr>
            <a:r>
              <a:rPr lang="en-US" dirty="0" smtClean="0"/>
              <a:t>Wolverhampton Faith Guides Programme 2010 (Institute of </a:t>
            </a:r>
            <a:r>
              <a:rPr lang="en-US" dirty="0"/>
              <a:t>T</a:t>
            </a:r>
            <a:r>
              <a:rPr lang="en-US" dirty="0" smtClean="0"/>
              <a:t>ourist Guiding)</a:t>
            </a:r>
            <a:endParaRPr lang="en-US" dirty="0"/>
          </a:p>
        </p:txBody>
      </p:sp>
    </p:spTree>
    <p:extLst>
      <p:ext uri="{BB962C8B-B14F-4D97-AF65-F5344CB8AC3E}">
        <p14:creationId xmlns:p14="http://schemas.microsoft.com/office/powerpoint/2010/main" val="128731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 Project Guidelines</a:t>
            </a:r>
            <a:endParaRPr lang="en-US" dirty="0"/>
          </a:p>
        </p:txBody>
      </p:sp>
      <p:sp>
        <p:nvSpPr>
          <p:cNvPr id="3" name="Content Placeholder 2"/>
          <p:cNvSpPr>
            <a:spLocks noGrp="1"/>
          </p:cNvSpPr>
          <p:nvPr>
            <p:ph sz="quarter" idx="1"/>
          </p:nvPr>
        </p:nvSpPr>
        <p:spPr/>
        <p:txBody>
          <a:bodyPr/>
          <a:lstStyle/>
          <a:p>
            <a:pPr marL="514350" indent="-514350">
              <a:buAutoNum type="arabicPeriod"/>
            </a:pPr>
            <a:r>
              <a:rPr lang="en-US" dirty="0" smtClean="0"/>
              <a:t>Resources </a:t>
            </a:r>
            <a:r>
              <a:rPr lang="en-US" dirty="0" smtClean="0"/>
              <a:t>available</a:t>
            </a:r>
          </a:p>
          <a:p>
            <a:pPr marL="0" indent="0">
              <a:buNone/>
            </a:pPr>
            <a:endParaRPr lang="en-US" dirty="0" smtClean="0"/>
          </a:p>
          <a:p>
            <a:pPr marL="514350" indent="-514350">
              <a:buAutoNum type="arabicPeriod"/>
            </a:pPr>
            <a:r>
              <a:rPr lang="en-US" dirty="0" smtClean="0"/>
              <a:t>Making </a:t>
            </a:r>
            <a:r>
              <a:rPr lang="en-US" dirty="0" smtClean="0"/>
              <a:t>contact</a:t>
            </a:r>
          </a:p>
          <a:p>
            <a:pPr marL="514350" indent="-514350">
              <a:buAutoNum type="arabicPeriod"/>
            </a:pPr>
            <a:endParaRPr lang="en-US" dirty="0" smtClean="0"/>
          </a:p>
          <a:p>
            <a:pPr marL="514350" indent="-514350">
              <a:buAutoNum type="arabicPeriod"/>
            </a:pPr>
            <a:r>
              <a:rPr lang="en-US" dirty="0" smtClean="0"/>
              <a:t>Preparing </a:t>
            </a:r>
            <a:r>
              <a:rPr lang="en-US" dirty="0" smtClean="0"/>
              <a:t>students</a:t>
            </a:r>
          </a:p>
          <a:p>
            <a:pPr marL="0" indent="0">
              <a:buNone/>
            </a:pPr>
            <a:endParaRPr lang="en-US" dirty="0" smtClean="0"/>
          </a:p>
          <a:p>
            <a:pPr marL="514350" indent="-514350">
              <a:buAutoNum type="arabicPeriod"/>
            </a:pPr>
            <a:r>
              <a:rPr lang="en-US" dirty="0" smtClean="0"/>
              <a:t>Conducting the visit</a:t>
            </a:r>
          </a:p>
          <a:p>
            <a:pPr marL="514350" indent="-514350">
              <a:buAutoNum type="arabicPeriod"/>
            </a:pPr>
            <a:endParaRPr lang="en-US" dirty="0"/>
          </a:p>
        </p:txBody>
      </p:sp>
    </p:spTree>
    <p:extLst>
      <p:ext uri="{BB962C8B-B14F-4D97-AF65-F5344CB8AC3E}">
        <p14:creationId xmlns:p14="http://schemas.microsoft.com/office/powerpoint/2010/main" val="8660097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ustom 34">
      <a:dk1>
        <a:sysClr val="windowText" lastClr="000000"/>
      </a:dk1>
      <a:lt1>
        <a:sysClr val="window" lastClr="FFFFFF"/>
      </a:lt1>
      <a:dk2>
        <a:srgbClr val="010408"/>
      </a:dk2>
      <a:lt2>
        <a:srgbClr val="EEECE1"/>
      </a:lt2>
      <a:accent1>
        <a:srgbClr val="001ED7"/>
      </a:accent1>
      <a:accent2>
        <a:srgbClr val="C0504D"/>
      </a:accent2>
      <a:accent3>
        <a:srgbClr val="158E30"/>
      </a:accent3>
      <a:accent4>
        <a:srgbClr val="8064A2"/>
      </a:accent4>
      <a:accent5>
        <a:srgbClr val="4BACC6"/>
      </a:accent5>
      <a:accent6>
        <a:srgbClr val="F79646"/>
      </a:accent6>
      <a:hlink>
        <a:srgbClr val="3E6AB3"/>
      </a:hlink>
      <a:folHlink>
        <a:srgbClr val="80008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105</TotalTime>
  <Words>549</Words>
  <Application>Microsoft Macintosh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Guidelines for links with local Muslim communities</vt:lpstr>
      <vt:lpstr>The Context</vt:lpstr>
      <vt:lpstr>Benefits for student learning</vt:lpstr>
      <vt:lpstr>Visits in Religious Studies</vt:lpstr>
      <vt:lpstr>Anticipated benefits to law students of engaging with local mosques </vt:lpstr>
      <vt:lpstr>Problems that may occur on visits</vt:lpstr>
      <vt:lpstr>Challenges</vt:lpstr>
      <vt:lpstr>Feedback from faith informants</vt:lpstr>
      <vt:lpstr>ISN Project Guidelines</vt:lpstr>
      <vt:lpstr>Resources </vt:lpstr>
      <vt:lpstr>Mosques in Wolverhampton</vt:lpstr>
      <vt:lpstr>PowerPoint Presentation</vt:lpstr>
      <vt:lpstr>Audio glossary</vt:lpstr>
      <vt:lpstr>2. Making contact</vt:lpstr>
      <vt:lpstr>3. Preparing students</vt:lpstr>
      <vt:lpstr>4. Conducting the visit</vt:lpstr>
      <vt:lpstr>Summary</vt:lpstr>
    </vt:vector>
  </TitlesOfParts>
  <Company>University of Wolverhampton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links with local Muslim communities</dc:title>
  <dc:creator>Deirdre Burke</dc:creator>
  <cp:lastModifiedBy>Deirdre Burke</cp:lastModifiedBy>
  <cp:revision>11</cp:revision>
  <dcterms:created xsi:type="dcterms:W3CDTF">2012-01-03T10:43:43Z</dcterms:created>
  <dcterms:modified xsi:type="dcterms:W3CDTF">2012-01-09T13:43:51Z</dcterms:modified>
</cp:coreProperties>
</file>