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6" r:id="rId3"/>
    <p:sldId id="257" r:id="rId4"/>
    <p:sldId id="258" r:id="rId5"/>
    <p:sldId id="270" r:id="rId6"/>
    <p:sldId id="259" r:id="rId7"/>
    <p:sldId id="261" r:id="rId8"/>
    <p:sldId id="267" r:id="rId9"/>
    <p:sldId id="268" r:id="rId10"/>
    <p:sldId id="269" r:id="rId11"/>
    <p:sldId id="264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DD7E03-7F43-4C84-A94E-D8B8352C5CC3}" type="datetimeFigureOut">
              <a:rPr lang="en-GB" smtClean="0"/>
              <a:t>03/02/2012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328C9E-CEF8-4542-BB0A-A0238E6301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98449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28C9E-CEF8-4542-BB0A-A0238E630157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2349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4DC23-309B-428E-A9B9-F03E58424A55}" type="datetimeFigureOut">
              <a:rPr lang="en-GB" smtClean="0"/>
              <a:t>03/02/2012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B5C8E-61FA-406C-9A50-1A8F11A0D2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4494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4DC23-309B-428E-A9B9-F03E58424A55}" type="datetimeFigureOut">
              <a:rPr lang="en-GB" smtClean="0"/>
              <a:t>03/02/2012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B5C8E-61FA-406C-9A50-1A8F11A0D2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8206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4DC23-309B-428E-A9B9-F03E58424A55}" type="datetimeFigureOut">
              <a:rPr lang="en-GB" smtClean="0"/>
              <a:t>03/02/2012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B5C8E-61FA-406C-9A50-1A8F11A0D2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8098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4DC23-309B-428E-A9B9-F03E58424A55}" type="datetimeFigureOut">
              <a:rPr lang="en-GB" smtClean="0"/>
              <a:t>03/02/2012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B5C8E-61FA-406C-9A50-1A8F11A0D2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6956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4DC23-309B-428E-A9B9-F03E58424A55}" type="datetimeFigureOut">
              <a:rPr lang="en-GB" smtClean="0"/>
              <a:t>03/02/2012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B5C8E-61FA-406C-9A50-1A8F11A0D2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7459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4DC23-309B-428E-A9B9-F03E58424A55}" type="datetimeFigureOut">
              <a:rPr lang="en-GB" smtClean="0"/>
              <a:t>03/02/2012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B5C8E-61FA-406C-9A50-1A8F11A0D2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7211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4DC23-309B-428E-A9B9-F03E58424A55}" type="datetimeFigureOut">
              <a:rPr lang="en-GB" smtClean="0"/>
              <a:t>03/02/2012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B5C8E-61FA-406C-9A50-1A8F11A0D2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8467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4DC23-309B-428E-A9B9-F03E58424A55}" type="datetimeFigureOut">
              <a:rPr lang="en-GB" smtClean="0"/>
              <a:t>03/02/2012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B5C8E-61FA-406C-9A50-1A8F11A0D2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045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4DC23-309B-428E-A9B9-F03E58424A55}" type="datetimeFigureOut">
              <a:rPr lang="en-GB" smtClean="0"/>
              <a:t>03/02/2012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B5C8E-61FA-406C-9A50-1A8F11A0D2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0054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4DC23-309B-428E-A9B9-F03E58424A55}" type="datetimeFigureOut">
              <a:rPr lang="en-GB" smtClean="0"/>
              <a:t>03/02/2012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B5C8E-61FA-406C-9A50-1A8F11A0D2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1020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4DC23-309B-428E-A9B9-F03E58424A55}" type="datetimeFigureOut">
              <a:rPr lang="en-GB" smtClean="0"/>
              <a:t>03/02/2012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B5C8E-61FA-406C-9A50-1A8F11A0D2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398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4DC23-309B-428E-A9B9-F03E58424A55}" type="datetimeFigureOut">
              <a:rPr lang="en-GB" smtClean="0"/>
              <a:t>03/02/2012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7B5C8E-61FA-406C-9A50-1A8F11A0D2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6788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moria-antifranquista.com/biblio/Traumas.pd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692696"/>
            <a:ext cx="7772400" cy="2016224"/>
          </a:xfrm>
        </p:spPr>
        <p:txBody>
          <a:bodyPr>
            <a:normAutofit fontScale="90000"/>
          </a:bodyPr>
          <a:lstStyle/>
          <a:p>
            <a:r>
              <a:rPr lang="en-GB" dirty="0" err="1" smtClean="0"/>
              <a:t>Open</a:t>
            </a:r>
            <a:r>
              <a:rPr lang="en-GB" i="1" dirty="0" err="1" smtClean="0"/>
              <a:t>LIVES</a:t>
            </a:r>
            <a:r>
              <a:rPr lang="en-GB" i="1" dirty="0" smtClean="0"/>
              <a:t>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i="1" dirty="0" smtClean="0"/>
              <a:t>Learning  Insights from the Voices of Spanish émigrés</a:t>
            </a:r>
            <a:br>
              <a:rPr lang="en-GB" i="1" dirty="0" smtClean="0"/>
            </a:br>
            <a:r>
              <a:rPr lang="en-GB" dirty="0" smtClean="0"/>
              <a:t>JISC </a:t>
            </a:r>
            <a:r>
              <a:rPr lang="en-GB" dirty="0"/>
              <a:t>2011 -2013 (LLAS)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56992"/>
            <a:ext cx="6400800" cy="2281808"/>
          </a:xfrm>
        </p:spPr>
        <p:txBody>
          <a:bodyPr>
            <a:normAutofit fontScale="70000" lnSpcReduction="20000"/>
          </a:bodyPr>
          <a:lstStyle/>
          <a:p>
            <a:endParaRPr lang="en-GB" dirty="0"/>
          </a:p>
          <a:p>
            <a:r>
              <a:rPr lang="en-GB" dirty="0" smtClean="0"/>
              <a:t> </a:t>
            </a:r>
          </a:p>
          <a:p>
            <a:r>
              <a:rPr lang="en-GB" dirty="0" smtClean="0"/>
              <a:t>LLAS (Alison Dickens, Kate Borthwick)</a:t>
            </a:r>
          </a:p>
          <a:p>
            <a:endParaRPr lang="en-GB" dirty="0"/>
          </a:p>
          <a:p>
            <a:r>
              <a:rPr lang="en-GB" dirty="0" smtClean="0"/>
              <a:t>Irina Nelson, Alicia Pozo-Gutierrez, </a:t>
            </a:r>
          </a:p>
          <a:p>
            <a:r>
              <a:rPr lang="en-GB" dirty="0" smtClean="0"/>
              <a:t>Antonio Martinez-</a:t>
            </a:r>
            <a:r>
              <a:rPr lang="en-GB" dirty="0" err="1" smtClean="0"/>
              <a:t>Arboleda</a:t>
            </a:r>
            <a:r>
              <a:rPr lang="en-GB" dirty="0" smtClean="0"/>
              <a:t>, Miguel </a:t>
            </a:r>
            <a:r>
              <a:rPr lang="en-GB" dirty="0" err="1" smtClean="0"/>
              <a:t>Arrebola</a:t>
            </a:r>
            <a:endParaRPr lang="en-GB" dirty="0"/>
          </a:p>
        </p:txBody>
      </p:sp>
      <p:pic>
        <p:nvPicPr>
          <p:cNvPr id="4" name="Picture 3" descr="JISCcolour1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353" y="3212604"/>
            <a:ext cx="1191567" cy="679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J:\Humanities\LLAS\Business development\Logos\LLAS logos TO USE\LLAS logos for Word\LLAS logo - Purpl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431" y="3266703"/>
            <a:ext cx="276833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3398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4033" y="0"/>
            <a:ext cx="8389362" cy="1143000"/>
          </a:xfrm>
        </p:spPr>
        <p:txBody>
          <a:bodyPr/>
          <a:lstStyle/>
          <a:p>
            <a:r>
              <a:rPr lang="en-GB" dirty="0" smtClean="0"/>
              <a:t>University of Portsmouth (MAS)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3" y="1196752"/>
            <a:ext cx="4968552" cy="4525963"/>
          </a:xfrm>
        </p:spPr>
        <p:txBody>
          <a:bodyPr>
            <a:normAutofit/>
          </a:bodyPr>
          <a:lstStyle/>
          <a:p>
            <a:r>
              <a:rPr lang="en-GB" sz="2400" dirty="0" smtClean="0"/>
              <a:t>Immediate integration of material: </a:t>
            </a:r>
            <a:r>
              <a:rPr lang="en-GB" sz="2400" i="1" dirty="0" smtClean="0"/>
              <a:t>Languages for Professional Communication</a:t>
            </a:r>
            <a:r>
              <a:rPr lang="en-GB" sz="2400" dirty="0" smtClean="0"/>
              <a:t> (2</a:t>
            </a:r>
            <a:r>
              <a:rPr lang="en-GB" sz="2400" baseline="30000" dirty="0" smtClean="0"/>
              <a:t>nd</a:t>
            </a:r>
            <a:r>
              <a:rPr lang="en-GB" sz="2400" dirty="0" smtClean="0"/>
              <a:t> and final year unit)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908720"/>
            <a:ext cx="2952328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105619"/>
            <a:ext cx="2079429" cy="28529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11760" y="3895003"/>
            <a:ext cx="633670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002060"/>
                </a:solidFill>
              </a:rPr>
              <a:t>Student will produce: a </a:t>
            </a:r>
            <a:r>
              <a:rPr lang="en-GB" sz="2000" u="sng" dirty="0">
                <a:solidFill>
                  <a:srgbClr val="002060"/>
                </a:solidFill>
              </a:rPr>
              <a:t>video</a:t>
            </a:r>
            <a:r>
              <a:rPr lang="en-GB" sz="2000" dirty="0">
                <a:solidFill>
                  <a:srgbClr val="002060"/>
                </a:solidFill>
              </a:rPr>
              <a:t> or a magazine (Microsoft Publisher / Adobe Premier</a:t>
            </a:r>
            <a:r>
              <a:rPr lang="en-GB" sz="2000" dirty="0" smtClean="0">
                <a:solidFill>
                  <a:srgbClr val="002060"/>
                </a:solidFill>
              </a:rPr>
              <a:t>)</a:t>
            </a:r>
          </a:p>
          <a:p>
            <a:pPr marL="0" lvl="1"/>
            <a:endParaRPr lang="en-GB" sz="2000" dirty="0" smtClean="0">
              <a:solidFill>
                <a:srgbClr val="002060"/>
              </a:solidFill>
            </a:endParaRPr>
          </a:p>
          <a:p>
            <a:pPr marL="342900" lvl="1" indent="-342900"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002060"/>
                </a:solidFill>
              </a:rPr>
              <a:t>An </a:t>
            </a:r>
            <a:r>
              <a:rPr lang="en-GB" sz="2000" u="sng" dirty="0" smtClean="0">
                <a:solidFill>
                  <a:srgbClr val="002060"/>
                </a:solidFill>
              </a:rPr>
              <a:t>article</a:t>
            </a:r>
            <a:r>
              <a:rPr lang="en-GB" sz="2000" dirty="0" smtClean="0">
                <a:solidFill>
                  <a:srgbClr val="002060"/>
                </a:solidFill>
              </a:rPr>
              <a:t> on </a:t>
            </a:r>
            <a:r>
              <a:rPr lang="en-GB" sz="2000" dirty="0" err="1" smtClean="0">
                <a:solidFill>
                  <a:srgbClr val="002060"/>
                </a:solidFill>
              </a:rPr>
              <a:t>Germinal’s</a:t>
            </a:r>
            <a:r>
              <a:rPr lang="en-GB" sz="2000" dirty="0" smtClean="0">
                <a:solidFill>
                  <a:srgbClr val="002060"/>
                </a:solidFill>
              </a:rPr>
              <a:t> life story</a:t>
            </a:r>
          </a:p>
          <a:p>
            <a:pPr marL="0" lvl="1"/>
            <a:endParaRPr lang="en-GB" sz="2000" dirty="0" smtClean="0">
              <a:solidFill>
                <a:srgbClr val="002060"/>
              </a:solidFill>
            </a:endParaRPr>
          </a:p>
          <a:p>
            <a:pPr marL="342900" lvl="1" indent="-342900">
              <a:buFont typeface="Arial" pitchFamily="34" charset="0"/>
              <a:buChar char="•"/>
            </a:pPr>
            <a:r>
              <a:rPr lang="en-GB" sz="2000" u="sng" dirty="0" smtClean="0">
                <a:solidFill>
                  <a:srgbClr val="002060"/>
                </a:solidFill>
              </a:rPr>
              <a:t>Skills</a:t>
            </a:r>
            <a:r>
              <a:rPr lang="en-GB" sz="2000" dirty="0" smtClean="0">
                <a:solidFill>
                  <a:srgbClr val="002060"/>
                </a:solidFill>
              </a:rPr>
              <a:t>: Publishing, interviewing video-editing, cross-cultural communication, negotiation, time management, team work …. The real world!</a:t>
            </a:r>
          </a:p>
          <a:p>
            <a:pPr marL="342900" lvl="1" indent="-342900">
              <a:buFont typeface="Arial" pitchFamily="34" charset="0"/>
              <a:buChar char="•"/>
            </a:pPr>
            <a:endParaRPr lang="en-GB" sz="2000" dirty="0" smtClean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81030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en-GB" dirty="0" smtClean="0"/>
              <a:t>Challenges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7260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800" dirty="0"/>
          </a:p>
          <a:p>
            <a:r>
              <a:rPr lang="en-GB" sz="2800" dirty="0" smtClean="0"/>
              <a:t>Make student involvement, visibility and ownership real, meaningful and sustainable</a:t>
            </a:r>
          </a:p>
          <a:p>
            <a:pPr marL="0" indent="0">
              <a:buNone/>
            </a:pPr>
            <a:endParaRPr lang="en-GB" sz="2800" dirty="0" smtClean="0"/>
          </a:p>
          <a:p>
            <a:r>
              <a:rPr lang="en-GB" sz="2800" dirty="0" smtClean="0"/>
              <a:t>Do justice to data ensuring its openness, integrity and dissemination within the ‘Global Learning Community’</a:t>
            </a:r>
            <a:endParaRPr lang="en-GB" sz="2400" dirty="0" smtClean="0">
              <a:solidFill>
                <a:srgbClr val="7030A0"/>
              </a:solidFill>
            </a:endParaRPr>
          </a:p>
          <a:p>
            <a:pPr lvl="5"/>
            <a:r>
              <a:rPr lang="en-GB" sz="2400" dirty="0" err="1" smtClean="0">
                <a:solidFill>
                  <a:srgbClr val="7030A0"/>
                </a:solidFill>
              </a:rPr>
              <a:t>HumBox</a:t>
            </a:r>
            <a:endParaRPr lang="en-GB" sz="2400" dirty="0" smtClean="0">
              <a:solidFill>
                <a:srgbClr val="7030A0"/>
              </a:solidFill>
            </a:endParaRPr>
          </a:p>
          <a:p>
            <a:pPr lvl="5"/>
            <a:r>
              <a:rPr lang="en-GB" sz="2400" dirty="0" smtClean="0">
                <a:solidFill>
                  <a:srgbClr val="7030A0"/>
                </a:solidFill>
              </a:rPr>
              <a:t>Lang Box </a:t>
            </a:r>
          </a:p>
          <a:p>
            <a:pPr lvl="5"/>
            <a:r>
              <a:rPr lang="en-GB" sz="2400" dirty="0">
                <a:solidFill>
                  <a:srgbClr val="7030A0"/>
                </a:solidFill>
              </a:rPr>
              <a:t>S</a:t>
            </a:r>
            <a:r>
              <a:rPr lang="en-GB" sz="2400" dirty="0" smtClean="0">
                <a:solidFill>
                  <a:srgbClr val="7030A0"/>
                </a:solidFill>
              </a:rPr>
              <a:t>paces of academic integrity</a:t>
            </a:r>
            <a:endParaRPr lang="en-GB" sz="2400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2576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GB" dirty="0" err="1" smtClean="0"/>
              <a:t>Open</a:t>
            </a:r>
            <a:r>
              <a:rPr lang="en-GB" i="1" dirty="0" err="1" smtClean="0"/>
              <a:t>LIVES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24744"/>
            <a:ext cx="8686800" cy="5472608"/>
          </a:xfrm>
        </p:spPr>
        <p:txBody>
          <a:bodyPr>
            <a:normAutofit/>
          </a:bodyPr>
          <a:lstStyle/>
          <a:p>
            <a:r>
              <a:rPr lang="en-GB" dirty="0" smtClean="0"/>
              <a:t>open </a:t>
            </a:r>
            <a:r>
              <a:rPr lang="en-GB" dirty="0"/>
              <a:t>publication of research data documenting the experiences of Spanish migrants. </a:t>
            </a:r>
            <a:endParaRPr lang="en-GB" dirty="0" smtClean="0"/>
          </a:p>
          <a:p>
            <a:pPr lvl="1"/>
            <a:r>
              <a:rPr lang="en-GB" dirty="0" smtClean="0">
                <a:solidFill>
                  <a:schemeClr val="accent5">
                    <a:lumMod val="75000"/>
                  </a:schemeClr>
                </a:solidFill>
              </a:rPr>
              <a:t>working </a:t>
            </a:r>
            <a:r>
              <a:rPr lang="en-GB" dirty="0">
                <a:solidFill>
                  <a:schemeClr val="accent5">
                    <a:lumMod val="75000"/>
                  </a:schemeClr>
                </a:solidFill>
              </a:rPr>
              <a:t>collaboratively with </a:t>
            </a:r>
            <a:r>
              <a:rPr lang="en-GB" dirty="0" smtClean="0">
                <a:solidFill>
                  <a:schemeClr val="accent5">
                    <a:lumMod val="75000"/>
                  </a:schemeClr>
                </a:solidFill>
              </a:rPr>
              <a:t>academics and students from 3 HE institutions: 	</a:t>
            </a:r>
          </a:p>
          <a:p>
            <a:pPr marL="914400" lvl="2" indent="0">
              <a:buNone/>
            </a:pPr>
            <a:r>
              <a:rPr lang="en-GB" dirty="0" smtClean="0">
                <a:solidFill>
                  <a:srgbClr val="C00000"/>
                </a:solidFill>
              </a:rPr>
              <a:t>			Southampton 	Portsmouth	Leeds</a:t>
            </a:r>
          </a:p>
          <a:p>
            <a:pPr marL="914400" lvl="2" indent="0">
              <a:buNone/>
            </a:pPr>
            <a:endParaRPr lang="en-GB" dirty="0" smtClean="0"/>
          </a:p>
          <a:p>
            <a:r>
              <a:rPr lang="en-GB" dirty="0" smtClean="0"/>
              <a:t>create </a:t>
            </a:r>
            <a:r>
              <a:rPr lang="en-GB" dirty="0"/>
              <a:t>and </a:t>
            </a:r>
            <a:r>
              <a:rPr lang="en-GB" dirty="0" smtClean="0"/>
              <a:t>evaluate a suite of OERs </a:t>
            </a:r>
            <a:r>
              <a:rPr lang="en-GB" dirty="0"/>
              <a:t>related to this </a:t>
            </a:r>
            <a:r>
              <a:rPr lang="en-GB" dirty="0" smtClean="0"/>
              <a:t>data</a:t>
            </a:r>
          </a:p>
          <a:p>
            <a:pPr lvl="1"/>
            <a:r>
              <a:rPr lang="en-GB" dirty="0" smtClean="0">
                <a:solidFill>
                  <a:schemeClr val="accent5">
                    <a:lumMod val="75000"/>
                  </a:schemeClr>
                </a:solidFill>
              </a:rPr>
              <a:t>embed </a:t>
            </a:r>
            <a:r>
              <a:rPr lang="en-GB" dirty="0">
                <a:solidFill>
                  <a:schemeClr val="accent5">
                    <a:lumMod val="75000"/>
                  </a:schemeClr>
                </a:solidFill>
              </a:rPr>
              <a:t>and integrate </a:t>
            </a:r>
            <a:r>
              <a:rPr lang="en-GB" dirty="0" smtClean="0">
                <a:solidFill>
                  <a:schemeClr val="accent5">
                    <a:lumMod val="75000"/>
                  </a:schemeClr>
                </a:solidFill>
              </a:rPr>
              <a:t>these </a:t>
            </a:r>
            <a:r>
              <a:rPr lang="en-GB" dirty="0">
                <a:solidFill>
                  <a:schemeClr val="accent5">
                    <a:lumMod val="75000"/>
                  </a:schemeClr>
                </a:solidFill>
              </a:rPr>
              <a:t>materials into the curriculum of each institution.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4991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corpus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556792"/>
            <a:ext cx="8291264" cy="4929411"/>
          </a:xfrm>
        </p:spPr>
        <p:txBody>
          <a:bodyPr>
            <a:normAutofit fontScale="92500" lnSpcReduction="10000"/>
          </a:bodyPr>
          <a:lstStyle/>
          <a:p>
            <a:r>
              <a:rPr lang="en-GB" u="sng" dirty="0" smtClean="0"/>
              <a:t>23 life story interviews </a:t>
            </a:r>
            <a:r>
              <a:rPr lang="en-GB" dirty="0" smtClean="0"/>
              <a:t>documenting different forms of migration in 20</a:t>
            </a:r>
            <a:r>
              <a:rPr lang="en-GB" baseline="30000" dirty="0" smtClean="0"/>
              <a:t>th</a:t>
            </a:r>
            <a:r>
              <a:rPr lang="en-GB" dirty="0" smtClean="0"/>
              <a:t> century Spain: </a:t>
            </a:r>
          </a:p>
          <a:p>
            <a:pPr marL="0" indent="0">
              <a:buNone/>
            </a:pPr>
            <a:endParaRPr lang="en-GB" dirty="0" smtClean="0">
              <a:solidFill>
                <a:srgbClr val="7030A0"/>
              </a:solidFill>
            </a:endParaRPr>
          </a:p>
          <a:p>
            <a:pPr lvl="1"/>
            <a:r>
              <a:rPr lang="en-GB" dirty="0" smtClean="0">
                <a:solidFill>
                  <a:srgbClr val="7030A0"/>
                </a:solidFill>
              </a:rPr>
              <a:t>child evacuations during the Spanish Civil War</a:t>
            </a:r>
          </a:p>
          <a:p>
            <a:pPr lvl="1"/>
            <a:r>
              <a:rPr lang="en-GB" dirty="0" smtClean="0">
                <a:solidFill>
                  <a:srgbClr val="7030A0"/>
                </a:solidFill>
              </a:rPr>
              <a:t>economic and political emigration during the Franco regime</a:t>
            </a:r>
          </a:p>
          <a:p>
            <a:pPr lvl="1"/>
            <a:r>
              <a:rPr lang="en-GB" dirty="0" smtClean="0">
                <a:solidFill>
                  <a:srgbClr val="7030A0"/>
                </a:solidFill>
              </a:rPr>
              <a:t>return migration to democratic Spain</a:t>
            </a:r>
          </a:p>
          <a:p>
            <a:pPr marL="457200" lvl="1" indent="0">
              <a:buNone/>
            </a:pPr>
            <a:endParaRPr lang="en-GB" dirty="0" smtClean="0"/>
          </a:p>
          <a:p>
            <a:r>
              <a:rPr lang="en-GB" u="sng" dirty="0" smtClean="0"/>
              <a:t>Migration countries </a:t>
            </a:r>
            <a:r>
              <a:rPr lang="en-GB" dirty="0" smtClean="0"/>
              <a:t>: Spain, France, UK, former USSR, Mexico, Cuba, Venezuela, Argentina and USA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198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39189"/>
            <a:ext cx="6717432" cy="908720"/>
          </a:xfrm>
        </p:spPr>
        <p:txBody>
          <a:bodyPr/>
          <a:lstStyle/>
          <a:p>
            <a:r>
              <a:rPr lang="en-GB" dirty="0" smtClean="0"/>
              <a:t> Data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5328592"/>
          </a:xfrm>
        </p:spPr>
        <p:txBody>
          <a:bodyPr>
            <a:normAutofit/>
          </a:bodyPr>
          <a:lstStyle/>
          <a:p>
            <a:r>
              <a:rPr lang="en-GB" sz="2800" dirty="0" smtClean="0"/>
              <a:t>collected 2009-2010 the course of a research project on ‘return migration’</a:t>
            </a:r>
          </a:p>
          <a:p>
            <a:endParaRPr lang="en-GB" sz="2800" dirty="0" smtClean="0"/>
          </a:p>
          <a:p>
            <a:r>
              <a:rPr lang="en-GB" sz="2800" dirty="0" smtClean="0"/>
              <a:t>‘shelved’ until JISC grant </a:t>
            </a:r>
            <a:r>
              <a:rPr lang="en-GB" sz="2800" dirty="0" err="1" smtClean="0"/>
              <a:t>OpenLIVES</a:t>
            </a:r>
            <a:endParaRPr lang="en-GB" sz="2800" dirty="0"/>
          </a:p>
          <a:p>
            <a:pPr marL="0" indent="0">
              <a:buNone/>
            </a:pPr>
            <a:endParaRPr lang="en-GB" sz="2800" dirty="0" smtClean="0"/>
          </a:p>
          <a:p>
            <a:r>
              <a:rPr lang="en-GB" sz="2800" dirty="0" smtClean="0"/>
              <a:t>additional material</a:t>
            </a:r>
            <a:endParaRPr lang="en-GB" sz="2800" dirty="0"/>
          </a:p>
          <a:p>
            <a:pPr lvl="7"/>
            <a:r>
              <a:rPr lang="en-GB" sz="2400" dirty="0" smtClean="0">
                <a:solidFill>
                  <a:srgbClr val="7030A0"/>
                </a:solidFill>
              </a:rPr>
              <a:t>photographs</a:t>
            </a:r>
          </a:p>
          <a:p>
            <a:pPr lvl="7"/>
            <a:r>
              <a:rPr lang="en-GB" sz="2400" dirty="0" smtClean="0">
                <a:solidFill>
                  <a:srgbClr val="7030A0"/>
                </a:solidFill>
              </a:rPr>
              <a:t>drawings</a:t>
            </a:r>
          </a:p>
          <a:p>
            <a:pPr lvl="7"/>
            <a:r>
              <a:rPr lang="en-GB" sz="2400" dirty="0" smtClean="0">
                <a:solidFill>
                  <a:srgbClr val="7030A0"/>
                </a:solidFill>
              </a:rPr>
              <a:t>press articles </a:t>
            </a:r>
            <a:endParaRPr lang="en-GB" sz="2400" dirty="0">
              <a:solidFill>
                <a:srgbClr val="7030A0"/>
              </a:solidFill>
            </a:endParaRPr>
          </a:p>
          <a:p>
            <a:pPr lvl="7"/>
            <a:r>
              <a:rPr lang="en-GB" sz="2400" dirty="0" smtClean="0">
                <a:solidFill>
                  <a:srgbClr val="7030A0"/>
                </a:solidFill>
              </a:rPr>
              <a:t>written memoirs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0103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 taste of the data</a:t>
            </a:r>
            <a:endParaRPr lang="en-GB" dirty="0"/>
          </a:p>
        </p:txBody>
      </p:sp>
      <p:pic>
        <p:nvPicPr>
          <p:cNvPr id="1026" name="Picture 2" descr="G:\RESEARCH\PROJECTS\RETURNS\GERMINAL\Gerry drawings\gerry pag40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953999" y="2078449"/>
            <a:ext cx="3121005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Entrevista_Corsino_extract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956376" y="4581128"/>
            <a:ext cx="609600" cy="609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7544" y="6093296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Drawing by Germinal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7164288" y="5373216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Interview extract by </a:t>
            </a:r>
            <a:r>
              <a:rPr lang="en-GB" dirty="0" err="1" smtClean="0"/>
              <a:t>Corsino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0673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28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4150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Relevance of material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Historical legacy 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/>
              <a:t>E</a:t>
            </a:r>
            <a:r>
              <a:rPr lang="en-GB" dirty="0" smtClean="0"/>
              <a:t>ducational value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3893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7904" y="0"/>
            <a:ext cx="4402832" cy="1143000"/>
          </a:xfrm>
        </p:spPr>
        <p:txBody>
          <a:bodyPr/>
          <a:lstStyle/>
          <a:p>
            <a:r>
              <a:rPr lang="en-GB" dirty="0" smtClean="0"/>
              <a:t>Ethical issues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9832" y="5994241"/>
            <a:ext cx="6445224" cy="79208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sz="2400" dirty="0" smtClean="0">
                <a:hlinkClick r:id="rId3"/>
              </a:rPr>
              <a:t>http</a:t>
            </a:r>
            <a:r>
              <a:rPr lang="en-GB" sz="2400" dirty="0">
                <a:hlinkClick r:id="rId3"/>
              </a:rPr>
              <a:t>://</a:t>
            </a:r>
            <a:r>
              <a:rPr lang="en-GB" sz="2400" dirty="0" smtClean="0">
                <a:hlinkClick r:id="rId3"/>
              </a:rPr>
              <a:t>www.memoria-antifranquista.com/biblio/Traumas.pdf</a:t>
            </a:r>
            <a:endParaRPr lang="en-GB" sz="2400" dirty="0" smtClean="0"/>
          </a:p>
          <a:p>
            <a:pPr marL="0" indent="0">
              <a:buNone/>
            </a:pPr>
            <a:r>
              <a:rPr lang="en-GB" sz="2400" dirty="0" smtClean="0"/>
              <a:t>p. 77-92</a:t>
            </a:r>
            <a:endParaRPr lang="en-GB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95" y="188640"/>
            <a:ext cx="2825395" cy="36724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31516" y="1268760"/>
            <a:ext cx="5023477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sz="2800" dirty="0" smtClean="0"/>
              <a:t>(</a:t>
            </a:r>
            <a:r>
              <a:rPr lang="en-GB" sz="2800" dirty="0"/>
              <a:t>De) contextualisation </a:t>
            </a:r>
            <a:r>
              <a:rPr lang="en-GB" sz="2800" dirty="0" smtClean="0"/>
              <a:t>/ </a:t>
            </a:r>
            <a:r>
              <a:rPr lang="en-GB" sz="2800" dirty="0"/>
              <a:t>data attribution</a:t>
            </a:r>
          </a:p>
          <a:p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-30994" y="4041402"/>
            <a:ext cx="33843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e.g. The ‘traumatisation’ of </a:t>
            </a:r>
            <a:r>
              <a:rPr lang="en-GB" sz="2400" dirty="0" err="1" smtClean="0"/>
              <a:t>Encarna’s</a:t>
            </a:r>
            <a:r>
              <a:rPr lang="en-GB" sz="2400" dirty="0" smtClean="0"/>
              <a:t> life story</a:t>
            </a:r>
            <a:endParaRPr lang="en-GB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2996952"/>
            <a:ext cx="2511739" cy="28093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942056"/>
            <a:ext cx="1987317" cy="2831926"/>
          </a:xfrm>
          <a:prstGeom prst="rect">
            <a:avLst/>
          </a:prstGeom>
        </p:spPr>
      </p:pic>
      <p:sp>
        <p:nvSpPr>
          <p:cNvPr id="14" name="Right Arrow 13"/>
          <p:cNvSpPr/>
          <p:nvPr/>
        </p:nvSpPr>
        <p:spPr>
          <a:xfrm>
            <a:off x="5516645" y="4358019"/>
            <a:ext cx="682632" cy="1977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70036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5776" y="0"/>
            <a:ext cx="6131024" cy="1143000"/>
          </a:xfrm>
        </p:spPr>
        <p:txBody>
          <a:bodyPr/>
          <a:lstStyle/>
          <a:p>
            <a:r>
              <a:rPr lang="en-GB" dirty="0" smtClean="0"/>
              <a:t>Pedagogical engagement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7784" y="1052736"/>
            <a:ext cx="5987008" cy="5688632"/>
          </a:xfrm>
        </p:spPr>
        <p:txBody>
          <a:bodyPr>
            <a:normAutofit fontScale="92500"/>
          </a:bodyPr>
          <a:lstStyle/>
          <a:p>
            <a:r>
              <a:rPr lang="en-GB" sz="3500" u="sng" dirty="0" err="1" smtClean="0"/>
              <a:t>Encarna’s</a:t>
            </a:r>
            <a:r>
              <a:rPr lang="en-GB" sz="3500" u="sng" dirty="0" smtClean="0"/>
              <a:t> story IN Kendra’s work</a:t>
            </a:r>
          </a:p>
          <a:p>
            <a:pPr marL="0" indent="0">
              <a:buNone/>
            </a:pPr>
            <a:endParaRPr lang="en-GB" dirty="0"/>
          </a:p>
          <a:p>
            <a:pPr lvl="1"/>
            <a:r>
              <a:rPr lang="en-GB" dirty="0" smtClean="0"/>
              <a:t>SPAN3011: </a:t>
            </a:r>
            <a:r>
              <a:rPr lang="en-GB" i="1" dirty="0" smtClean="0"/>
              <a:t>Exiles, migrants, citizens: Narrating and documenting displacement in contemporary Spain</a:t>
            </a:r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The question (JISC corpus):</a:t>
            </a:r>
          </a:p>
          <a:p>
            <a:pPr marL="457200" lvl="1" indent="0">
              <a:buNone/>
            </a:pPr>
            <a:r>
              <a:rPr lang="en-GB" dirty="0"/>
              <a:t> </a:t>
            </a:r>
            <a:r>
              <a:rPr lang="en-GB" sz="1900" i="1" dirty="0" smtClean="0"/>
              <a:t>Compare the original oral history interview of </a:t>
            </a:r>
            <a:r>
              <a:rPr lang="en-GB" sz="1900" i="1" dirty="0" err="1" smtClean="0"/>
              <a:t>Encarna</a:t>
            </a:r>
            <a:r>
              <a:rPr lang="en-GB" sz="1900" i="1" dirty="0" smtClean="0"/>
              <a:t> </a:t>
            </a:r>
            <a:r>
              <a:rPr lang="en-GB" sz="1900" i="1" dirty="0" err="1" smtClean="0"/>
              <a:t>Cuberos</a:t>
            </a:r>
            <a:r>
              <a:rPr lang="en-GB" sz="1900" i="1" dirty="0" smtClean="0"/>
              <a:t> conducted by Darren Paffey with the final edited version produced by Darren Paffey, Alicia Pozo-Gutierrez and Scott Soo for the purpose of publication in La </a:t>
            </a:r>
            <a:r>
              <a:rPr lang="en-GB" sz="1900" i="1" dirty="0" err="1" smtClean="0"/>
              <a:t>Déchirure</a:t>
            </a:r>
            <a:r>
              <a:rPr lang="en-GB" sz="1900" i="1" dirty="0" smtClean="0"/>
              <a:t> – </a:t>
            </a:r>
            <a:r>
              <a:rPr lang="en-GB" sz="1900" i="1" dirty="0" err="1" smtClean="0"/>
              <a:t>Cinq</a:t>
            </a:r>
            <a:r>
              <a:rPr lang="en-GB" sz="1900" i="1" dirty="0" smtClean="0"/>
              <a:t> </a:t>
            </a:r>
            <a:r>
              <a:rPr lang="en-GB" sz="1900" i="1" dirty="0" err="1" smtClean="0"/>
              <a:t>témoignages</a:t>
            </a:r>
            <a:r>
              <a:rPr lang="en-GB" sz="1900" i="1" dirty="0" smtClean="0"/>
              <a:t> (</a:t>
            </a:r>
            <a:r>
              <a:rPr lang="en-GB" sz="1900" i="1" dirty="0" err="1" smtClean="0"/>
              <a:t>Bourdeaux</a:t>
            </a:r>
            <a:r>
              <a:rPr lang="en-GB" sz="1900" i="1" dirty="0" smtClean="0"/>
              <a:t>: Liens, 2009). Here you need to consider the type of editorial decisions that you think shaped the final version.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21208"/>
            <a:ext cx="2334768" cy="5815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7114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University of Leeds (AMA)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328592"/>
          </a:xfrm>
        </p:spPr>
        <p:txBody>
          <a:bodyPr>
            <a:normAutofit/>
          </a:bodyPr>
          <a:lstStyle/>
          <a:p>
            <a:r>
              <a:rPr lang="en-GB" sz="2400" dirty="0" smtClean="0"/>
              <a:t>Suite of autonomous learning activities for Spanish language, research skills, ethics and employability</a:t>
            </a:r>
          </a:p>
          <a:p>
            <a:pPr lvl="2"/>
            <a:r>
              <a:rPr lang="en-GB" i="1" dirty="0"/>
              <a:t>Language in context + professional skills</a:t>
            </a:r>
          </a:p>
          <a:p>
            <a:pPr lvl="2"/>
            <a:r>
              <a:rPr lang="en-GB" i="1" dirty="0"/>
              <a:t>Soundtracks from corpus + further interviews by students</a:t>
            </a:r>
          </a:p>
          <a:p>
            <a:pPr lvl="2"/>
            <a:r>
              <a:rPr lang="en-GB" i="1" dirty="0"/>
              <a:t>Research project</a:t>
            </a:r>
          </a:p>
          <a:p>
            <a:pPr lvl="3"/>
            <a:r>
              <a:rPr lang="en-GB" i="1" dirty="0"/>
              <a:t>Interviewing skills: ethical issues, decoding </a:t>
            </a:r>
          </a:p>
          <a:p>
            <a:pPr lvl="3"/>
            <a:r>
              <a:rPr lang="en-GB" i="1" dirty="0" smtClean="0"/>
              <a:t>Podcast/</a:t>
            </a:r>
            <a:r>
              <a:rPr lang="en-GB" i="1" dirty="0" err="1" smtClean="0"/>
              <a:t>videocast</a:t>
            </a:r>
            <a:r>
              <a:rPr lang="en-GB" i="1" dirty="0" smtClean="0"/>
              <a:t> </a:t>
            </a:r>
            <a:r>
              <a:rPr lang="en-GB" i="1" dirty="0"/>
              <a:t>software</a:t>
            </a:r>
          </a:p>
          <a:p>
            <a:pPr lvl="3"/>
            <a:r>
              <a:rPr lang="en-GB" i="1" dirty="0"/>
              <a:t>Documentary </a:t>
            </a:r>
            <a:r>
              <a:rPr lang="en-GB" i="1" dirty="0" smtClean="0"/>
              <a:t>production</a:t>
            </a:r>
          </a:p>
          <a:p>
            <a:pPr lvl="3"/>
            <a:endParaRPr lang="en-GB" dirty="0" smtClean="0"/>
          </a:p>
          <a:p>
            <a:r>
              <a:rPr lang="en-GB" sz="2400" dirty="0" smtClean="0"/>
              <a:t>Final-year module proposal: </a:t>
            </a:r>
          </a:p>
          <a:p>
            <a:pPr lvl="1"/>
            <a:r>
              <a:rPr lang="en-GB" sz="2400" i="1" dirty="0" smtClean="0"/>
              <a:t>Discovering Spanish Voices Abroad</a:t>
            </a:r>
          </a:p>
          <a:p>
            <a:pPr marL="457200" lvl="1" indent="0">
              <a:buNone/>
            </a:pPr>
            <a:r>
              <a:rPr lang="en-GB" sz="2400" i="1" dirty="0" smtClean="0"/>
              <a:t>* </a:t>
            </a:r>
            <a:r>
              <a:rPr lang="en-GB" sz="1600" dirty="0" smtClean="0"/>
              <a:t>Research Skills Development Framework </a:t>
            </a:r>
            <a:r>
              <a:rPr lang="en-GB" sz="1600" dirty="0"/>
              <a:t>(</a:t>
            </a:r>
            <a:r>
              <a:rPr lang="en-GB" sz="1600" dirty="0" smtClean="0"/>
              <a:t>University  </a:t>
            </a:r>
            <a:r>
              <a:rPr lang="en-GB" sz="1600" dirty="0"/>
              <a:t>of </a:t>
            </a:r>
            <a:r>
              <a:rPr lang="en-GB" sz="1600" dirty="0" smtClean="0"/>
              <a:t>Adelaide)</a:t>
            </a:r>
            <a:endParaRPr lang="en-GB" sz="1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077072"/>
            <a:ext cx="2088232" cy="1879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76208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</TotalTime>
  <Words>440</Words>
  <Application>Microsoft Office PowerPoint</Application>
  <PresentationFormat>On-screen Show (4:3)</PresentationFormat>
  <Paragraphs>81</Paragraphs>
  <Slides>11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OpenLIVES  Learning  Insights from the Voices of Spanish émigrés JISC 2011 -2013 (LLAS)</vt:lpstr>
      <vt:lpstr>OpenLIVES</vt:lpstr>
      <vt:lpstr>The corpus</vt:lpstr>
      <vt:lpstr> Data</vt:lpstr>
      <vt:lpstr>A taste of the data</vt:lpstr>
      <vt:lpstr>Relevance of material</vt:lpstr>
      <vt:lpstr>Ethical issues</vt:lpstr>
      <vt:lpstr>Pedagogical engagement</vt:lpstr>
      <vt:lpstr>University of Leeds (AMA) </vt:lpstr>
      <vt:lpstr>University of Portsmouth (MAS)</vt:lpstr>
      <vt:lpstr>Challenges</vt:lpstr>
    </vt:vector>
  </TitlesOfParts>
  <Company>University of Southampton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OPENLIVES  The voices of retuned Spanish …. JISC</dc:title>
  <dc:creator>Nelson I.</dc:creator>
  <cp:lastModifiedBy>Borthwick K.E.</cp:lastModifiedBy>
  <cp:revision>50</cp:revision>
  <dcterms:created xsi:type="dcterms:W3CDTF">2012-01-23T16:55:51Z</dcterms:created>
  <dcterms:modified xsi:type="dcterms:W3CDTF">2012-02-03T09:58:16Z</dcterms:modified>
</cp:coreProperties>
</file>