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3" r:id="rId3"/>
    <p:sldId id="344" r:id="rId4"/>
    <p:sldId id="345" r:id="rId5"/>
    <p:sldId id="339" r:id="rId6"/>
    <p:sldId id="346" r:id="rId7"/>
    <p:sldId id="338" r:id="rId8"/>
    <p:sldId id="349" r:id="rId9"/>
    <p:sldId id="354" r:id="rId10"/>
    <p:sldId id="352" r:id="rId11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D67"/>
    <a:srgbClr val="6416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0" autoAdjust="0"/>
    <p:restoredTop sz="77957" autoAdjust="0"/>
  </p:normalViewPr>
  <p:slideViewPr>
    <p:cSldViewPr>
      <p:cViewPr>
        <p:scale>
          <a:sx n="67" d="100"/>
          <a:sy n="67" d="100"/>
        </p:scale>
        <p:origin x="-462" y="7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20 July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068C7B-DC11-4CEC-BB23-E1DE25243C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20 July 2011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D2D2907-CC81-4DB3-9F40-64C1FA0F2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Date Placeholder 6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603DE-5B05-4194-969C-2F623EC44F04}" type="datetime2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Wednesday, July 04, 2012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385127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3846513"/>
            <a:ext cx="9144000" cy="333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6886"/>
            <a:ext cx="8077200" cy="1255014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27 May 2011</a:t>
            </a:r>
            <a:endParaRPr lang="en-US" sz="20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96850C-8E3E-4F7A-A5C7-32BB39CFA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151C-8E6F-4148-A4C1-45BF91B9A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4783138"/>
            <a:ext cx="38369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05C5-0DCC-43DC-945B-108A426D3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939546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DFE0-15DD-4251-B14D-8D939FA6E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195262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1952625"/>
            <a:ext cx="9144000" cy="333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A9C51712-311C-4810-B033-A6CDECCDC698}" type="slidenum">
              <a:rPr lang="en-US"/>
              <a:pPr>
                <a:defRPr/>
              </a:pPr>
              <a:t>‹#›</a:t>
            </a:fld>
            <a:endParaRPr lang="en-US" b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D6D7-7588-4C24-AFFE-5A60E3E5851A}" type="slidenum">
              <a:rPr lang="en-US"/>
              <a:pPr>
                <a:defRPr/>
              </a:pPr>
              <a:t>‹#›</a:t>
            </a:fld>
            <a:endParaRPr lang="en-US" sz="1200" b="0">
              <a:solidFill>
                <a:schemeClr val="tx1">
                  <a:tint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1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4241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B8AC-C6C2-405E-9424-3B6D9A745277}" type="slidenum">
              <a:rPr lang="en-US"/>
              <a:pPr>
                <a:defRPr/>
              </a:pPr>
              <a:t>‹#›</a:t>
            </a:fld>
            <a:endParaRPr lang="en-US" sz="1200" b="0">
              <a:solidFill>
                <a:schemeClr val="tx1">
                  <a:tint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pPr>
              <a:defRPr/>
            </a:pPr>
            <a:fld id="{09DFD753-04C1-4612-9578-7F973444D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5CBF4F-511C-4E5F-BCF2-F0BB1C384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09061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307350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0"/>
            </a:lvl1pPr>
          </a:lstStyle>
          <a:p>
            <a:pPr>
              <a:defRPr/>
            </a:pPr>
            <a:fld id="{8C5DF3EF-2711-4CB9-8A11-FFA0913D8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877888"/>
            <a:ext cx="2522538" cy="150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27 May 2011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877888"/>
            <a:ext cx="5194300" cy="150812"/>
          </a:xfrm>
        </p:spPr>
        <p:txBody>
          <a:bodyPr/>
          <a:lstStyle>
            <a:lvl1pPr algn="l">
              <a:defRPr sz="1200" dirty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877888"/>
            <a:ext cx="733425" cy="15081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74EC513-08CC-4C99-AF08-E11D1BF1A322}" type="slidenum">
              <a:rPr lang="en-US"/>
              <a:pPr>
                <a:defRPr/>
              </a:pPr>
              <a:t>‹#›</a:t>
            </a:fld>
            <a:endParaRPr lang="en-US" b="0" dirty="0">
              <a:solidFill>
                <a:schemeClr val="tx1">
                  <a:tint val="9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325"/>
            <a:ext cx="9144000" cy="3492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747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1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1913"/>
            <a:ext cx="82296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50"/>
            <a:ext cx="2133600" cy="206375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27 May 2011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4857750"/>
            <a:ext cx="5508625" cy="20637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4857750"/>
            <a:ext cx="733425" cy="206375"/>
          </a:xfrm>
          <a:prstGeom prst="rect">
            <a:avLst/>
          </a:prstGeom>
        </p:spPr>
        <p:txBody>
          <a:bodyPr vert="horz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E80E41C-5081-4C59-8FAE-D32EEDC64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0" r:id="rId10"/>
    <p:sldLayoutId id="214748367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creativecommons.org/licenses/by-nc-sa/2.0/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2.0/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umbox.ac.uk/3066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16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323528" y="339502"/>
            <a:ext cx="8388424" cy="1800200"/>
          </a:xfrm>
        </p:spPr>
        <p:txBody>
          <a:bodyPr>
            <a:normAutofit fontScale="90000"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/>
            </a:r>
            <a:b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/>
            </a:r>
            <a:b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/>
            </a:r>
            <a:b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/>
            </a:r>
            <a:b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/>
            </a:r>
            <a:b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/>
            </a:r>
            <a:b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/>
            </a:r>
            <a:b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/>
            </a:r>
            <a:b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/>
            </a:r>
            <a:br>
              <a:rPr lang="en-GB" sz="4000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endParaRPr lang="en-US" sz="4400" cap="small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Rectangle 4"/>
          <p:cNvSpPr>
            <a:spLocks noGrp="1"/>
          </p:cNvSpPr>
          <p:nvPr>
            <p:ph type="subTitle" idx="1"/>
          </p:nvPr>
        </p:nvSpPr>
        <p:spPr>
          <a:xfrm>
            <a:off x="323850" y="3651250"/>
            <a:ext cx="6119813" cy="1296988"/>
          </a:xfrm>
        </p:spPr>
        <p:txBody>
          <a:bodyPr/>
          <a:lstStyle/>
          <a:p>
            <a:r>
              <a:rPr lang="en-GB" sz="2400" b="1" smtClean="0"/>
              <a:t>Employer Engagement in a Digital Age. 4 July 2012. University of Greenwich. apt2012</a:t>
            </a:r>
            <a:endParaRPr lang="en-US" sz="2400" b="1" smtClean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827088" y="2427288"/>
            <a:ext cx="7561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latin typeface="Calibri" pitchFamily="34" charset="0"/>
                <a:cs typeface="Calibri" pitchFamily="34" charset="0"/>
              </a:rPr>
              <a:t>Antonio Martínez-Arboleda</a:t>
            </a:r>
          </a:p>
          <a:p>
            <a:r>
              <a:rPr lang="en-GB" sz="2000" b="1">
                <a:latin typeface="Calibri" pitchFamily="34" charset="0"/>
                <a:cs typeface="Calibri" pitchFamily="34" charset="0"/>
              </a:rPr>
              <a:t>Principal Teaching Fellow - SCORE Fellow </a:t>
            </a:r>
          </a:p>
          <a:p>
            <a:r>
              <a:rPr lang="en-GB" sz="2000" b="1">
                <a:latin typeface="Calibri" pitchFamily="34" charset="0"/>
                <a:cs typeface="Calibri" pitchFamily="34" charset="0"/>
              </a:rPr>
              <a:t>University of Leeds – Open University</a:t>
            </a:r>
          </a:p>
        </p:txBody>
      </p:sp>
      <p:pic>
        <p:nvPicPr>
          <p:cNvPr id="15365" name="Picture 7" descr="pink scor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3003550"/>
            <a:ext cx="24479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50825" y="339725"/>
            <a:ext cx="86058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i="1">
                <a:latin typeface="Corbel" pitchFamily="34" charset="0"/>
              </a:rPr>
              <a:t>Piloting Employer Engagement in OERs Repositories: A new approach to curricular employability in HE</a:t>
            </a:r>
          </a:p>
          <a:p>
            <a:endParaRPr lang="en-GB" sz="2800">
              <a:latin typeface="Corbel" pitchFamily="34" charset="0"/>
            </a:endParaRPr>
          </a:p>
        </p:txBody>
      </p:sp>
      <p:pic>
        <p:nvPicPr>
          <p:cNvPr id="15369" name="Picture 9" descr="Creative Commons Licenc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4704209"/>
            <a:ext cx="1247020" cy="439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Thanks and Attributions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794" name="TextBox 8"/>
          <p:cNvSpPr txBox="1">
            <a:spLocks noChangeArrowheads="1"/>
          </p:cNvSpPr>
          <p:nvPr/>
        </p:nvSpPr>
        <p:spPr bwMode="auto">
          <a:xfrm>
            <a:off x="827088" y="2787650"/>
            <a:ext cx="5113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23528" y="3939902"/>
            <a:ext cx="396081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>
                <a:latin typeface="Corbel" pitchFamily="34" charset="0"/>
              </a:rPr>
              <a:t>All pictures from Flickr.com  CC BY SA</a:t>
            </a:r>
          </a:p>
          <a:p>
            <a:r>
              <a:rPr lang="en-GB" sz="1200" dirty="0">
                <a:latin typeface="Corbel" pitchFamily="34" charset="0"/>
              </a:rPr>
              <a:t>-Chris Willis (Close-up Bee)</a:t>
            </a:r>
          </a:p>
          <a:p>
            <a:r>
              <a:rPr lang="en-GB" sz="1200" dirty="0">
                <a:latin typeface="Corbel" pitchFamily="34" charset="0"/>
              </a:rPr>
              <a:t>-</a:t>
            </a:r>
            <a:r>
              <a:rPr lang="en-GB" sz="1200" dirty="0" err="1">
                <a:latin typeface="Corbel" pitchFamily="34" charset="0"/>
              </a:rPr>
              <a:t>Abhishek</a:t>
            </a:r>
            <a:r>
              <a:rPr lang="en-GB" sz="1200" dirty="0">
                <a:latin typeface="Corbel" pitchFamily="34" charset="0"/>
              </a:rPr>
              <a:t> </a:t>
            </a:r>
            <a:r>
              <a:rPr lang="en-GB" sz="1200" dirty="0" err="1">
                <a:latin typeface="Corbel" pitchFamily="34" charset="0"/>
              </a:rPr>
              <a:t>Sundaram</a:t>
            </a:r>
            <a:r>
              <a:rPr lang="en-GB" sz="1200" dirty="0">
                <a:latin typeface="Corbel" pitchFamily="34" charset="0"/>
              </a:rPr>
              <a:t> (Salesman) </a:t>
            </a:r>
          </a:p>
          <a:p>
            <a:r>
              <a:rPr lang="en-GB" sz="1200" dirty="0">
                <a:latin typeface="Corbel" pitchFamily="34" charset="0"/>
              </a:rPr>
              <a:t>-</a:t>
            </a:r>
            <a:r>
              <a:rPr lang="en-GB" sz="1200" dirty="0" err="1">
                <a:latin typeface="Corbel" pitchFamily="34" charset="0"/>
              </a:rPr>
              <a:t>Alaska_Dude</a:t>
            </a:r>
            <a:r>
              <a:rPr lang="en-GB" sz="1200" dirty="0">
                <a:latin typeface="Corbel" pitchFamily="34" charset="0"/>
              </a:rPr>
              <a:t> (people in  street show)</a:t>
            </a:r>
          </a:p>
          <a:p>
            <a:r>
              <a:rPr lang="en-GB" sz="1200" dirty="0">
                <a:latin typeface="Corbel" pitchFamily="34" charset="0"/>
              </a:rPr>
              <a:t>-</a:t>
            </a:r>
            <a:r>
              <a:rPr lang="en-GB" sz="1200" dirty="0" err="1">
                <a:latin typeface="Corbel" pitchFamily="34" charset="0"/>
              </a:rPr>
              <a:t>fancyadiamon</a:t>
            </a:r>
            <a:r>
              <a:rPr lang="en-GB" sz="1200" dirty="0">
                <a:latin typeface="Corbel" pitchFamily="34" charset="0"/>
              </a:rPr>
              <a:t> (diamond)</a:t>
            </a:r>
          </a:p>
          <a:p>
            <a:r>
              <a:rPr lang="en-GB" sz="1200" dirty="0">
                <a:latin typeface="Corbel" pitchFamily="34" charset="0"/>
              </a:rPr>
              <a:t>-</a:t>
            </a:r>
            <a:r>
              <a:rPr lang="en-GB" sz="1200" dirty="0" err="1">
                <a:latin typeface="Corbel" pitchFamily="34" charset="0"/>
              </a:rPr>
              <a:t>Kevinn</a:t>
            </a:r>
            <a:r>
              <a:rPr lang="en-GB" sz="1200" dirty="0">
                <a:latin typeface="Corbel" pitchFamily="34" charset="0"/>
              </a:rPr>
              <a:t> </a:t>
            </a:r>
            <a:r>
              <a:rPr lang="en-GB" sz="1200" dirty="0" err="1">
                <a:latin typeface="Corbel" pitchFamily="34" charset="0"/>
              </a:rPr>
              <a:t>Doole</a:t>
            </a:r>
            <a:r>
              <a:rPr lang="en-GB" sz="1200" dirty="0">
                <a:latin typeface="Corbel" pitchFamily="34" charset="0"/>
              </a:rPr>
              <a:t> (people in meetings) 2 pictures</a:t>
            </a:r>
          </a:p>
          <a:p>
            <a:endParaRPr lang="en-GB" sz="1200" dirty="0">
              <a:latin typeface="Corbel" pitchFamily="34" charset="0"/>
            </a:endParaRPr>
          </a:p>
          <a:p>
            <a:endParaRPr lang="en-GB" sz="1400" dirty="0">
              <a:latin typeface="Corbel" pitchFamily="34" charset="0"/>
            </a:endParaRPr>
          </a:p>
          <a:p>
            <a:endParaRPr lang="en-GB" sz="800" dirty="0">
              <a:latin typeface="Corbel" pitchFamily="34" charset="0"/>
            </a:endParaRPr>
          </a:p>
          <a:p>
            <a:endParaRPr lang="en-GB" dirty="0">
              <a:latin typeface="Corbel" pitchFamily="34" charset="0"/>
            </a:endParaRP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0" y="1419225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>
                <a:latin typeface="Corbel" pitchFamily="34" charset="0"/>
              </a:rPr>
              <a:t>Thanks to </a:t>
            </a:r>
            <a:r>
              <a:rPr lang="en-GB" b="1" dirty="0">
                <a:latin typeface="Corbel" pitchFamily="34" charset="0"/>
              </a:rPr>
              <a:t>Carl </a:t>
            </a:r>
            <a:r>
              <a:rPr lang="en-GB" b="1" dirty="0" err="1">
                <a:latin typeface="Corbel" pitchFamily="34" charset="0"/>
              </a:rPr>
              <a:t>Gilleard</a:t>
            </a:r>
            <a:r>
              <a:rPr lang="en-GB" dirty="0">
                <a:latin typeface="Corbel" pitchFamily="34" charset="0"/>
              </a:rPr>
              <a:t>, CEO of the Association of Graduate Recruiters (AGR), </a:t>
            </a:r>
            <a:r>
              <a:rPr lang="en-GB" b="1" dirty="0">
                <a:latin typeface="Corbel" pitchFamily="34" charset="0"/>
              </a:rPr>
              <a:t>Bob </a:t>
            </a:r>
            <a:r>
              <a:rPr lang="en-GB" b="1" dirty="0" err="1">
                <a:latin typeface="Corbel" pitchFamily="34" charset="0"/>
              </a:rPr>
              <a:t>Gilworth</a:t>
            </a:r>
            <a:r>
              <a:rPr lang="en-GB" dirty="0">
                <a:latin typeface="Corbel" pitchFamily="34" charset="0"/>
              </a:rPr>
              <a:t>, Director of the Careers Centre of the University of Leeds, </a:t>
            </a:r>
            <a:r>
              <a:rPr lang="en-GB" b="1" dirty="0">
                <a:latin typeface="Corbel" pitchFamily="34" charset="0"/>
              </a:rPr>
              <a:t>Kate </a:t>
            </a:r>
            <a:r>
              <a:rPr lang="en-GB" b="1" dirty="0" err="1">
                <a:latin typeface="Corbel" pitchFamily="34" charset="0"/>
              </a:rPr>
              <a:t>Borthwick</a:t>
            </a:r>
            <a:r>
              <a:rPr lang="en-GB" dirty="0">
                <a:latin typeface="Corbel" pitchFamily="34" charset="0"/>
              </a:rPr>
              <a:t>, HumBox programme manager (University of Southampton), all the </a:t>
            </a:r>
            <a:r>
              <a:rPr lang="en-GB" b="1" dirty="0">
                <a:latin typeface="Corbel" pitchFamily="34" charset="0"/>
              </a:rPr>
              <a:t>academics</a:t>
            </a:r>
            <a:r>
              <a:rPr lang="en-GB" dirty="0">
                <a:latin typeface="Corbel" pitchFamily="34" charset="0"/>
              </a:rPr>
              <a:t> and </a:t>
            </a:r>
            <a:r>
              <a:rPr lang="en-GB" b="1" dirty="0">
                <a:latin typeface="Corbel" pitchFamily="34" charset="0"/>
              </a:rPr>
              <a:t>recruiters </a:t>
            </a:r>
            <a:r>
              <a:rPr lang="en-GB" dirty="0">
                <a:latin typeface="Corbel" pitchFamily="34" charset="0"/>
              </a:rPr>
              <a:t>who participated in this research and </a:t>
            </a:r>
            <a:r>
              <a:rPr lang="en-GB" b="1" dirty="0">
                <a:latin typeface="Corbel" pitchFamily="34" charset="0"/>
              </a:rPr>
              <a:t>SCORE</a:t>
            </a:r>
            <a:r>
              <a:rPr lang="en-GB" dirty="0">
                <a:latin typeface="Corbel" pitchFamily="34" charset="0"/>
              </a:rPr>
              <a:t> for supporting funding this project. </a:t>
            </a:r>
            <a:endParaRPr lang="en-GB" dirty="0" smtClean="0">
              <a:latin typeface="Corbel" pitchFamily="34" charset="0"/>
            </a:endParaRPr>
          </a:p>
          <a:p>
            <a:endParaRPr lang="en-GB" sz="1600" dirty="0" smtClean="0">
              <a:latin typeface="Corbel" pitchFamily="34" charset="0"/>
            </a:endParaRPr>
          </a:p>
          <a:p>
            <a:r>
              <a:rPr lang="en-GB" sz="1400" dirty="0" smtClean="0">
                <a:latin typeface="Corbel" pitchFamily="34" charset="0"/>
              </a:rPr>
              <a:t>Reference to First part of this SCORE Fellowship: </a:t>
            </a:r>
            <a:r>
              <a:rPr lang="en-GB" sz="1400" dirty="0" err="1" smtClean="0">
                <a:latin typeface="Corbel" pitchFamily="34" charset="0"/>
              </a:rPr>
              <a:t>Martínez-Arboleda</a:t>
            </a:r>
            <a:r>
              <a:rPr lang="en-GB" sz="1400" dirty="0" smtClean="0">
                <a:latin typeface="Corbel" pitchFamily="34" charset="0"/>
              </a:rPr>
              <a:t> A. (2012) ‘Review and endorsement of OER by graduate recruiting employers in the HumBox repository: the educational case in HE Arts and Humanities subjects’ Proceedings of Cambridge 2012: Innovation and Impact – Openly Collaborating to Enhance Education, OCW Consortium and SCORE, Cambridge, UK, April 16–18 2012, Milton Keynes, The Open University, pp. 336-345, http://oro.open.ac.uk/33640/ (accessed 30 </a:t>
            </a:r>
            <a:r>
              <a:rPr lang="en-GB" sz="1400" dirty="0" err="1" smtClean="0">
                <a:latin typeface="Corbel" pitchFamily="34" charset="0"/>
              </a:rPr>
              <a:t>june</a:t>
            </a:r>
            <a:r>
              <a:rPr lang="en-GB" sz="1400" dirty="0" smtClean="0">
                <a:latin typeface="Corbel" pitchFamily="34" charset="0"/>
              </a:rPr>
              <a:t> 2012), ISBN978-0-7492-2937-5 [</a:t>
            </a:r>
            <a:r>
              <a:rPr lang="en-GB" sz="1400" dirty="0" err="1" smtClean="0">
                <a:latin typeface="Corbel" pitchFamily="34" charset="0"/>
              </a:rPr>
              <a:t>ebook</a:t>
            </a:r>
            <a:r>
              <a:rPr lang="en-GB" sz="1400" dirty="0" smtClean="0">
                <a:latin typeface="Corbel" pitchFamily="34" charset="0"/>
              </a:rPr>
              <a:t>]. </a:t>
            </a:r>
            <a:endParaRPr lang="en-GB" sz="1400" dirty="0">
              <a:latin typeface="Corbel" pitchFamily="34" charset="0"/>
            </a:endParaRPr>
          </a:p>
          <a:p>
            <a:endParaRPr lang="en-GB" dirty="0">
              <a:latin typeface="Corbel" pitchFamily="34" charset="0"/>
            </a:endParaRP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4139952" y="3939902"/>
            <a:ext cx="35274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orbel" pitchFamily="34" charset="0"/>
              </a:rPr>
              <a:t>-DoraExplorer1 (crystal ball man)</a:t>
            </a:r>
          </a:p>
          <a:p>
            <a:r>
              <a:rPr lang="en-GB" sz="1200" dirty="0">
                <a:latin typeface="Corbel" pitchFamily="34" charset="0"/>
              </a:rPr>
              <a:t>-</a:t>
            </a:r>
            <a:r>
              <a:rPr lang="en-GB" sz="1200" dirty="0" err="1">
                <a:latin typeface="Corbel" pitchFamily="34" charset="0"/>
              </a:rPr>
              <a:t>vancouverfilmschool</a:t>
            </a:r>
            <a:r>
              <a:rPr lang="en-GB" sz="1200" dirty="0">
                <a:latin typeface="Corbel" pitchFamily="34" charset="0"/>
              </a:rPr>
              <a:t> (students in front </a:t>
            </a:r>
            <a:r>
              <a:rPr lang="en-GB" sz="1200" dirty="0" err="1">
                <a:latin typeface="Corbel" pitchFamily="34" charset="0"/>
              </a:rPr>
              <a:t>pcs</a:t>
            </a:r>
            <a:r>
              <a:rPr lang="en-GB" sz="1200" dirty="0">
                <a:latin typeface="Corbel" pitchFamily="34" charset="0"/>
              </a:rPr>
              <a:t>)</a:t>
            </a:r>
          </a:p>
          <a:p>
            <a:r>
              <a:rPr lang="en-GB" sz="1200" dirty="0">
                <a:latin typeface="Corbel" pitchFamily="34" charset="0"/>
              </a:rPr>
              <a:t>-</a:t>
            </a:r>
            <a:r>
              <a:rPr lang="en-GB" sz="1200" dirty="0" err="1">
                <a:latin typeface="Corbel" pitchFamily="34" charset="0"/>
              </a:rPr>
              <a:t>denver</a:t>
            </a:r>
            <a:r>
              <a:rPr lang="en-GB" sz="1200" dirty="0">
                <a:latin typeface="Corbel" pitchFamily="34" charset="0"/>
              </a:rPr>
              <a:t> university (students in café area)</a:t>
            </a:r>
          </a:p>
          <a:p>
            <a:r>
              <a:rPr lang="en-GB" sz="1200" dirty="0">
                <a:latin typeface="Corbel" pitchFamily="34" charset="0"/>
              </a:rPr>
              <a:t>-</a:t>
            </a:r>
            <a:r>
              <a:rPr lang="en-GB" sz="1200" dirty="0" err="1">
                <a:latin typeface="Corbel" pitchFamily="34" charset="0"/>
              </a:rPr>
              <a:t>daneel</a:t>
            </a:r>
            <a:r>
              <a:rPr lang="en-GB" sz="1200" dirty="0">
                <a:latin typeface="Corbel" pitchFamily="34" charset="0"/>
              </a:rPr>
              <a:t> </a:t>
            </a:r>
            <a:r>
              <a:rPr lang="en-GB" sz="1200" dirty="0" err="1">
                <a:latin typeface="Corbel" pitchFamily="34" charset="0"/>
              </a:rPr>
              <a:t>ariantho</a:t>
            </a:r>
            <a:r>
              <a:rPr lang="en-GB" sz="1200" dirty="0">
                <a:latin typeface="Corbel" pitchFamily="34" charset="0"/>
              </a:rPr>
              <a:t> (molecule)</a:t>
            </a:r>
          </a:p>
          <a:p>
            <a:r>
              <a:rPr lang="en-GB" sz="1200" dirty="0">
                <a:latin typeface="Corbel" pitchFamily="34" charset="0"/>
              </a:rPr>
              <a:t>-Ell r brown (</a:t>
            </a:r>
            <a:r>
              <a:rPr lang="en-GB" sz="1200" dirty="0" err="1">
                <a:latin typeface="Corbel" pitchFamily="34" charset="0"/>
              </a:rPr>
              <a:t>cannals</a:t>
            </a:r>
            <a:r>
              <a:rPr lang="en-GB" sz="1200" dirty="0">
                <a:latin typeface="Corbel" pitchFamily="34" charset="0"/>
              </a:rPr>
              <a:t> network)</a:t>
            </a:r>
          </a:p>
          <a:p>
            <a:r>
              <a:rPr lang="en-GB" sz="1200" dirty="0">
                <a:latin typeface="Corbel" pitchFamily="34" charset="0"/>
              </a:rPr>
              <a:t>-Luis </a:t>
            </a:r>
            <a:r>
              <a:rPr lang="en-GB" sz="1200" dirty="0" err="1">
                <a:latin typeface="Corbel" pitchFamily="34" charset="0"/>
              </a:rPr>
              <a:t>perez</a:t>
            </a:r>
            <a:r>
              <a:rPr lang="en-GB" sz="1200" dirty="0">
                <a:latin typeface="Corbel" pitchFamily="34" charset="0"/>
              </a:rPr>
              <a:t> (</a:t>
            </a:r>
            <a:r>
              <a:rPr lang="en-GB" sz="1200" dirty="0" err="1">
                <a:latin typeface="Corbel" pitchFamily="34" charset="0"/>
              </a:rPr>
              <a:t>colibri</a:t>
            </a:r>
            <a:r>
              <a:rPr lang="en-GB" sz="1200" dirty="0">
                <a:latin typeface="Corbel" pitchFamily="34" charset="0"/>
              </a:rPr>
              <a:t> bird)</a:t>
            </a:r>
          </a:p>
          <a:p>
            <a:endParaRPr lang="en-GB" dirty="0">
              <a:latin typeface="Corbel" pitchFamily="34" charset="0"/>
            </a:endParaRPr>
          </a:p>
        </p:txBody>
      </p:sp>
      <p:pic>
        <p:nvPicPr>
          <p:cNvPr id="33799" name="Picture 7" descr="Creative Commons Licenc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443958"/>
            <a:ext cx="1247020" cy="4392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48264" y="4866501"/>
            <a:ext cx="21291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Antonio </a:t>
            </a:r>
            <a:r>
              <a:rPr lang="en-GB" sz="1050" dirty="0" err="1" smtClean="0"/>
              <a:t>Martínez-Arboleda</a:t>
            </a:r>
            <a:r>
              <a:rPr lang="en-GB" sz="1050" dirty="0" smtClean="0"/>
              <a:t> 2012</a:t>
            </a:r>
            <a:endParaRPr lang="en-GB" sz="105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017290"/>
          </a:xfrm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SCORE-funded project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4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8863"/>
            <a:ext cx="5445125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um_box_Logo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419225"/>
            <a:ext cx="302418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M:\ANTONIO ACADEMIC\BACKUP 30 03 2012\HUMBOX SCORE PRESENTATIONS\MILTON KEYNES 12 07 2011\colibri by luis pere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3292475"/>
            <a:ext cx="21177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0"/>
            <a:ext cx="9144000" cy="938297"/>
          </a:xfrm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Curricular Employability and Digital Engagement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50825" y="1492250"/>
            <a:ext cx="4176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orbel" pitchFamily="34" charset="0"/>
              </a:rPr>
              <a:t>Demands for Employability   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732588" y="1276350"/>
            <a:ext cx="223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orbel" pitchFamily="34" charset="0"/>
              </a:rPr>
              <a:t>Response by Institutions and Academics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967288" y="3076575"/>
            <a:ext cx="4176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orbel" pitchFamily="34" charset="0"/>
              </a:rPr>
              <a:t>No channels for engagement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07950" y="4011613"/>
            <a:ext cx="90360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orbel" pitchFamily="34" charset="0"/>
              </a:rPr>
              <a:t>Dynamic, decentralised, case-based, multilateral and collaborative approach to employability in Arts and Humanities.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79388" y="2427288"/>
            <a:ext cx="266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orbel" pitchFamily="34" charset="0"/>
              </a:rPr>
              <a:t>Open and Public  Engagement through OER</a:t>
            </a:r>
          </a:p>
        </p:txBody>
      </p:sp>
      <p:pic>
        <p:nvPicPr>
          <p:cNvPr id="19463" name="Picture 8" descr="kevin dooley b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276350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" descr="M:\ANTONIO ACADEMIC\OPENLIVES MODULE\vancouversfilmschool pcs 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571750"/>
            <a:ext cx="216058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938297"/>
          </a:xfrm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Testing the hypotheses with academics  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1506" name="Picture 3" descr="DoraExplorer1 Crystal B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6925"/>
            <a:ext cx="1728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79388" y="1347788"/>
            <a:ext cx="6264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Critical discussion around the question of employer engagement in OER through review and endorsement in HumBox</a:t>
            </a:r>
          </a:p>
          <a:p>
            <a:endParaRPr lang="en-GB">
              <a:latin typeface="Corbel" pitchFamily="34" charset="0"/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659563" y="1347788"/>
            <a:ext cx="23050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Primary data obtained from interviews to academic users of HumBox </a:t>
            </a:r>
          </a:p>
          <a:p>
            <a:endParaRPr lang="en-GB">
              <a:latin typeface="Corbel" pitchFamily="34" charset="0"/>
            </a:endParaRPr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6516688" y="2859088"/>
            <a:ext cx="24479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OERs and OERs repositories as tools and channels for articulating the relationship between employers and academics</a:t>
            </a:r>
          </a:p>
          <a:p>
            <a:endParaRPr lang="en-GB">
              <a:latin typeface="Corbel" pitchFamily="34" charset="0"/>
            </a:endParaRPr>
          </a:p>
          <a:p>
            <a:endParaRPr lang="en-GB">
              <a:latin typeface="Corbel" pitchFamily="34" charset="0"/>
            </a:endParaRP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179388" y="3651250"/>
            <a:ext cx="40322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The HumBox allows non-educational users to create “collections” made up of other users’ resources and have a comment box for each resource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79388" y="2859088"/>
            <a:ext cx="3529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Educational value of engagement 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179388" y="2211388"/>
            <a:ext cx="345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Showcasing good practice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Research with employers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825" y="1276350"/>
            <a:ext cx="5545138" cy="1968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1. Information on </a:t>
            </a:r>
            <a:r>
              <a:rPr lang="en-GB" dirty="0" err="1">
                <a:latin typeface="+mn-lt"/>
                <a:cs typeface="+mn-cs"/>
              </a:rPr>
              <a:t>OERs</a:t>
            </a:r>
            <a:r>
              <a:rPr lang="en-GB" dirty="0">
                <a:latin typeface="+mn-lt"/>
                <a:cs typeface="+mn-cs"/>
              </a:rPr>
              <a:t> and Project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2. Questions on curricular employability, contribution to HE, and involvement in </a:t>
            </a:r>
            <a:r>
              <a:rPr lang="en-GB" dirty="0" err="1">
                <a:latin typeface="+mn-lt"/>
                <a:cs typeface="+mn-cs"/>
              </a:rPr>
              <a:t>OERs</a:t>
            </a:r>
            <a:r>
              <a:rPr lang="en-GB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cs typeface="+mn-cs"/>
              </a:rPr>
              <a:t>3</a:t>
            </a:r>
            <a:r>
              <a:rPr lang="en-GB" dirty="0">
                <a:latin typeface="+mn-lt"/>
                <a:cs typeface="+mn-cs"/>
              </a:rPr>
              <a:t>. </a:t>
            </a:r>
            <a:r>
              <a:rPr lang="en-GB" dirty="0">
                <a:latin typeface="+mn-lt"/>
                <a:cs typeface="+mn-cs"/>
              </a:rPr>
              <a:t>Resources reviewed.</a:t>
            </a:r>
            <a:endParaRPr lang="en-GB" sz="3600" dirty="0">
              <a:latin typeface="+mn-lt"/>
              <a:cs typeface="+mn-cs"/>
            </a:endParaRPr>
          </a:p>
        </p:txBody>
      </p:sp>
      <p:pic>
        <p:nvPicPr>
          <p:cNvPr id="23555" name="Picture 5" descr="kevin dooley 2 b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058863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50825" y="3389313"/>
            <a:ext cx="84978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4. Interview reflecting about the actual reviewing experience, the resources themselves, the possibility of publishing the resource, possible future engagement with OERs publishers and repositories. </a:t>
            </a:r>
          </a:p>
          <a:p>
            <a:endParaRPr lang="en-GB">
              <a:latin typeface="Corbel" pitchFamily="34" charset="0"/>
            </a:endParaRPr>
          </a:p>
          <a:p>
            <a:r>
              <a:rPr lang="en-GB">
                <a:latin typeface="Corbel" pitchFamily="34" charset="0"/>
              </a:rPr>
              <a:t>5. Publication of reviews</a:t>
            </a:r>
          </a:p>
          <a:p>
            <a:endParaRPr lang="en-GB">
              <a:latin typeface="Corbe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Some of the findings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395288" y="1235075"/>
            <a:ext cx="604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endParaRPr lang="en-GB" sz="3600">
              <a:latin typeface="Corbel" pitchFamily="34" charset="0"/>
            </a:endParaRPr>
          </a:p>
          <a:p>
            <a:pPr marL="742950" indent="-742950">
              <a:buFontTx/>
              <a:buAutoNum type="arabicPeriod"/>
            </a:pPr>
            <a:endParaRPr lang="en-GB" sz="3600">
              <a:latin typeface="Corbel" pitchFamily="34" charset="0"/>
            </a:endParaRPr>
          </a:p>
        </p:txBody>
      </p:sp>
      <p:pic>
        <p:nvPicPr>
          <p:cNvPr id="25603" name="Picture 2" descr="E:\sllama\1 FAT32\HUMBOX SCORE PRESENTATIONS\TEESSIDE CASCADE\fancydiamonds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3138" y="1182688"/>
            <a:ext cx="3960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3203575" y="2643188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rbel" pitchFamily="34" charset="0"/>
              </a:rPr>
              <a:t>The underlying relationship between Recruiters and Career Services is pivotal in that digital partnership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3132138" y="1347788"/>
            <a:ext cx="5761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rbel" pitchFamily="34" charset="0"/>
              </a:rPr>
              <a:t>Employable skills (life skills) in curriculum can be the subject of  educationally fruitful discussion between Academics and Graduate Recruiters.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3203575" y="3579813"/>
            <a:ext cx="5472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rbel" pitchFamily="34" charset="0"/>
              </a:rPr>
              <a:t>OER Reviewing and Endorsement in repositories can be the tool  but there is a variety of channels </a:t>
            </a: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3132138" y="4443413"/>
            <a:ext cx="6011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Corbel" pitchFamily="34" charset="0"/>
              </a:rPr>
              <a:t>“Blended engagement” vs 100% Digital engagement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M:\ANTONIO ACADEMIC\OPENLIVES MODULE\uni of denver by nc 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131888"/>
            <a:ext cx="34925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E:\NEWCASTLE\abhishek Sundaram flick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68363" y="2355850"/>
            <a:ext cx="4230688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Reflections: the symbiotic partnership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11" descr="tibchris bee close up Chris Willi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492250"/>
            <a:ext cx="49291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Reflections: the synergetic partnership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698" name="Picture 17" descr="Alaskan Dude 2 b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052513"/>
            <a:ext cx="233997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M:\ANTONIO ACADEMIC\BACKUP 30 03 2012\HUMBOX SCORE PRESENTATIONS\MILTON KEYNES 12 07 2011\colibri by luis per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347788"/>
            <a:ext cx="4614863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38297"/>
          </a:xfrm>
        </p:spPr>
        <p:txBody>
          <a:bodyPr>
            <a:noAutofit/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Reflections: the complex partnership 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1746" name="Picture 2" descr="E:\sllama\1 FAT32\HUMBOX SCORE PRESENTATIONS\TEESSIDE CASCADE\ell r b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715"/>
            <a:ext cx="3131840" cy="292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M:\ANTONIO ACADEMIC\greenwich\daneel ariantho cc by sa molecu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9582"/>
            <a:ext cx="3131840" cy="210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ngagemen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2956" y="1059582"/>
            <a:ext cx="6001044" cy="43719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</Words>
  <Application>Microsoft Office PowerPoint</Application>
  <PresentationFormat>On-screen Show (16:9)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Corbel</vt:lpstr>
      <vt:lpstr>Arial</vt:lpstr>
      <vt:lpstr>Wingdings 2</vt:lpstr>
      <vt:lpstr>Wingdings</vt:lpstr>
      <vt:lpstr>Wingdings 3</vt:lpstr>
      <vt:lpstr>Calibri</vt:lpstr>
      <vt:lpstr>Module</vt:lpstr>
      <vt:lpstr>         </vt:lpstr>
      <vt:lpstr>The SCORE-funded project</vt:lpstr>
      <vt:lpstr>Curricular Employability and Digital Engagement</vt:lpstr>
      <vt:lpstr>Testing the hypotheses with academics   </vt:lpstr>
      <vt:lpstr>Research with employers</vt:lpstr>
      <vt:lpstr>Some of the findings</vt:lpstr>
      <vt:lpstr>Reflections: the symbiotic partnership</vt:lpstr>
      <vt:lpstr>Reflections: the synergetic partnership </vt:lpstr>
      <vt:lpstr>Reflections: the complex partnership </vt:lpstr>
      <vt:lpstr>Thanks and Attributions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2011-05-22T12:41:01Z</dcterms:created>
  <dcterms:modified xsi:type="dcterms:W3CDTF">2012-07-04T07:43:11Z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