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0" r:id="rId1"/>
    <p:sldMasterId id="2147483713" r:id="rId2"/>
  </p:sldMasterIdLst>
  <p:notesMasterIdLst>
    <p:notesMasterId r:id="rId14"/>
  </p:notesMasterIdLst>
  <p:handoutMasterIdLst>
    <p:handoutMasterId r:id="rId15"/>
  </p:handoutMasterIdLst>
  <p:sldIdLst>
    <p:sldId id="324" r:id="rId3"/>
    <p:sldId id="331" r:id="rId4"/>
    <p:sldId id="327" r:id="rId5"/>
    <p:sldId id="326" r:id="rId6"/>
    <p:sldId id="334" r:id="rId7"/>
    <p:sldId id="328" r:id="rId8"/>
    <p:sldId id="333" r:id="rId9"/>
    <p:sldId id="335" r:id="rId10"/>
    <p:sldId id="329" r:id="rId11"/>
    <p:sldId id="336" r:id="rId12"/>
    <p:sldId id="298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CC3300"/>
    <a:srgbClr val="003366"/>
    <a:srgbClr val="000066"/>
    <a:srgbClr val="003399"/>
    <a:srgbClr val="386FB7"/>
    <a:srgbClr val="800080"/>
    <a:srgbClr val="FE4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3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defTabSz="92075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defTabSz="920750">
              <a:defRPr sz="1200" smtClean="0"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smtClean="0"/>
            </a:lvl1pPr>
          </a:lstStyle>
          <a:p>
            <a:pPr>
              <a:defRPr/>
            </a:pPr>
            <a:fld id="{5D418204-DC6E-433D-A123-E7C07F1FDE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3302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defTabSz="92075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defTabSz="920750">
              <a:defRPr sz="1200" smtClean="0"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smtClean="0"/>
            </a:lvl1pPr>
          </a:lstStyle>
          <a:p>
            <a:pPr>
              <a:defRPr/>
            </a:pPr>
            <a:fld id="{78393378-A69B-40C7-8DA8-9DB1C1F668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7024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9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1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B440-1DF0-4411-945A-661C0A695892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7117B-7D0B-4946-9C1B-9B23999796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9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346F0-9BB7-44A0-89CC-2A8DCA999585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9E66-7511-4CD2-9F41-AA56FE55A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9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AB54-6C3C-4A99-8188-4A6C0BA7EF68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7F24D-2931-43D4-8817-70EA077E7D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02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smtClean="0">
                <a:latin typeface="Times" pitchFamily="18" charset="0"/>
              </a:defRPr>
            </a:lvl1pPr>
          </a:lstStyle>
          <a:p>
            <a:pPr>
              <a:defRPr/>
            </a:pPr>
            <a:fld id="{1C8BF8D2-FDB0-428F-924F-ADAB0966BFC5}" type="datetime1">
              <a:rPr lang="en-GB" smtClean="0"/>
              <a:t>06/09/2012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mtClean="0"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Times" pitchFamily="18" charset="0"/>
              </a:defRPr>
            </a:lvl1pPr>
          </a:lstStyle>
          <a:p>
            <a:pPr>
              <a:defRPr/>
            </a:pPr>
            <a:fld id="{ECD1284A-5766-4353-B86B-3B7DE4512D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80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DC79E-10F2-4110-8651-F94BED3B151B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29EA5-E283-45B9-8655-18C406B4F5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4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F4630-90B6-451B-9AFA-C5405C9B9D0A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8A84-BF5B-4094-83ED-F8C368AB3E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9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5752-0DD2-4B5C-BE99-756B6684D077}" type="datetime1">
              <a:rPr lang="en-GB" smtClean="0"/>
              <a:t>06/09/2012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3DEB7-2FBB-44BC-85E4-DF1C85226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09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8B7A-A5CC-481B-AD13-A412B24AD34E}" type="datetime1">
              <a:rPr lang="en-GB" smtClean="0"/>
              <a:t>06/09/2012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277D-07D4-4058-B412-AF63671B24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6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035E-3FB0-4D6C-967B-E61FA73FD9AD}" type="datetime1">
              <a:rPr lang="en-GB" smtClean="0"/>
              <a:t>06/09/2012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67D0-30B6-4878-9EAA-00726B43FD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22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D06E-2BAA-4C12-9780-7083B39E166D}" type="datetime1">
              <a:rPr lang="en-GB" smtClean="0"/>
              <a:t>06/09/2012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C12EA-46B7-4555-805F-9A54C2960F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9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940E9-831A-4122-88CF-7FC80E6B3CC9}" type="datetime1">
              <a:rPr lang="en-GB" smtClean="0"/>
              <a:t>06/09/2012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AD26D-0904-4DC7-A3B0-76E436D92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49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AC52-E2AA-4076-A83A-970FF344D475}" type="datetime1">
              <a:rPr lang="en-GB" smtClean="0"/>
              <a:t>06/09/2012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AB6ED-9413-41EC-8595-80EAE8260F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7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AC302C-B8CF-4222-A37A-C16FC8B737E9}" type="datetime1">
              <a:rPr lang="en-GB" smtClean="0"/>
              <a:t>06/09/2012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CD86647-6C4D-4955-B61C-CE346106C7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B19B9BB-9633-40F6-AF86-480EFDA0B2AB}" type="datetime1">
              <a:rPr lang="en-GB" smtClean="0"/>
              <a:t>06/09/2012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BC853D8-6938-4E12-B290-D58E524E6B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las.ac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fce.ac.uk/media/hefce/content/pubs/2010/rd1210/rd12_10b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las.ac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ect.gov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2130425"/>
            <a:ext cx="7772400" cy="147002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 anchor="b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Gill Sans Std" pitchFamily="34" charset="0"/>
              </a:rPr>
              <a:t>Student choice: student voice</a:t>
            </a:r>
            <a:endParaRPr lang="en-GB" dirty="0">
              <a:latin typeface="Gill Sans Std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632700" cy="1752600"/>
          </a:xfrm>
        </p:spPr>
        <p:txBody>
          <a:bodyPr/>
          <a:lstStyle/>
          <a:p>
            <a:pPr algn="l" eaLnBrk="1" hangingPunct="1"/>
            <a:r>
              <a:rPr lang="en-GB" sz="1800" dirty="0" smtClean="0">
                <a:solidFill>
                  <a:srgbClr val="7F7F7F"/>
                </a:solidFill>
                <a:latin typeface="Gill Sans Std Light"/>
              </a:rPr>
              <a:t>John Canning, LLAS Centre for Languages, Linguistics and Area Studies, School of Humanities, University of Southampton </a:t>
            </a:r>
          </a:p>
          <a:p>
            <a:pPr algn="l" eaLnBrk="1" hangingPunct="1"/>
            <a:endParaRPr lang="en-GB" sz="1800" dirty="0" smtClean="0">
              <a:solidFill>
                <a:srgbClr val="7F7F7F"/>
              </a:solidFill>
              <a:latin typeface="Gill Sans Std Light"/>
            </a:endParaRPr>
          </a:p>
          <a:p>
            <a:pPr algn="l" eaLnBrk="1" hangingPunct="1"/>
            <a:r>
              <a:rPr lang="en-GB" sz="1800" dirty="0" smtClean="0">
                <a:solidFill>
                  <a:srgbClr val="7F7F7F"/>
                </a:solidFill>
                <a:latin typeface="Gill Sans Std Light"/>
              </a:rPr>
              <a:t>Thriving in an uncertain world: a workshop for heads of </a:t>
            </a:r>
            <a:r>
              <a:rPr lang="en-GB" sz="1800" dirty="0" err="1" smtClean="0">
                <a:solidFill>
                  <a:srgbClr val="7F7F7F"/>
                </a:solidFill>
                <a:latin typeface="Gill Sans Std Light"/>
              </a:rPr>
              <a:t>depts</a:t>
            </a:r>
            <a:r>
              <a:rPr lang="en-GB" sz="1800" dirty="0" smtClean="0">
                <a:solidFill>
                  <a:srgbClr val="7F7F7F"/>
                </a:solidFill>
                <a:latin typeface="Gill Sans Std Light"/>
              </a:rPr>
              <a:t> &amp; leaders in LLAS  </a:t>
            </a:r>
          </a:p>
          <a:p>
            <a:pPr algn="l" eaLnBrk="1" hangingPunct="1"/>
            <a:r>
              <a:rPr lang="en-GB" sz="1800" dirty="0" smtClean="0">
                <a:solidFill>
                  <a:srgbClr val="7F7F7F"/>
                </a:solidFill>
                <a:latin typeface="Gill Sans Std Light"/>
              </a:rPr>
              <a:t>13 September 2012</a:t>
            </a:r>
          </a:p>
          <a:p>
            <a:pPr algn="l" eaLnBrk="1" hangingPunct="1"/>
            <a:endParaRPr lang="en-GB" sz="1800" dirty="0" smtClean="0">
              <a:solidFill>
                <a:srgbClr val="7F7F7F"/>
              </a:solidFill>
              <a:latin typeface="Gill Sans Std Light"/>
            </a:endParaRPr>
          </a:p>
          <a:p>
            <a:pPr algn="l" eaLnBrk="1" hangingPunct="1"/>
            <a:endParaRPr lang="en-GB" sz="1800" dirty="0" smtClean="0">
              <a:solidFill>
                <a:srgbClr val="7F7F7F"/>
              </a:solidFill>
              <a:latin typeface="Gill Sans Std Ligh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4213" y="3789363"/>
            <a:ext cx="7785100" cy="0"/>
          </a:xfrm>
          <a:prstGeom prst="line">
            <a:avLst/>
          </a:prstGeom>
          <a:ln w="57150">
            <a:solidFill>
              <a:srgbClr val="8F3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60350"/>
            <a:ext cx="38369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021388"/>
            <a:ext cx="9144000" cy="8366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103" name="TextBox 12"/>
          <p:cNvSpPr txBox="1">
            <a:spLocks noChangeArrowheads="1"/>
          </p:cNvSpPr>
          <p:nvPr/>
        </p:nvSpPr>
        <p:spPr bwMode="auto">
          <a:xfrm>
            <a:off x="684213" y="6021388"/>
            <a:ext cx="28082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LLAS</a:t>
            </a:r>
          </a:p>
          <a:p>
            <a:pPr eaLnBrk="1" hangingPunct="1"/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Centre for Languages, Linguistics and Area Studies</a:t>
            </a:r>
            <a:br>
              <a:rPr lang="en-GB" sz="900" dirty="0">
                <a:solidFill>
                  <a:srgbClr val="FFFFFF"/>
                </a:solidFill>
                <a:latin typeface="Gill Sans MT" pitchFamily="34" charset="0"/>
              </a:rPr>
            </a:br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University of Southampton </a:t>
            </a:r>
          </a:p>
          <a:p>
            <a:pPr eaLnBrk="1" hangingPunct="1"/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Southampton, SO17 1BJ </a:t>
            </a:r>
            <a:br>
              <a:rPr lang="en-GB" sz="900" dirty="0">
                <a:solidFill>
                  <a:srgbClr val="FFFFFF"/>
                </a:solidFill>
                <a:latin typeface="Gill Sans MT" pitchFamily="34" charset="0"/>
              </a:rPr>
            </a:br>
            <a:r>
              <a:rPr lang="de-DE" sz="900" dirty="0">
                <a:solidFill>
                  <a:srgbClr val="FFFFFF"/>
                </a:solidFill>
                <a:latin typeface="Gill Sans MT" pitchFamily="34" charset="0"/>
              </a:rPr>
              <a:t>+44 (0) 23 8059 4814</a:t>
            </a:r>
            <a:r>
              <a:rPr lang="en-GB" sz="900" b="1" dirty="0">
                <a:solidFill>
                  <a:srgbClr val="FFFFFF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 @</a:t>
            </a:r>
            <a:r>
              <a:rPr lang="en-GB" sz="900" dirty="0" err="1">
                <a:solidFill>
                  <a:srgbClr val="FFFFFF"/>
                </a:solidFill>
                <a:latin typeface="Gill Sans MT" pitchFamily="34" charset="0"/>
              </a:rPr>
              <a:t>LLASCentre</a:t>
            </a:r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 </a:t>
            </a:r>
            <a:r>
              <a:rPr lang="en-GB" sz="900" b="1" dirty="0">
                <a:solidFill>
                  <a:srgbClr val="FFFFFF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rgbClr val="FFFFFF"/>
                </a:solidFill>
                <a:latin typeface="Gill Sans MT" pitchFamily="34" charset="0"/>
              </a:rPr>
              <a:t> </a:t>
            </a:r>
            <a:r>
              <a:rPr lang="en-GB" sz="900" dirty="0">
                <a:solidFill>
                  <a:srgbClr val="FFFFFF"/>
                </a:solidFill>
                <a:latin typeface="Gill Sans MT" pitchFamily="34" charset="0"/>
                <a:hlinkClick r:id="rId3"/>
              </a:rPr>
              <a:t>www.llas.ac.uk</a:t>
            </a:r>
            <a:endParaRPr lang="en-GB" sz="900" dirty="0">
              <a:solidFill>
                <a:srgbClr val="FFFFFF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/>
              <a:t>Maringe</a:t>
            </a:r>
            <a:r>
              <a:rPr lang="en-GB" sz="2400" dirty="0"/>
              <a:t>, </a:t>
            </a:r>
            <a:r>
              <a:rPr lang="en-GB" sz="2400" dirty="0" smtClean="0"/>
              <a:t>F. (2006) </a:t>
            </a:r>
            <a:r>
              <a:rPr lang="en-GB" sz="2400" dirty="0"/>
              <a:t>‘University and Course Choice: Implications for Positioning, Recruitment and Marketing’. </a:t>
            </a:r>
            <a:r>
              <a:rPr lang="en-GB" sz="2400" i="1" dirty="0"/>
              <a:t>International Journal of Educational Management</a:t>
            </a:r>
            <a:r>
              <a:rPr lang="en-GB" sz="2400" dirty="0"/>
              <a:t> </a:t>
            </a:r>
            <a:r>
              <a:rPr lang="en-GB" sz="2400" dirty="0" smtClean="0"/>
              <a:t>20: 466–479.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Renfrew, K, et al. (2010) </a:t>
            </a:r>
            <a:r>
              <a:rPr lang="en-GB" sz="2400" i="1" dirty="0"/>
              <a:t>Understanding the Information Needs of Users of Public Information About Higher Education</a:t>
            </a:r>
            <a:r>
              <a:rPr lang="en-GB" sz="2400" dirty="0"/>
              <a:t>. Manchester: </a:t>
            </a:r>
            <a:r>
              <a:rPr lang="en-GB" sz="2400" dirty="0" err="1"/>
              <a:t>Oakleigh</a:t>
            </a:r>
            <a:r>
              <a:rPr lang="en-GB" sz="2400" dirty="0"/>
              <a:t>. Available from: </a:t>
            </a:r>
            <a:r>
              <a:rPr lang="en-GB" sz="2400" u="sng" dirty="0">
                <a:hlinkClick r:id="rId2"/>
              </a:rPr>
              <a:t>http://www.hefce.ac.uk/media/hefce/content/pubs/2010/rd1210/rd12_10b.pdf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dirty="0" smtClean="0"/>
              <a:t>See also reading list in pack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36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Contact</a:t>
            </a:r>
            <a:br>
              <a:rPr lang="en-GB" smtClean="0"/>
            </a:b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52738"/>
            <a:ext cx="7488238" cy="2176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898989"/>
                </a:solidFill>
              </a:rPr>
              <a:t>LLAS Centre for Languages, Linguistics and Area Studies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898989"/>
                </a:solidFill>
              </a:rPr>
              <a:t>University of Southampton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err="1" smtClean="0">
                <a:solidFill>
                  <a:srgbClr val="898989"/>
                </a:solidFill>
              </a:rPr>
              <a:t>Highfield</a:t>
            </a:r>
            <a:endParaRPr lang="en-GB" sz="16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898989"/>
                </a:solidFill>
              </a:rPr>
              <a:t>Southampton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898989"/>
                </a:solidFill>
              </a:rPr>
              <a:t>SO17 1BJ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solidFill>
                  <a:srgbClr val="898989"/>
                </a:solidFill>
              </a:rPr>
              <a:t>j.canning@soton.ac.uk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>
                <a:solidFill>
                  <a:srgbClr val="898989"/>
                </a:solidFill>
              </a:rPr>
              <a:t>023 8059 7526</a:t>
            </a:r>
            <a:endParaRPr lang="en-US" sz="22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200" dirty="0" smtClean="0">
                <a:solidFill>
                  <a:srgbClr val="898989"/>
                </a:solidFill>
                <a:hlinkClick r:id="rId2"/>
              </a:rPr>
              <a:t>www.llas.ac.uk</a:t>
            </a:r>
            <a:endParaRPr lang="en-US" sz="22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GB" sz="22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GB" sz="22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GB" sz="28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Government push provide information and advice to increase accountability and inform choice:</a:t>
            </a:r>
          </a:p>
          <a:p>
            <a:r>
              <a:rPr lang="en-GB" sz="2800" dirty="0" smtClean="0"/>
              <a:t>Hospitals </a:t>
            </a:r>
          </a:p>
          <a:p>
            <a:r>
              <a:rPr lang="en-GB" sz="2800" dirty="0" smtClean="0"/>
              <a:t>Schools</a:t>
            </a:r>
          </a:p>
          <a:p>
            <a:r>
              <a:rPr lang="en-GB" sz="2800" dirty="0" smtClean="0">
                <a:hlinkClick r:id="rId2"/>
              </a:rPr>
              <a:t>http://www.direct.gov.uk/</a:t>
            </a:r>
            <a:endParaRPr lang="en-GB" sz="2800" dirty="0" smtClean="0"/>
          </a:p>
          <a:p>
            <a:pPr lvl="1"/>
            <a:r>
              <a:rPr lang="en-GB" sz="2400" dirty="0" smtClean="0"/>
              <a:t>Driving</a:t>
            </a:r>
          </a:p>
          <a:p>
            <a:pPr lvl="1"/>
            <a:r>
              <a:rPr lang="en-GB" sz="2400" dirty="0" smtClean="0"/>
              <a:t>Keeping chickens</a:t>
            </a:r>
          </a:p>
          <a:p>
            <a:pPr lvl="1"/>
            <a:r>
              <a:rPr lang="en-GB" sz="2400" dirty="0" smtClean="0"/>
              <a:t>Registering births and deaths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79712" y="6356350"/>
            <a:ext cx="6984776" cy="3651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Thriving in an uncertain world: a workshop for heads of </a:t>
            </a:r>
            <a:r>
              <a:rPr lang="en-GB" dirty="0" err="1" smtClean="0"/>
              <a:t>depts</a:t>
            </a:r>
            <a:r>
              <a:rPr lang="en-GB" dirty="0" smtClean="0"/>
              <a:t> &amp; leaders in LLAS, 13 September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What information do students want?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/>
              <a:t>Refrew</a:t>
            </a:r>
            <a:r>
              <a:rPr lang="en-GB" dirty="0" smtClean="0"/>
              <a:t> et al (2010) Potential students value opinions of current students more that any other indicator.</a:t>
            </a:r>
          </a:p>
          <a:p>
            <a:pPr marL="0" indent="0">
              <a:buNone/>
            </a:pPr>
            <a:r>
              <a:rPr lang="en-GB" dirty="0" smtClean="0"/>
              <a:t>National Student Survey (since 2005)</a:t>
            </a:r>
          </a:p>
          <a:p>
            <a:pPr marL="0" indent="0">
              <a:buNone/>
            </a:pPr>
            <a:r>
              <a:rPr lang="en-GB" dirty="0" smtClean="0"/>
              <a:t>Key Information Set (from September 2012)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6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potential students want to know?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147805"/>
              </p:ext>
            </p:extLst>
          </p:nvPr>
        </p:nvGraphicFramePr>
        <p:xfrm>
          <a:off x="467546" y="1556792"/>
          <a:ext cx="8280917" cy="4299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6450"/>
                <a:gridCol w="5694245"/>
                <a:gridCol w="1360222"/>
              </a:tblGrid>
              <a:tr h="615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‘Very useful’ rank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Information item 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indicating that this information would be ‘very useful’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25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Proportions of students at the university satisfied or very satisfied with the standard of teaching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54.4%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15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Proportions of students at the university satisfied or very satisfied with their course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50.5%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15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 of students in employment in the first year after completing this course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44.6%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Professional bodies which recognise this course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44.3% 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25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Proportions of students at the university satisfied or very satisfied with the support and guidance they received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43.6%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5877272"/>
            <a:ext cx="6912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 err="1" smtClean="0"/>
              <a:t>Renfew</a:t>
            </a:r>
            <a:r>
              <a:rPr lang="en-GB" sz="1100" i="1" dirty="0" smtClean="0"/>
              <a:t> </a:t>
            </a:r>
            <a:r>
              <a:rPr lang="en-GB" sz="1100" i="1" dirty="0" smtClean="0"/>
              <a:t>et al (2010) Understanding </a:t>
            </a:r>
            <a:r>
              <a:rPr lang="en-GB" sz="1100" i="1" dirty="0"/>
              <a:t>the Information Needs of Users of Public Information About Higher Education</a:t>
            </a:r>
            <a:r>
              <a:rPr lang="en-GB" sz="1100" dirty="0"/>
              <a:t>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8136904" cy="365125"/>
          </a:xfrm>
        </p:spPr>
        <p:txBody>
          <a:bodyPr/>
          <a:lstStyle/>
          <a:p>
            <a:pPr>
              <a:defRPr/>
            </a:pPr>
            <a:r>
              <a:rPr lang="en-GB" sz="800" dirty="0" smtClean="0"/>
              <a:t>Thriving in an uncertain world: a workshop for heads of </a:t>
            </a:r>
            <a:r>
              <a:rPr lang="en-GB" sz="800" dirty="0" err="1" smtClean="0"/>
              <a:t>depts</a:t>
            </a:r>
            <a:r>
              <a:rPr lang="en-GB" sz="800" dirty="0" smtClean="0"/>
              <a:t> &amp; leaders in LLAS, 13 September 2012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9520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How do students decide where to go? </a:t>
            </a:r>
            <a:r>
              <a:rPr lang="en-GB" sz="2800" dirty="0" smtClean="0"/>
              <a:t>(Summarised by </a:t>
            </a:r>
            <a:r>
              <a:rPr lang="en-GB" sz="2800" dirty="0" err="1" smtClean="0"/>
              <a:t>Maringe</a:t>
            </a:r>
            <a:r>
              <a:rPr lang="en-GB" sz="2800" dirty="0" smtClean="0"/>
              <a:t> 2006)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3 models</a:t>
            </a:r>
          </a:p>
          <a:p>
            <a:r>
              <a:rPr lang="en-GB" dirty="0" smtClean="0"/>
              <a:t>Structural</a:t>
            </a:r>
          </a:p>
          <a:p>
            <a:pPr lvl="1"/>
            <a:r>
              <a:rPr lang="en-GB" dirty="0" smtClean="0"/>
              <a:t>Class background, social capital (including parental influence)</a:t>
            </a:r>
          </a:p>
          <a:p>
            <a:pPr lvl="1"/>
            <a:r>
              <a:rPr lang="en-GB" dirty="0" smtClean="0"/>
              <a:t>Age, disability, ethnicity</a:t>
            </a:r>
          </a:p>
          <a:p>
            <a:r>
              <a:rPr lang="en-GB" dirty="0" smtClean="0"/>
              <a:t>Rational</a:t>
            </a:r>
          </a:p>
          <a:p>
            <a:pPr lvl="1"/>
            <a:r>
              <a:rPr lang="en-GB" dirty="0" smtClean="0"/>
              <a:t>Relative rates of return for certain choices</a:t>
            </a:r>
          </a:p>
          <a:p>
            <a:r>
              <a:rPr lang="en-GB" dirty="0" smtClean="0"/>
              <a:t>Personality and subject judgements  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79712" y="6356350"/>
            <a:ext cx="6408712" cy="365125"/>
          </a:xfrm>
        </p:spPr>
        <p:txBody>
          <a:bodyPr/>
          <a:lstStyle/>
          <a:p>
            <a:pPr>
              <a:defRPr/>
            </a:pPr>
            <a:r>
              <a:rPr lang="en-GB" sz="1000" dirty="0" smtClean="0"/>
              <a:t>Thriving in an uncertain world: a workshop for heads of </a:t>
            </a:r>
            <a:r>
              <a:rPr lang="en-GB" sz="1000" dirty="0" err="1" smtClean="0"/>
              <a:t>depts</a:t>
            </a:r>
            <a:r>
              <a:rPr lang="en-GB" sz="1000" dirty="0" smtClean="0"/>
              <a:t> &amp; leaders in LLAS, 13 September 2012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794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/>
              <a:t>Maringe</a:t>
            </a:r>
            <a:r>
              <a:rPr lang="en-GB" sz="4000" dirty="0" smtClean="0"/>
              <a:t> (2006) on university choice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Case study of sixth formers in Hampshire</a:t>
            </a:r>
          </a:p>
          <a:p>
            <a:r>
              <a:rPr lang="en-GB" dirty="0" smtClean="0"/>
              <a:t>Price elements most important</a:t>
            </a:r>
          </a:p>
          <a:p>
            <a:pPr lvl="1"/>
            <a:r>
              <a:rPr lang="en-GB" dirty="0" smtClean="0"/>
              <a:t>Availability of part-time work</a:t>
            </a:r>
          </a:p>
          <a:p>
            <a:pPr lvl="1"/>
            <a:r>
              <a:rPr lang="en-GB" dirty="0" smtClean="0"/>
              <a:t>Avoid London</a:t>
            </a:r>
          </a:p>
          <a:p>
            <a:pPr lvl="1"/>
            <a:r>
              <a:rPr lang="en-GB" dirty="0" smtClean="0"/>
              <a:t>Preference for North of England</a:t>
            </a:r>
          </a:p>
          <a:p>
            <a:r>
              <a:rPr lang="en-GB" dirty="0" smtClean="0"/>
              <a:t>Overall reputation is critical </a:t>
            </a:r>
          </a:p>
          <a:p>
            <a:r>
              <a:rPr lang="en-GB" dirty="0" smtClean="0"/>
              <a:t>Promotion, prospectus, people, least important factors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776864" cy="365125"/>
          </a:xfrm>
        </p:spPr>
        <p:txBody>
          <a:bodyPr/>
          <a:lstStyle/>
          <a:p>
            <a:pPr>
              <a:defRPr/>
            </a:pPr>
            <a:r>
              <a:rPr lang="en-GB" sz="800" dirty="0" smtClean="0"/>
              <a:t>Thriving in an uncertain world: a workshop for heads of </a:t>
            </a:r>
            <a:r>
              <a:rPr lang="en-GB" sz="800" dirty="0" err="1" smtClean="0"/>
              <a:t>depts</a:t>
            </a:r>
            <a:r>
              <a:rPr lang="en-GB" sz="800" dirty="0" smtClean="0"/>
              <a:t> &amp; leaders in LLAS, 13 September 2012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806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</a:t>
            </a:r>
            <a:r>
              <a:rPr lang="en-GB" dirty="0" smtClean="0"/>
              <a:t>choice (</a:t>
            </a:r>
            <a:r>
              <a:rPr lang="en-GB" dirty="0" err="1" smtClean="0"/>
              <a:t>Maringe</a:t>
            </a:r>
            <a:r>
              <a:rPr lang="en-GB" dirty="0" smtClean="0"/>
              <a:t>, </a:t>
            </a:r>
            <a:r>
              <a:rPr lang="en-GB" dirty="0" smtClean="0"/>
              <a:t>2006)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important: </a:t>
            </a:r>
          </a:p>
          <a:p>
            <a:pPr lvl="1"/>
            <a:r>
              <a:rPr lang="en-GB" dirty="0" smtClean="0"/>
              <a:t>Job opportunities </a:t>
            </a:r>
            <a:r>
              <a:rPr lang="en-GB" u="sng" dirty="0" smtClean="0"/>
              <a:t>plus</a:t>
            </a:r>
            <a:r>
              <a:rPr lang="en-GB" dirty="0" smtClean="0"/>
              <a:t> assessed performance</a:t>
            </a:r>
          </a:p>
          <a:p>
            <a:pPr lvl="1"/>
            <a:endParaRPr lang="en-GB" dirty="0"/>
          </a:p>
          <a:p>
            <a:r>
              <a:rPr lang="en-GB" dirty="0" smtClean="0"/>
              <a:t>Advice of parents, teachers, careers advisors more important to girls than boys (Modern Languages ≈ 75% female)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920880" cy="365125"/>
          </a:xfrm>
        </p:spPr>
        <p:txBody>
          <a:bodyPr/>
          <a:lstStyle/>
          <a:p>
            <a:pPr>
              <a:defRPr/>
            </a:pPr>
            <a:r>
              <a:rPr lang="en-GB" sz="1000" dirty="0" smtClean="0"/>
              <a:t>Thriving in an uncertain world: a workshop for heads of </a:t>
            </a:r>
            <a:r>
              <a:rPr lang="en-GB" sz="1000" dirty="0" err="1" smtClean="0"/>
              <a:t>depts</a:t>
            </a:r>
            <a:r>
              <a:rPr lang="en-GB" sz="1000" dirty="0" smtClean="0"/>
              <a:t> &amp; leaders in LLAS, 13 September 2012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937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/>
          <a:lstStyle/>
          <a:p>
            <a:r>
              <a:rPr lang="en-GB" sz="3600" dirty="0" smtClean="0"/>
              <a:t>5 behavioural steps towards university choice </a:t>
            </a:r>
            <a:r>
              <a:rPr lang="en-GB" sz="3600" dirty="0" err="1" smtClean="0"/>
              <a:t>Maringe</a:t>
            </a:r>
            <a:r>
              <a:rPr lang="en-GB" sz="3600" dirty="0" smtClean="0"/>
              <a:t> (2006)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Pre-search (register of interest in HE)</a:t>
            </a:r>
          </a:p>
          <a:p>
            <a:r>
              <a:rPr lang="en-GB" dirty="0" smtClean="0"/>
              <a:t>Search </a:t>
            </a:r>
          </a:p>
          <a:p>
            <a:pPr lvl="1"/>
            <a:r>
              <a:rPr lang="en-GB" dirty="0" smtClean="0"/>
              <a:t>Institutions </a:t>
            </a:r>
            <a:r>
              <a:rPr lang="en-GB" dirty="0"/>
              <a:t>shortlisted </a:t>
            </a:r>
            <a:r>
              <a:rPr lang="en-GB" dirty="0" smtClean="0"/>
              <a:t>already</a:t>
            </a:r>
          </a:p>
          <a:p>
            <a:pPr lvl="1"/>
            <a:r>
              <a:rPr lang="en-GB" b="1" dirty="0" smtClean="0"/>
              <a:t>NB: </a:t>
            </a:r>
            <a:r>
              <a:rPr lang="en-GB" dirty="0" smtClean="0"/>
              <a:t>Information/ data used at this point </a:t>
            </a:r>
            <a:endParaRPr lang="en-GB" dirty="0"/>
          </a:p>
          <a:p>
            <a:r>
              <a:rPr lang="en-GB" dirty="0" smtClean="0"/>
              <a:t>Application</a:t>
            </a:r>
          </a:p>
          <a:p>
            <a:r>
              <a:rPr lang="en-GB" dirty="0" smtClean="0"/>
              <a:t>Choice/ decision</a:t>
            </a:r>
          </a:p>
          <a:p>
            <a:r>
              <a:rPr lang="en-GB" dirty="0" smtClean="0"/>
              <a:t>Registration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2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54" y="44624"/>
            <a:ext cx="8638951" cy="6813376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Thriving in an uncertain world: a workshop for heads of depts &amp; leaders in LLAS, 13 September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LAS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ppt8915.tmp</Template>
  <TotalTime>6627</TotalTime>
  <Words>715</Words>
  <Application>Microsoft Office PowerPoint</Application>
  <PresentationFormat>On-screen Show (4:3)</PresentationFormat>
  <Paragraphs>96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LLAS PPT template</vt:lpstr>
      <vt:lpstr>Office Theme</vt:lpstr>
      <vt:lpstr>Student choice: student voice</vt:lpstr>
      <vt:lpstr>Choices</vt:lpstr>
      <vt:lpstr>What information do students want?</vt:lpstr>
      <vt:lpstr>What do potential students want to know?</vt:lpstr>
      <vt:lpstr>How do students decide where to go? (Summarised by Maringe 2006)</vt:lpstr>
      <vt:lpstr>Maringe (2006) on university choice</vt:lpstr>
      <vt:lpstr>Subject choice (Maringe, 2006)</vt:lpstr>
      <vt:lpstr>5 behavioural steps towards university choice Maringe (2006)</vt:lpstr>
      <vt:lpstr>PowerPoint Presentation</vt:lpstr>
      <vt:lpstr>References</vt:lpstr>
      <vt:lpstr>Contact 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Teaching and Learning in Languages, Linguistics and Area Studies: Introduction to LLAS</dc:title>
  <dc:creator>jc9</dc:creator>
  <cp:lastModifiedBy>Canning J.</cp:lastModifiedBy>
  <cp:revision>35</cp:revision>
  <cp:lastPrinted>2012-04-11T08:11:12Z</cp:lastPrinted>
  <dcterms:created xsi:type="dcterms:W3CDTF">2010-04-13T10:53:19Z</dcterms:created>
  <dcterms:modified xsi:type="dcterms:W3CDTF">2012-09-10T08:41:18Z</dcterms:modified>
</cp:coreProperties>
</file>