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90" r:id="rId4"/>
    <p:sldId id="268" r:id="rId5"/>
    <p:sldId id="291" r:id="rId6"/>
    <p:sldId id="285" r:id="rId7"/>
    <p:sldId id="293" r:id="rId8"/>
    <p:sldId id="292" r:id="rId9"/>
    <p:sldId id="259" r:id="rId10"/>
    <p:sldId id="295" r:id="rId11"/>
    <p:sldId id="296" r:id="rId12"/>
    <p:sldId id="297" r:id="rId13"/>
    <p:sldId id="298" r:id="rId14"/>
    <p:sldId id="294" r:id="rId15"/>
    <p:sldId id="299" r:id="rId16"/>
    <p:sldId id="300" r:id="rId17"/>
    <p:sldId id="301" r:id="rId18"/>
    <p:sldId id="276" r:id="rId19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3A8E"/>
    <a:srgbClr val="E1B5E1"/>
    <a:srgbClr val="F2DEF2"/>
    <a:srgbClr val="CB7FCB"/>
    <a:srgbClr val="8064A2"/>
    <a:srgbClr val="6C1348"/>
    <a:srgbClr val="005C84"/>
    <a:srgbClr val="007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795" autoAdjust="0"/>
  </p:normalViewPr>
  <p:slideViewPr>
    <p:cSldViewPr>
      <p:cViewPr varScale="1">
        <p:scale>
          <a:sx n="81" d="100"/>
          <a:sy n="81" d="100"/>
        </p:scale>
        <p:origin x="-8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4B07D-42DF-4868-A4F8-06D22E6319EA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17AFF-E427-48FC-A916-93826DF44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0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04DA3-2757-423C-A458-97821EF112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DC43D-C7EE-4DAE-BF5A-55F9151D6B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20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99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8A-2D4E-4803-966A-FC7D9195A9BF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879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905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  <a:tabLst>
                <a:tab pos="360363" algn="l"/>
              </a:tabLst>
            </a:pPr>
            <a:endParaRPr lang="en-GB" sz="1200" dirty="0" smtClean="0">
              <a:latin typeface="Gill Sans Std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 smtClean="0">
              <a:latin typeface="Gill Sans Std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endParaRPr lang="en-GB" dirty="0" smtClean="0">
              <a:latin typeface="Gill Sans Std Light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90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12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599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905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90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8A-2D4E-4803-966A-FC7D9195A9B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87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8A-2D4E-4803-966A-FC7D9195A9B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879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3AA8A-2D4E-4803-966A-FC7D9195A9B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87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2DC43D-C7EE-4DAE-BF5A-55F9151D6B6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48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29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875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3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739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76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068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959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94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418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259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807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B9127-CC23-4007-BA0E-F999874DA794}" type="datetimeFigureOut">
              <a:rPr lang="en-GB" smtClean="0"/>
              <a:t>09/01/2013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19709-CC7C-4C63-9C6F-FCAE5C2E29D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21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://www.llas.ac.uk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loc.llas.ac.uk/lob/991/edi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languagebox.ac.uk/" TargetMode="External"/><Relationship Id="rId3" Type="http://schemas.openxmlformats.org/officeDocument/2006/relationships/hyperlink" Target="http://bit.ly/oerinfokit" TargetMode="External"/><Relationship Id="rId7" Type="http://schemas.openxmlformats.org/officeDocument/2006/relationships/hyperlink" Target="http://www.humbox.ac.uk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orum.ac.uk/" TargetMode="External"/><Relationship Id="rId5" Type="http://schemas.openxmlformats.org/officeDocument/2006/relationships/hyperlink" Target="http://www.ocwconsortium.org/" TargetMode="External"/><Relationship Id="rId10" Type="http://schemas.openxmlformats.org/officeDocument/2006/relationships/image" Target="../media/image3.gif"/><Relationship Id="rId4" Type="http://schemas.openxmlformats.org/officeDocument/2006/relationships/hyperlink" Target="http://www.jisc.ac.uk/" TargetMode="External"/><Relationship Id="rId9" Type="http://schemas.openxmlformats.org/officeDocument/2006/relationships/hyperlink" Target="http://loro.open.ac.u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llas.ac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599" y="1628800"/>
            <a:ext cx="7248745" cy="2376264"/>
          </a:xfrm>
        </p:spPr>
        <p:txBody>
          <a:bodyPr anchor="b">
            <a:normAutofit/>
          </a:bodyPr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Digital literacy in the humanities: what open practice can do for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you</a:t>
            </a:r>
            <a:endParaRPr lang="en-GB" dirty="0">
              <a:solidFill>
                <a:schemeClr val="bg1">
                  <a:lumMod val="50000"/>
                </a:schemeClr>
              </a:solidFill>
              <a:latin typeface="Gill Sans St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599" y="4725144"/>
            <a:ext cx="7924745" cy="1328246"/>
          </a:xfrm>
        </p:spPr>
        <p:txBody>
          <a:bodyPr>
            <a:normAutofit/>
          </a:bodyPr>
          <a:lstStyle/>
          <a:p>
            <a:pPr algn="l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Centre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for Languages, Linguistics and Area Studies</a:t>
            </a:r>
          </a:p>
          <a:p>
            <a:pPr algn="l"/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University of Southampton, November 7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th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, 2012</a:t>
            </a:r>
          </a:p>
          <a:p>
            <a:pPr algn="l"/>
            <a:endParaRPr lang="en-GB" sz="18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pPr algn="l"/>
            <a:r>
              <a:rPr lang="en-GB" sz="12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Image courtesy of </a:t>
            </a:r>
            <a:r>
              <a:rPr lang="en-GB" sz="1200" dirty="0" err="1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wikimedia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 commons: http://en.wikipedia.org/wiki/File:Unclesamwantyou.jpg </a:t>
            </a:r>
          </a:p>
          <a:p>
            <a:pPr algn="l"/>
            <a:endParaRPr lang="en-GB" sz="1800" dirty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19599" y="4581128"/>
            <a:ext cx="7786439" cy="0"/>
          </a:xfrm>
          <a:prstGeom prst="line">
            <a:avLst/>
          </a:prstGeom>
          <a:ln w="57150">
            <a:solidFill>
              <a:srgbClr val="8F3A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85" y="260648"/>
            <a:ext cx="3836852" cy="792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3568" y="6021288"/>
            <a:ext cx="2808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LLAS</a:t>
            </a:r>
          </a:p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Centre 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for Languages, Linguistics and Area Studies</a:t>
            </a:r>
            <a:br>
              <a:rPr lang="en-GB" sz="900" dirty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University of Southampton </a:t>
            </a:r>
          </a:p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Southampton, 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SO17 1BJ </a:t>
            </a:r>
            <a:br>
              <a:rPr lang="en-GB" sz="900" dirty="0">
                <a:solidFill>
                  <a:schemeClr val="bg1"/>
                </a:solidFill>
                <a:latin typeface="Gill Sans MT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Gill Sans MT" pitchFamily="34" charset="0"/>
              </a:rPr>
              <a:t>+44 (0) 23 8059 6860 </a:t>
            </a:r>
            <a:r>
              <a:rPr lang="en-GB" sz="900" b="1" dirty="0">
                <a:solidFill>
                  <a:schemeClr val="bg1"/>
                </a:solidFill>
                <a:latin typeface="Gill Sans MT" pitchFamily="34" charset="0"/>
              </a:rPr>
              <a:t>|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@LLASCentre </a:t>
            </a:r>
            <a:r>
              <a:rPr lang="en-GB" sz="900" b="1" dirty="0" smtClean="0">
                <a:solidFill>
                  <a:schemeClr val="bg1"/>
                </a:solidFill>
                <a:latin typeface="Gill Sans MT" pitchFamily="34" charset="0"/>
              </a:rPr>
              <a:t>|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  <a:hlinkClick r:id="rId4"/>
              </a:rPr>
              <a:t>www.llas.ac.uk</a:t>
            </a:r>
            <a:endParaRPr lang="en-GB" sz="900" dirty="0">
              <a:solidFill>
                <a:schemeClr val="bg1"/>
              </a:solidFill>
              <a:latin typeface="Gill Sans MT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6" t="4928" r="9764" b="38197"/>
          <a:stretch/>
        </p:blipFill>
        <p:spPr bwMode="auto">
          <a:xfrm>
            <a:off x="6516216" y="1844824"/>
            <a:ext cx="2093496" cy="2129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19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12776"/>
            <a:ext cx="7797552" cy="4320480"/>
          </a:xfrm>
        </p:spPr>
        <p:txBody>
          <a:bodyPr>
            <a:normAutofit fontScale="85000" lnSpcReduction="20000"/>
          </a:bodyPr>
          <a:lstStyle/>
          <a:p>
            <a:pPr>
              <a:tabLst>
                <a:tab pos="360363" algn="l"/>
              </a:tabLst>
            </a:pPr>
            <a:r>
              <a:rPr lang="en-GB" sz="2600" dirty="0" smtClean="0"/>
              <a:t>Change of practice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600" dirty="0" smtClean="0"/>
              <a:t>		- New approaches and skills adopted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600" dirty="0" smtClean="0"/>
              <a:t>		- motivation to try out new methods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600" dirty="0"/>
          </a:p>
          <a:p>
            <a:pPr marL="0" lvl="0" indent="0">
              <a:buNone/>
              <a:tabLst>
                <a:tab pos="360363" algn="l"/>
              </a:tabLst>
            </a:pPr>
            <a:r>
              <a:rPr lang="en-GB" sz="2600" dirty="0">
                <a:solidFill>
                  <a:prstClr val="black"/>
                </a:solidFill>
              </a:rPr>
              <a:t>“</a:t>
            </a:r>
            <a:r>
              <a:rPr lang="en-GB" sz="2600" i="1" dirty="0">
                <a:solidFill>
                  <a:prstClr val="black"/>
                </a:solidFill>
              </a:rPr>
              <a:t>open practice is a way to work as a teacher, sharing not only resources but ideas, opinions with other teachers and learn from each other</a:t>
            </a:r>
            <a:r>
              <a:rPr lang="en-GB" sz="2600" dirty="0">
                <a:solidFill>
                  <a:prstClr val="black"/>
                </a:solidFill>
              </a:rPr>
              <a:t>.” </a:t>
            </a:r>
            <a:endParaRPr lang="en-GB" sz="2600" dirty="0" smtClean="0">
              <a:solidFill>
                <a:prstClr val="black"/>
              </a:solidFill>
            </a:endParaRPr>
          </a:p>
          <a:p>
            <a:pPr marL="0" lvl="0" indent="0">
              <a:buNone/>
              <a:tabLst>
                <a:tab pos="360363" algn="l"/>
              </a:tabLst>
            </a:pPr>
            <a:endParaRPr lang="en-GB" sz="2600" dirty="0">
              <a:solidFill>
                <a:prstClr val="black"/>
              </a:solidFill>
            </a:endParaRPr>
          </a:p>
          <a:p>
            <a:pPr>
              <a:tabLst>
                <a:tab pos="360363" algn="l"/>
              </a:tabLst>
            </a:pPr>
            <a:r>
              <a:rPr lang="en-GB" sz="2600" dirty="0" smtClean="0">
                <a:solidFill>
                  <a:prstClr val="black"/>
                </a:solidFill>
              </a:rPr>
              <a:t>Sustainability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600" dirty="0">
                <a:solidFill>
                  <a:prstClr val="black"/>
                </a:solidFill>
              </a:rPr>
              <a:t>	</a:t>
            </a:r>
            <a:r>
              <a:rPr lang="en-GB" sz="2600" dirty="0" smtClean="0">
                <a:solidFill>
                  <a:prstClr val="black"/>
                </a:solidFill>
              </a:rPr>
              <a:t>	- use with students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600" dirty="0">
                <a:solidFill>
                  <a:prstClr val="black"/>
                </a:solidFill>
              </a:rPr>
              <a:t>	</a:t>
            </a:r>
            <a:r>
              <a:rPr lang="en-GB" sz="2600" dirty="0" smtClean="0">
                <a:solidFill>
                  <a:prstClr val="black"/>
                </a:solidFill>
              </a:rPr>
              <a:t>	- long-lasting impact on teaching</a:t>
            </a:r>
            <a:endParaRPr lang="en-GB" sz="2600" dirty="0">
              <a:solidFill>
                <a:prstClr val="black"/>
              </a:solidFill>
            </a:endParaRPr>
          </a:p>
          <a:p>
            <a:pPr marL="0" indent="0">
              <a:buNone/>
              <a:tabLst>
                <a:tab pos="360363" algn="l"/>
              </a:tabLst>
            </a:pPr>
            <a:endParaRPr lang="en-GB" sz="2000" dirty="0" smtClean="0">
              <a:latin typeface="Gill Sans Std Light" pitchFamily="34" charset="0"/>
            </a:endParaRPr>
          </a:p>
          <a:p>
            <a:pPr marL="0" indent="0">
              <a:buNone/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FAVOR: findings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3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013576" cy="3960440"/>
          </a:xfrm>
        </p:spPr>
        <p:txBody>
          <a:bodyPr>
            <a:normAutofit/>
          </a:bodyPr>
          <a:lstStyle/>
          <a:p>
            <a:pPr lvl="0"/>
            <a:r>
              <a:rPr lang="en-GB" sz="2400" dirty="0" smtClean="0">
                <a:latin typeface="Gill Sans Std Light" pitchFamily="34" charset="0"/>
              </a:rPr>
              <a:t>Learning Insights from the voices of </a:t>
            </a:r>
            <a:r>
              <a:rPr lang="en-GB" sz="2400" dirty="0" err="1" smtClean="0">
                <a:latin typeface="Gill Sans Std Light" pitchFamily="34" charset="0"/>
              </a:rPr>
              <a:t>Emigres</a:t>
            </a:r>
            <a:r>
              <a:rPr lang="en-GB" sz="2400" dirty="0" smtClean="0">
                <a:latin typeface="Gill Sans Std Light" pitchFamily="34" charset="0"/>
              </a:rPr>
              <a:t> (JISC)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Digitisation and open publication of research data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Creation of open educational resources based on the material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Embedding of the material, OERs and open practice in </a:t>
            </a:r>
            <a:r>
              <a:rPr lang="en-GB" sz="2400" dirty="0" err="1" smtClean="0">
                <a:latin typeface="Gill Sans Std Light" pitchFamily="34" charset="0"/>
              </a:rPr>
              <a:t>ongoing</a:t>
            </a:r>
            <a:r>
              <a:rPr lang="en-GB" sz="2400" dirty="0" smtClean="0">
                <a:latin typeface="Gill Sans Std Light" pitchFamily="34" charset="0"/>
              </a:rPr>
              <a:t> teaching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Collaboration: Universities of Southampton, Leeds and Portsmouth</a:t>
            </a:r>
          </a:p>
          <a:p>
            <a:pPr lvl="0"/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The </a:t>
            </a:r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40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 project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6" name="Picture 5" descr="J:\Humanities\LLAS\Projects\OpenLIVES\logos\OpenLIVES Logo Red (2)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528"/>
            <a:ext cx="2088232" cy="13222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2" y="260648"/>
            <a:ext cx="8280920" cy="864096"/>
          </a:xfrm>
        </p:spPr>
        <p:txBody>
          <a:bodyPr>
            <a:noAutofit/>
          </a:bodyPr>
          <a:lstStyle/>
          <a:p>
            <a:pPr algn="r"/>
            <a:r>
              <a:rPr lang="en-GB" sz="32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32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 research data</a:t>
            </a:r>
            <a:endParaRPr lang="en-GB" sz="32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0020"/>
            <a:ext cx="4720318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4293096"/>
            <a:ext cx="5068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sz="1100" dirty="0">
                <a:solidFill>
                  <a:prstClr val="white"/>
                </a:solidFill>
              </a:rPr>
              <a:t>Wikimedia Commons Creative Commons Attribution-Share Alike 3.0 </a:t>
            </a:r>
            <a:r>
              <a:rPr lang="en-GB" sz="1100" dirty="0" err="1">
                <a:solidFill>
                  <a:prstClr val="white"/>
                </a:solidFill>
              </a:rPr>
              <a:t>Unported</a:t>
            </a:r>
            <a:endParaRPr lang="en-GB" sz="1100" dirty="0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80728"/>
            <a:ext cx="210064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14306" r="22872"/>
          <a:stretch/>
        </p:blipFill>
        <p:spPr bwMode="auto">
          <a:xfrm>
            <a:off x="202149" y="403456"/>
            <a:ext cx="1315233" cy="180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553" y="3557697"/>
            <a:ext cx="5132445" cy="330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9711" y="3284984"/>
            <a:ext cx="5230813" cy="437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5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3816424" cy="4248472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Provided original research 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400" i="1" dirty="0" smtClean="0">
                <a:latin typeface="Gill Sans Std Light" pitchFamily="34" charset="0"/>
              </a:rPr>
              <a:t>“</a:t>
            </a:r>
            <a:r>
              <a:rPr lang="en-GB" sz="2400" i="1" dirty="0">
                <a:latin typeface="Gill Sans Std Light" pitchFamily="34" charset="0"/>
              </a:rPr>
              <a:t>I was totally seduced by the concept” </a:t>
            </a:r>
            <a:r>
              <a:rPr lang="en-GB" sz="2400" dirty="0">
                <a:latin typeface="Gill Sans Std Light" pitchFamily="34" charset="0"/>
              </a:rPr>
              <a:t> </a:t>
            </a:r>
            <a:r>
              <a:rPr lang="en-GB" sz="2400" dirty="0" smtClean="0">
                <a:latin typeface="Gill Sans Std Light" pitchFamily="34" charset="0"/>
              </a:rPr>
              <a:t>- original researcher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400" dirty="0">
              <a:latin typeface="Gill Sans Std Light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Dealt with permissions issues</a:t>
            </a:r>
          </a:p>
          <a:p>
            <a:pPr>
              <a:tabLst>
                <a:tab pos="360363" algn="l"/>
              </a:tabLst>
            </a:pPr>
            <a:endParaRPr lang="en-GB" sz="2400" dirty="0">
              <a:latin typeface="Gill Sans Std Light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Digitising  materials</a:t>
            </a:r>
          </a:p>
          <a:p>
            <a:pPr>
              <a:tabLst>
                <a:tab pos="360363" algn="l"/>
              </a:tabLst>
            </a:pPr>
            <a:endParaRPr lang="en-GB" sz="2400" dirty="0">
              <a:latin typeface="Gill Sans Std Light" pitchFamily="34" charset="0"/>
            </a:endParaRPr>
          </a:p>
          <a:p>
            <a:pPr>
              <a:tabLst>
                <a:tab pos="360363" algn="l"/>
              </a:tabLst>
            </a:pPr>
            <a:endParaRPr lang="en-GB" sz="2400" dirty="0" smtClean="0">
              <a:latin typeface="Gill Sans Std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: Southampton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521554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80920" cy="4536504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Learning objects for research skills</a:t>
            </a:r>
          </a:p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Student translations, subtitling, file-checking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: Southampton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7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" r="6183" b="8730"/>
          <a:stretch/>
        </p:blipFill>
        <p:spPr bwMode="auto">
          <a:xfrm>
            <a:off x="451679" y="2256266"/>
            <a:ext cx="8240642" cy="460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75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5034964" cy="4032448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r>
              <a:rPr lang="en-GB" sz="2000" dirty="0" smtClean="0">
                <a:latin typeface="Gill Sans Std Light" pitchFamily="34" charset="0"/>
              </a:rPr>
              <a:t>Final year module running this year: ‘Discovering Spanish Voices Abroad in a digital world’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000" dirty="0" smtClean="0">
              <a:latin typeface="Gill Sans Std Light" pitchFamily="34" charset="0"/>
            </a:endParaRP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>
                <a:latin typeface="Gill Sans Std Light" pitchFamily="34" charset="0"/>
              </a:rPr>
              <a:t>	</a:t>
            </a:r>
            <a:r>
              <a:rPr lang="en-GB" sz="2000" dirty="0" smtClean="0">
                <a:latin typeface="Gill Sans Std Light" pitchFamily="34" charset="0"/>
              </a:rPr>
              <a:t>- interview and research skills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>
                <a:latin typeface="Gill Sans Std Light" pitchFamily="34" charset="0"/>
              </a:rPr>
              <a:t>	</a:t>
            </a:r>
            <a:r>
              <a:rPr lang="en-GB" sz="2000" dirty="0" smtClean="0">
                <a:latin typeface="Gill Sans Std Light" pitchFamily="34" charset="0"/>
              </a:rPr>
              <a:t>- technical skills (video/audio software)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>
                <a:latin typeface="Gill Sans Std Light" pitchFamily="34" charset="0"/>
              </a:rPr>
              <a:t>	</a:t>
            </a:r>
            <a:r>
              <a:rPr lang="en-GB" sz="2000" dirty="0" smtClean="0">
                <a:latin typeface="Gill Sans Std Light" pitchFamily="34" charset="0"/>
              </a:rPr>
              <a:t>- documentary production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000" dirty="0" smtClean="0">
              <a:latin typeface="Gill Sans Std Light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sz="2000" dirty="0" smtClean="0">
                <a:latin typeface="Gill Sans Std Light" pitchFamily="34" charset="0"/>
              </a:rPr>
              <a:t>Producing autonomous learning activities based on </a:t>
            </a:r>
            <a:r>
              <a:rPr lang="en-GB" sz="2000" dirty="0" err="1" smtClean="0">
                <a:latin typeface="Gill Sans Std Light" pitchFamily="34" charset="0"/>
              </a:rPr>
              <a:t>OpenLIVES</a:t>
            </a:r>
            <a:r>
              <a:rPr lang="en-GB" sz="2000" dirty="0" smtClean="0">
                <a:latin typeface="Gill Sans Std Light" pitchFamily="34" charset="0"/>
              </a:rPr>
              <a:t> data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: Leeds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4" t="14451" r="7530" b="13242"/>
          <a:stretch/>
        </p:blipFill>
        <p:spPr bwMode="auto">
          <a:xfrm>
            <a:off x="5148064" y="2132856"/>
            <a:ext cx="3770282" cy="3312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1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80920" cy="1512168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r>
              <a:rPr lang="en-GB" sz="2400" dirty="0">
                <a:latin typeface="Gill Sans Std Light" pitchFamily="34" charset="0"/>
              </a:rPr>
              <a:t>Immediate integration of material:</a:t>
            </a:r>
            <a:r>
              <a:rPr lang="en-GB" sz="2400" i="1" dirty="0">
                <a:latin typeface="Gill Sans Std Light" pitchFamily="34" charset="0"/>
              </a:rPr>
              <a:t> Languages for Professional Communication </a:t>
            </a:r>
            <a:r>
              <a:rPr lang="en-GB" sz="2400" dirty="0">
                <a:latin typeface="Gill Sans Std Light" pitchFamily="34" charset="0"/>
              </a:rPr>
              <a:t>(2nd and final year module)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		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: Portsmouth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1" t="5705" r="3603"/>
          <a:stretch/>
        </p:blipFill>
        <p:spPr bwMode="auto">
          <a:xfrm>
            <a:off x="6300192" y="2149138"/>
            <a:ext cx="2780270" cy="388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8216" y="2280101"/>
            <a:ext cx="50911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>
                <a:latin typeface="Gill Sans Std Light" pitchFamily="34" charset="0"/>
              </a:rPr>
              <a:t>creation </a:t>
            </a:r>
            <a:r>
              <a:rPr lang="en-GB" dirty="0">
                <a:latin typeface="Gill Sans Std Light" pitchFamily="34" charset="0"/>
              </a:rPr>
              <a:t>of interactive </a:t>
            </a:r>
            <a:r>
              <a:rPr lang="en-GB" dirty="0" smtClean="0">
                <a:latin typeface="Gill Sans Std Light" pitchFamily="34" charset="0"/>
              </a:rPr>
              <a:t>magazines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Gill Sans Std Light" pitchFamily="34" charset="0"/>
              </a:rPr>
              <a:t>Student videos describing experiences</a:t>
            </a:r>
          </a:p>
          <a:p>
            <a:pPr marL="285750" indent="-285750">
              <a:buFontTx/>
              <a:buChar char="-"/>
            </a:pPr>
            <a:r>
              <a:rPr lang="en-GB" dirty="0" smtClean="0">
                <a:latin typeface="Gill Sans Std Light" pitchFamily="34" charset="0"/>
              </a:rPr>
              <a:t>Video: Germinal Luis Fernandez</a:t>
            </a:r>
          </a:p>
          <a:p>
            <a:pPr marL="285750" indent="-285750">
              <a:buFontTx/>
              <a:buChar char="-"/>
            </a:pPr>
            <a:endParaRPr lang="en-GB" dirty="0">
              <a:latin typeface="Gill Sans Std Light" pitchFamily="34" charset="0"/>
            </a:endParaRPr>
          </a:p>
          <a:p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t="20978" r="26161" b="9051"/>
          <a:stretch/>
        </p:blipFill>
        <p:spPr bwMode="auto">
          <a:xfrm>
            <a:off x="3275856" y="3717032"/>
            <a:ext cx="3468262" cy="287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9" y="4089149"/>
            <a:ext cx="3560763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374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789" y="1628800"/>
            <a:ext cx="8280920" cy="3240360"/>
          </a:xfrm>
        </p:spPr>
        <p:txBody>
          <a:bodyPr>
            <a:normAutofit/>
          </a:bodyPr>
          <a:lstStyle/>
          <a:p>
            <a:pPr>
              <a:tabLst>
                <a:tab pos="360363" algn="l"/>
              </a:tabLst>
            </a:pPr>
            <a:r>
              <a:rPr lang="en-GB" sz="2400" dirty="0"/>
              <a:t>Preserving and doing justice to research data</a:t>
            </a:r>
          </a:p>
          <a:p>
            <a:pPr>
              <a:tabLst>
                <a:tab pos="360363" algn="l"/>
              </a:tabLst>
            </a:pPr>
            <a:r>
              <a:rPr lang="en-GB" sz="2400" dirty="0" smtClean="0"/>
              <a:t>Producing student-centred </a:t>
            </a:r>
            <a:r>
              <a:rPr lang="en-GB" sz="2400" dirty="0"/>
              <a:t>teaching </a:t>
            </a:r>
            <a:r>
              <a:rPr lang="en-GB" sz="2400" dirty="0" smtClean="0"/>
              <a:t>resources</a:t>
            </a:r>
          </a:p>
          <a:p>
            <a:pPr>
              <a:tabLst>
                <a:tab pos="360363" algn="l"/>
              </a:tabLst>
            </a:pPr>
            <a:r>
              <a:rPr lang="en-GB" sz="2400" dirty="0"/>
              <a:t>Curriculum innovation and originality in </a:t>
            </a:r>
            <a:r>
              <a:rPr lang="en-GB" sz="2400" dirty="0" smtClean="0"/>
              <a:t>teaching</a:t>
            </a:r>
          </a:p>
          <a:p>
            <a:pPr>
              <a:tabLst>
                <a:tab pos="360363" algn="l"/>
              </a:tabLst>
            </a:pPr>
            <a:r>
              <a:rPr lang="en-GB" sz="2400" dirty="0"/>
              <a:t>Beyond education</a:t>
            </a:r>
          </a:p>
          <a:p>
            <a:pPr>
              <a:tabLst>
                <a:tab pos="360363" algn="l"/>
              </a:tabLst>
            </a:pPr>
            <a:r>
              <a:rPr lang="en-GB" sz="2400" dirty="0"/>
              <a:t>Collegiality and trust</a:t>
            </a:r>
          </a:p>
          <a:p>
            <a:pPr>
              <a:tabLst>
                <a:tab pos="360363" algn="l"/>
              </a:tabLst>
            </a:pPr>
            <a:endParaRPr lang="en-GB" sz="2400" b="1" dirty="0" smtClean="0"/>
          </a:p>
          <a:p>
            <a:pPr>
              <a:tabLst>
                <a:tab pos="360363" algn="l"/>
              </a:tabLst>
            </a:pPr>
            <a:endParaRPr lang="en-GB" sz="2400" dirty="0"/>
          </a:p>
          <a:p>
            <a:pPr>
              <a:tabLst>
                <a:tab pos="360363" algn="l"/>
              </a:tabLst>
            </a:pPr>
            <a:endParaRPr lang="en-GB" sz="2400" dirty="0"/>
          </a:p>
          <a:p>
            <a:pPr>
              <a:tabLst>
                <a:tab pos="360363" algn="l"/>
              </a:tabLst>
            </a:pPr>
            <a:endParaRPr lang="en-GB" sz="2400" dirty="0">
              <a:latin typeface="Gill Sans Std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OpenLIVES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424936" cy="439248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OER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Infokit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: </a:t>
            </a:r>
            <a:r>
              <a:rPr lang="en-GB" sz="2400" b="1" dirty="0">
                <a:hlinkClick r:id="rId3"/>
              </a:rPr>
              <a:t>http://bit.ly/oerinfokit</a:t>
            </a:r>
            <a:endParaRPr lang="en-GB" sz="2400" b="1" dirty="0"/>
          </a:p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The JISC (funding, OER projects):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4"/>
              </a:rPr>
              <a:t>www.jisc.ac.uk</a:t>
            </a: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Open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Courseware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Consortium: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5"/>
              </a:rPr>
              <a:t>www.ocwconsortium.org</a:t>
            </a:r>
            <a:endParaRPr lang="en-GB" sz="2400" dirty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sz="2400" b="1" dirty="0" smtClean="0"/>
              <a:t>Some repositories:</a:t>
            </a:r>
          </a:p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Jorum: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6"/>
              </a:rPr>
              <a:t>www.jorum.ac.uk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 </a:t>
            </a:r>
          </a:p>
          <a:p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HumBox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: 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7"/>
              </a:rPr>
              <a:t>www.humbox.ac.uk</a:t>
            </a: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r>
              <a:rPr lang="en-GB" sz="2400" dirty="0" err="1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LanguageBox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: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8"/>
              </a:rPr>
              <a:t>http://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8"/>
              </a:rPr>
              <a:t>languagebox.ac.uk</a:t>
            </a: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LORO (Language Open Resources Online): 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9"/>
              </a:rPr>
              <a:t>http://loro.open.ac.uk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  <a:hlinkClick r:id="rId9"/>
              </a:rPr>
              <a:t>/</a:t>
            </a:r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 </a:t>
            </a:r>
          </a:p>
          <a:p>
            <a:pPr marL="0" indent="0">
              <a:buNone/>
            </a:pP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2" y="260648"/>
            <a:ext cx="8280920" cy="864096"/>
          </a:xfrm>
        </p:spPr>
        <p:txBody>
          <a:bodyPr>
            <a:noAutofit/>
          </a:bodyPr>
          <a:lstStyle/>
          <a:p>
            <a:pPr algn="r"/>
            <a:r>
              <a:rPr lang="en-GB" sz="3200" b="1" dirty="0">
                <a:solidFill>
                  <a:srgbClr val="8F3A8E"/>
                </a:solidFill>
                <a:latin typeface="Gill Sans Std" pitchFamily="34" charset="0"/>
              </a:rPr>
              <a:t>Useful links for info and advice (OERs)</a:t>
            </a:r>
            <a:endParaRPr lang="en-GB" sz="32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9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013576" cy="4392488"/>
          </a:xfrm>
        </p:spPr>
        <p:txBody>
          <a:bodyPr>
            <a:normAutofit/>
          </a:bodyPr>
          <a:lstStyle/>
          <a:p>
            <a:r>
              <a:rPr lang="en-GB" sz="2800" dirty="0" smtClean="0">
                <a:latin typeface="Gill Sans Std Light" pitchFamily="34" charset="0"/>
              </a:rPr>
              <a:t>Introduction to the work of the HEA</a:t>
            </a:r>
          </a:p>
          <a:p>
            <a:r>
              <a:rPr lang="en-GB" sz="2800" dirty="0" smtClean="0">
                <a:latin typeface="Gill Sans Std Light" pitchFamily="34" charset="0"/>
              </a:rPr>
              <a:t>LLAS and Open practice – an overview</a:t>
            </a:r>
          </a:p>
          <a:p>
            <a:r>
              <a:rPr lang="en-GB" sz="2800" dirty="0" smtClean="0">
                <a:latin typeface="Gill Sans Std Light" pitchFamily="34" charset="0"/>
              </a:rPr>
              <a:t>Digital literacy – what does it mean?</a:t>
            </a:r>
          </a:p>
          <a:p>
            <a:r>
              <a:rPr lang="en-GB" sz="2800" dirty="0" smtClean="0">
                <a:latin typeface="Gill Sans Std Light" pitchFamily="34" charset="0"/>
              </a:rPr>
              <a:t>OERs – the landscape of use and reuse</a:t>
            </a:r>
          </a:p>
          <a:p>
            <a:r>
              <a:rPr lang="en-GB" sz="2800" dirty="0" smtClean="0">
                <a:latin typeface="Gill Sans Std Light" pitchFamily="34" charset="0"/>
              </a:rPr>
              <a:t>Creating and using open content in humanities</a:t>
            </a:r>
          </a:p>
          <a:p>
            <a:r>
              <a:rPr lang="en-GB" sz="2800" dirty="0" smtClean="0">
                <a:latin typeface="Gill Sans Std Light" pitchFamily="34" charset="0"/>
              </a:rPr>
              <a:t>Hands on practice</a:t>
            </a:r>
          </a:p>
          <a:p>
            <a:r>
              <a:rPr lang="en-GB" sz="2800" dirty="0" smtClean="0">
                <a:latin typeface="Gill Sans Std Light" pitchFamily="34" charset="0"/>
              </a:rPr>
              <a:t>Feedback and discussion</a:t>
            </a:r>
            <a:endParaRPr lang="en-GB" sz="2800" dirty="0"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Overview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5899" y="1772816"/>
            <a:ext cx="7772400" cy="1470025"/>
          </a:xfrm>
        </p:spPr>
        <p:txBody>
          <a:bodyPr anchor="b"/>
          <a:lstStyle/>
          <a:p>
            <a:pPr algn="l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Gill Sans Std" pitchFamily="34" charset="0"/>
              </a:rPr>
              <a:t>LLAS and Open practice: an overview</a:t>
            </a:r>
            <a:endParaRPr lang="en-GB" dirty="0">
              <a:solidFill>
                <a:schemeClr val="bg1">
                  <a:lumMod val="50000"/>
                </a:schemeClr>
              </a:solidFill>
              <a:latin typeface="Gill Sans St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8105" y="3670176"/>
            <a:ext cx="7632848" cy="2351112"/>
          </a:xfrm>
        </p:spPr>
        <p:txBody>
          <a:bodyPr>
            <a:normAutofit/>
          </a:bodyPr>
          <a:lstStyle/>
          <a:p>
            <a:pPr algn="l"/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Alison Dickens and Kate Borthwick</a:t>
            </a:r>
          </a:p>
          <a:p>
            <a:pPr algn="l"/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Centre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for Languages, Linguistics and Area Studies</a:t>
            </a:r>
          </a:p>
          <a:p>
            <a:pPr algn="l"/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University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of Southampton </a:t>
            </a:r>
            <a:endParaRPr lang="en-GB" sz="18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pPr algn="l"/>
            <a:endParaRPr lang="en-GB" sz="1800" dirty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pPr algn="l"/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‘Digital literacy in the humanities: what open practice can do for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you,’</a:t>
            </a:r>
          </a:p>
          <a:p>
            <a:pPr algn="l"/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University of Southampton, November 7</a:t>
            </a:r>
            <a:r>
              <a:rPr lang="en-GB" sz="1800" baseline="300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th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Gill Sans Std Light" pitchFamily="34" charset="0"/>
              </a:rPr>
              <a:t>, 2012</a:t>
            </a:r>
            <a:endParaRPr lang="en-GB" sz="1800" dirty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  <a:p>
            <a:pPr algn="l"/>
            <a:endParaRPr lang="en-GB" sz="1800" dirty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83568" y="3501008"/>
            <a:ext cx="7786439" cy="0"/>
          </a:xfrm>
          <a:prstGeom prst="line">
            <a:avLst/>
          </a:prstGeom>
          <a:ln w="57150">
            <a:solidFill>
              <a:srgbClr val="8F3A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985" y="260648"/>
            <a:ext cx="3836852" cy="79208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683568" y="6021288"/>
            <a:ext cx="280831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LLAS</a:t>
            </a:r>
          </a:p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Centre 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for Languages, Linguistics and Area Studies</a:t>
            </a:r>
            <a:br>
              <a:rPr lang="en-GB" sz="900" dirty="0">
                <a:solidFill>
                  <a:schemeClr val="bg1"/>
                </a:solidFill>
                <a:latin typeface="Gill Sans MT" pitchFamily="34" charset="0"/>
              </a:rPr>
            </a:b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University of Southampton </a:t>
            </a:r>
          </a:p>
          <a:p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Southampton, 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SO17 1BJ </a:t>
            </a:r>
            <a:br>
              <a:rPr lang="en-GB" sz="900" dirty="0">
                <a:solidFill>
                  <a:schemeClr val="bg1"/>
                </a:solidFill>
                <a:latin typeface="Gill Sans MT" pitchFamily="34" charset="0"/>
              </a:rPr>
            </a:br>
            <a:r>
              <a:rPr lang="de-DE" sz="900" dirty="0">
                <a:solidFill>
                  <a:schemeClr val="bg1"/>
                </a:solidFill>
                <a:latin typeface="Gill Sans MT" pitchFamily="34" charset="0"/>
              </a:rPr>
              <a:t>+44 (0) 23 8059 6860 </a:t>
            </a:r>
            <a:r>
              <a:rPr lang="en-GB" sz="900" b="1" dirty="0">
                <a:solidFill>
                  <a:schemeClr val="bg1"/>
                </a:solidFill>
                <a:latin typeface="Gill Sans MT" pitchFamily="34" charset="0"/>
              </a:rPr>
              <a:t>|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</a:rPr>
              <a:t>@LLASCentre </a:t>
            </a:r>
            <a:r>
              <a:rPr lang="en-GB" sz="900" b="1" dirty="0" smtClean="0">
                <a:solidFill>
                  <a:schemeClr val="bg1"/>
                </a:solidFill>
                <a:latin typeface="Gill Sans MT" pitchFamily="34" charset="0"/>
              </a:rPr>
              <a:t>|</a:t>
            </a:r>
            <a:r>
              <a:rPr lang="en-GB" sz="900" dirty="0">
                <a:solidFill>
                  <a:schemeClr val="bg1"/>
                </a:solidFill>
                <a:latin typeface="Gill Sans MT" pitchFamily="34" charset="0"/>
              </a:rPr>
              <a:t> </a:t>
            </a:r>
            <a:r>
              <a:rPr lang="en-GB" sz="900" dirty="0" smtClean="0">
                <a:solidFill>
                  <a:schemeClr val="bg1"/>
                </a:solidFill>
                <a:latin typeface="Gill Sans MT" pitchFamily="34" charset="0"/>
                <a:hlinkClick r:id="rId4"/>
              </a:rPr>
              <a:t>www.llas.ac.uk</a:t>
            </a:r>
            <a:endParaRPr lang="en-GB" sz="900" dirty="0">
              <a:solidFill>
                <a:schemeClr val="bg1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013576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2" y="260648"/>
            <a:ext cx="8280920" cy="864096"/>
          </a:xfrm>
        </p:spPr>
        <p:txBody>
          <a:bodyPr>
            <a:noAutofit/>
          </a:bodyPr>
          <a:lstStyle/>
          <a:p>
            <a:pPr algn="r"/>
            <a:endParaRPr lang="en-GB" sz="32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2452" r="11666" b="3812"/>
          <a:stretch/>
        </p:blipFill>
        <p:spPr bwMode="auto">
          <a:xfrm>
            <a:off x="0" y="-3577"/>
            <a:ext cx="9144000" cy="686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6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013576" cy="40324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62" y="260648"/>
            <a:ext cx="8280920" cy="864096"/>
          </a:xfrm>
        </p:spPr>
        <p:txBody>
          <a:bodyPr>
            <a:noAutofit/>
          </a:bodyPr>
          <a:lstStyle/>
          <a:p>
            <a:pPr algn="r"/>
            <a:endParaRPr lang="en-GB" sz="32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t="12830" r="12158" b="6290"/>
          <a:stretch/>
        </p:blipFill>
        <p:spPr bwMode="auto">
          <a:xfrm>
            <a:off x="-2178" y="19835"/>
            <a:ext cx="9146178" cy="686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32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013576" cy="432048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400" dirty="0" smtClean="0">
                <a:latin typeface="Gill Sans Std Light" pitchFamily="34" charset="0"/>
              </a:rPr>
              <a:t>Academic practice enhanced through engagement with open working:</a:t>
            </a:r>
          </a:p>
          <a:p>
            <a:pPr marL="0" lvl="0" indent="0">
              <a:buNone/>
            </a:pPr>
            <a:endParaRPr lang="en-GB" sz="2400" dirty="0" smtClean="0">
              <a:latin typeface="Gill Sans Std Light" pitchFamily="34" charset="0"/>
            </a:endParaRPr>
          </a:p>
          <a:p>
            <a:r>
              <a:rPr lang="en-GB" sz="2400" dirty="0" smtClean="0">
                <a:latin typeface="Gill Sans Std Light" pitchFamily="34" charset="0"/>
              </a:rPr>
              <a:t>Digital literacy</a:t>
            </a:r>
            <a:endParaRPr lang="en-GB" sz="2400" dirty="0">
              <a:latin typeface="Gill Sans Std Light" pitchFamily="34" charset="0"/>
            </a:endParaRPr>
          </a:p>
          <a:p>
            <a:pPr lvl="1">
              <a:buFontTx/>
              <a:buChar char="-"/>
            </a:pPr>
            <a:r>
              <a:rPr lang="en-GB" sz="2000" dirty="0" smtClean="0">
                <a:latin typeface="Gill Sans Std Light" pitchFamily="34" charset="0"/>
              </a:rPr>
              <a:t>publishing work openly (copyright, formats </a:t>
            </a:r>
            <a:r>
              <a:rPr lang="en-GB" sz="2000" dirty="0" err="1" smtClean="0">
                <a:latin typeface="Gill Sans Std Light" pitchFamily="34" charset="0"/>
              </a:rPr>
              <a:t>etc</a:t>
            </a:r>
            <a:r>
              <a:rPr lang="en-GB" sz="2000" dirty="0" smtClean="0">
                <a:latin typeface="Gill Sans Std Light" pitchFamily="34" charset="0"/>
              </a:rPr>
              <a:t>)</a:t>
            </a:r>
          </a:p>
          <a:p>
            <a:pPr lvl="1">
              <a:buFontTx/>
              <a:buChar char="-"/>
            </a:pPr>
            <a:r>
              <a:rPr lang="en-GB" sz="2000" dirty="0" smtClean="0">
                <a:latin typeface="Gill Sans Std Light" pitchFamily="34" charset="0"/>
              </a:rPr>
              <a:t>online public profile for teaching</a:t>
            </a:r>
          </a:p>
          <a:p>
            <a:pPr lvl="1">
              <a:buFontTx/>
              <a:buChar char="-"/>
            </a:pPr>
            <a:r>
              <a:rPr lang="en-GB" sz="2000" dirty="0" smtClean="0">
                <a:latin typeface="Gill Sans Std Light" pitchFamily="34" charset="0"/>
              </a:rPr>
              <a:t>contact with new, unexpected audiences</a:t>
            </a:r>
          </a:p>
          <a:p>
            <a:pPr lvl="1">
              <a:buFontTx/>
              <a:buChar char="-"/>
            </a:pPr>
            <a:r>
              <a:rPr lang="en-GB" sz="2000" dirty="0" smtClean="0">
                <a:latin typeface="Gill Sans Std Light" pitchFamily="34" charset="0"/>
              </a:rPr>
              <a:t>adoption of new ideas/approaches from viewing work of others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err="1" smtClean="0">
                <a:solidFill>
                  <a:srgbClr val="8F3A8E"/>
                </a:solidFill>
                <a:effectLst/>
                <a:latin typeface="Gill Sans Std" pitchFamily="34" charset="0"/>
              </a:rPr>
              <a:t>HumBox</a:t>
            </a:r>
            <a:r>
              <a:rPr lang="en-GB" sz="40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 findings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013576" cy="44644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sz="2000" i="1" dirty="0" smtClean="0">
                <a:latin typeface="Gill Sans Std Light" pitchFamily="34" charset="0"/>
              </a:rPr>
              <a:t>Challenges:</a:t>
            </a:r>
          </a:p>
          <a:p>
            <a:pPr marL="285750" indent="-285750"/>
            <a:r>
              <a:rPr lang="en-GB" sz="2000" dirty="0">
                <a:latin typeface="Gill Sans Std Light"/>
              </a:rPr>
              <a:t>CBLTs work in isolation; out-of-hours; in informal </a:t>
            </a:r>
            <a:r>
              <a:rPr lang="en-GB" sz="2000" dirty="0" smtClean="0">
                <a:latin typeface="Gill Sans Std Light"/>
              </a:rPr>
              <a:t>situations</a:t>
            </a:r>
            <a:endParaRPr lang="en-GB" sz="2000" dirty="0">
              <a:latin typeface="Gill Sans Std Light"/>
            </a:endParaRPr>
          </a:p>
          <a:p>
            <a:pPr marL="285750" indent="-285750"/>
            <a:r>
              <a:rPr lang="en-GB" sz="2000" dirty="0">
                <a:latin typeface="Gill Sans Std Light"/>
              </a:rPr>
              <a:t>Reliant on own </a:t>
            </a:r>
            <a:r>
              <a:rPr lang="en-GB" sz="2000" dirty="0" smtClean="0">
                <a:latin typeface="Gill Sans Std Light"/>
              </a:rPr>
              <a:t>materials</a:t>
            </a:r>
            <a:endParaRPr lang="en-GB" sz="2000" dirty="0">
              <a:latin typeface="Gill Sans Std Light"/>
            </a:endParaRPr>
          </a:p>
          <a:p>
            <a:pPr marL="285750" indent="-285750"/>
            <a:r>
              <a:rPr lang="en-GB" sz="2000" dirty="0">
                <a:latin typeface="Gill Sans Std Light"/>
              </a:rPr>
              <a:t>Few opportunities to meet fellow teachers and share </a:t>
            </a:r>
            <a:r>
              <a:rPr lang="en-GB" sz="2000" dirty="0" smtClean="0">
                <a:latin typeface="Gill Sans Std Light"/>
              </a:rPr>
              <a:t>practice</a:t>
            </a:r>
            <a:endParaRPr lang="en-GB" sz="2000" dirty="0">
              <a:latin typeface="Gill Sans Std Light"/>
            </a:endParaRPr>
          </a:p>
          <a:p>
            <a:pPr marL="285750" indent="-285750"/>
            <a:r>
              <a:rPr lang="en-GB" sz="2000" dirty="0">
                <a:latin typeface="Gill Sans Std Light"/>
              </a:rPr>
              <a:t>Lack of professional development or </a:t>
            </a:r>
            <a:r>
              <a:rPr lang="en-GB" sz="2000" dirty="0" smtClean="0">
                <a:latin typeface="Gill Sans Std Light"/>
              </a:rPr>
              <a:t>opportunities</a:t>
            </a:r>
          </a:p>
          <a:p>
            <a:pPr marL="285750" indent="-285750"/>
            <a:r>
              <a:rPr lang="en-GB" sz="2000" dirty="0" smtClean="0">
                <a:latin typeface="Gill Sans Std Light"/>
              </a:rPr>
              <a:t>Low level use of digital resources in teaching</a:t>
            </a:r>
          </a:p>
          <a:p>
            <a:pPr marL="0" indent="0">
              <a:buNone/>
            </a:pPr>
            <a:endParaRPr lang="en-GB" sz="2000" i="1" dirty="0" smtClean="0">
              <a:latin typeface="Gill Sans Std Light"/>
            </a:endParaRPr>
          </a:p>
          <a:p>
            <a:pPr marL="0" indent="0">
              <a:buNone/>
            </a:pPr>
            <a:r>
              <a:rPr lang="en-GB" sz="2000" i="1" dirty="0" smtClean="0">
                <a:latin typeface="Gill Sans Std Light"/>
              </a:rPr>
              <a:t>Impact:</a:t>
            </a:r>
          </a:p>
          <a:p>
            <a:r>
              <a:rPr lang="en-GB" sz="2000" dirty="0" smtClean="0">
                <a:latin typeface="Gill Sans Std Light"/>
              </a:rPr>
              <a:t>Practical aspects to the project had a greater impact (e.g. training)</a:t>
            </a:r>
          </a:p>
          <a:p>
            <a:r>
              <a:rPr lang="en-GB" sz="2000" dirty="0" smtClean="0">
                <a:latin typeface="Gill Sans Std Light"/>
              </a:rPr>
              <a:t>Teachers had no problem with the idea of ‘open’</a:t>
            </a:r>
          </a:p>
          <a:p>
            <a:r>
              <a:rPr lang="en-GB" sz="2000" dirty="0" smtClean="0">
                <a:latin typeface="Gill Sans Std Light"/>
              </a:rPr>
              <a:t>They use their new skills in teaching</a:t>
            </a:r>
            <a:endParaRPr lang="en-GB" sz="2000" dirty="0">
              <a:latin typeface="Gill Sans Std Light"/>
            </a:endParaRPr>
          </a:p>
          <a:p>
            <a:r>
              <a:rPr lang="en-GB" sz="2000" dirty="0" smtClean="0">
                <a:latin typeface="Gill Sans Std Light"/>
              </a:rPr>
              <a:t>Increased willingness to reflect on teaching</a:t>
            </a:r>
            <a:endParaRPr lang="en-GB" sz="2000" dirty="0">
              <a:latin typeface="Gill Sans Std Ligh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6632"/>
            <a:ext cx="2861566" cy="130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96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84784"/>
            <a:ext cx="8013576" cy="4248472"/>
          </a:xfrm>
        </p:spPr>
        <p:txBody>
          <a:bodyPr>
            <a:normAutofit/>
          </a:bodyPr>
          <a:lstStyle/>
          <a:p>
            <a:pPr lvl="0"/>
            <a:r>
              <a:rPr lang="en-GB" sz="2400" dirty="0" smtClean="0">
                <a:latin typeface="Gill Sans Std Light" pitchFamily="34" charset="0"/>
              </a:rPr>
              <a:t>Finding A Voice through Open Resources (JISC)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Part-time, hourly-paid language tutors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Sharing existing resources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Creating new transition resources for prospective university applicants: ‘taste of’ new languages; language study at HE</a:t>
            </a:r>
          </a:p>
          <a:p>
            <a:pPr lvl="0"/>
            <a:r>
              <a:rPr lang="en-GB" sz="2400" dirty="0" smtClean="0">
                <a:latin typeface="Gill Sans Std Light" pitchFamily="34" charset="0"/>
              </a:rPr>
              <a:t>Collaboration: Southampton, SOAS, UCL SSEES, Aston, Newcastle</a:t>
            </a:r>
          </a:p>
          <a:p>
            <a:pPr lvl="0"/>
            <a:endParaRPr lang="en-GB" sz="2400" dirty="0" smtClean="0">
              <a:solidFill>
                <a:schemeClr val="bg1">
                  <a:lumMod val="50000"/>
                </a:schemeClr>
              </a:solidFill>
              <a:latin typeface="Gill Sans Std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smtClean="0">
                <a:solidFill>
                  <a:srgbClr val="8F3A8E"/>
                </a:solidFill>
                <a:effectLst/>
                <a:latin typeface="Gill Sans Std" pitchFamily="34" charset="0"/>
              </a:rPr>
              <a:t>The FAVOR project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013576" cy="4536504"/>
          </a:xfrm>
        </p:spPr>
        <p:txBody>
          <a:bodyPr>
            <a:normAutofit fontScale="92500" lnSpcReduction="20000"/>
          </a:bodyPr>
          <a:lstStyle/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Enhanced practice 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 smtClean="0">
                <a:latin typeface="Gill Sans Std Light" pitchFamily="34" charset="0"/>
              </a:rPr>
              <a:t>	- new skills acquired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i="1" dirty="0"/>
              <a:t>“I’ve learnt a lot. I say thank you very much for the project because for me it was great…now I’m so motivated to learn more.” </a:t>
            </a:r>
            <a:endParaRPr lang="en-GB" sz="2000" i="1" dirty="0" smtClean="0"/>
          </a:p>
          <a:p>
            <a:pPr marL="0" indent="0">
              <a:buNone/>
              <a:tabLst>
                <a:tab pos="360363" algn="l"/>
              </a:tabLst>
            </a:pPr>
            <a:endParaRPr lang="en-GB" sz="2000" i="1" dirty="0" smtClean="0"/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 smtClean="0">
                <a:latin typeface="Gill Sans Std Light" pitchFamily="34" charset="0"/>
              </a:rPr>
              <a:t>	- </a:t>
            </a:r>
            <a:r>
              <a:rPr lang="en-GB" sz="2000" dirty="0">
                <a:latin typeface="Gill Sans Std Light" pitchFamily="34" charset="0"/>
              </a:rPr>
              <a:t>enhanced confidence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/>
              <a:t>“</a:t>
            </a:r>
            <a:r>
              <a:rPr lang="en-GB" sz="2000" i="1" dirty="0"/>
              <a:t>I know that now, I am more confident in creating my own resources, so I know…I can go and do it faster and more efficiently</a:t>
            </a:r>
            <a:r>
              <a:rPr lang="en-GB" sz="2000" dirty="0"/>
              <a:t>” </a:t>
            </a:r>
            <a:endParaRPr lang="en-GB" sz="2000" dirty="0">
              <a:latin typeface="Gill Sans Std Light" pitchFamily="34" charset="0"/>
            </a:endParaRPr>
          </a:p>
          <a:p>
            <a:pPr marL="0" indent="0">
              <a:buNone/>
              <a:tabLst>
                <a:tab pos="360363" algn="l"/>
              </a:tabLst>
            </a:pPr>
            <a:endParaRPr lang="en-GB" sz="2000" dirty="0" smtClean="0">
              <a:latin typeface="Gill Sans Std Light" pitchFamily="34" charset="0"/>
            </a:endParaRP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>
                <a:latin typeface="Gill Sans Std Light" pitchFamily="34" charset="0"/>
              </a:rPr>
              <a:t>	</a:t>
            </a:r>
            <a:r>
              <a:rPr lang="en-GB" sz="2000" dirty="0" smtClean="0">
                <a:latin typeface="Gill Sans Std Light" pitchFamily="34" charset="0"/>
              </a:rPr>
              <a:t>- improved practice through self-reflection</a:t>
            </a:r>
          </a:p>
          <a:p>
            <a:pPr marL="0" indent="0">
              <a:buNone/>
              <a:tabLst>
                <a:tab pos="360363" algn="l"/>
              </a:tabLst>
            </a:pPr>
            <a:r>
              <a:rPr lang="en-GB" sz="2000" dirty="0">
                <a:latin typeface="Gill Sans Std Light" pitchFamily="34" charset="0"/>
              </a:rPr>
              <a:t>	</a:t>
            </a:r>
            <a:r>
              <a:rPr lang="en-GB" sz="2000" dirty="0" smtClean="0">
                <a:latin typeface="Gill Sans Std Light" pitchFamily="34" charset="0"/>
              </a:rPr>
              <a:t>- improved digital literacy (OER-creation, copyright, use of technology for teaching)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000" dirty="0" smtClean="0">
              <a:latin typeface="Gill Sans Std Light" pitchFamily="34" charset="0"/>
            </a:endParaRPr>
          </a:p>
          <a:p>
            <a:pPr>
              <a:tabLst>
                <a:tab pos="360363" algn="l"/>
              </a:tabLst>
            </a:pPr>
            <a:r>
              <a:rPr lang="en-GB" sz="2400" dirty="0" smtClean="0">
                <a:latin typeface="Gill Sans Std Light" pitchFamily="34" charset="0"/>
              </a:rPr>
              <a:t>Increased feeling of ‘belonging’ via public profile and association to institution</a:t>
            </a:r>
          </a:p>
          <a:p>
            <a:pPr marL="0" indent="0">
              <a:buNone/>
              <a:tabLst>
                <a:tab pos="360363" algn="l"/>
              </a:tabLst>
            </a:pPr>
            <a:endParaRPr lang="en-GB" sz="2400" dirty="0" smtClean="0">
              <a:latin typeface="Gill Sans Std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021288"/>
            <a:ext cx="9144000" cy="836712"/>
          </a:xfrm>
          <a:prstGeom prst="rect">
            <a:avLst/>
          </a:prstGeom>
          <a:solidFill>
            <a:srgbClr val="8F3A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00" y="260648"/>
            <a:ext cx="8280920" cy="864096"/>
          </a:xfrm>
        </p:spPr>
        <p:txBody>
          <a:bodyPr>
            <a:normAutofit/>
          </a:bodyPr>
          <a:lstStyle/>
          <a:p>
            <a:pPr algn="r"/>
            <a:r>
              <a:rPr lang="en-GB" sz="4000" b="1" dirty="0" smtClean="0">
                <a:solidFill>
                  <a:srgbClr val="8F3A8E"/>
                </a:solidFill>
                <a:latin typeface="Gill Sans Std" pitchFamily="34" charset="0"/>
              </a:rPr>
              <a:t>FAVOR: findings</a:t>
            </a:r>
            <a:endParaRPr lang="en-GB" sz="4000" b="1" dirty="0">
              <a:solidFill>
                <a:srgbClr val="8F3A8E"/>
              </a:solidFill>
              <a:effectLst/>
              <a:latin typeface="Gill Sans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65304"/>
            <a:ext cx="2376264" cy="5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7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</TotalTime>
  <Words>577</Words>
  <Application>Microsoft Office PowerPoint</Application>
  <PresentationFormat>On-screen Show (4:3)</PresentationFormat>
  <Paragraphs>145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Digital literacy in the humanities: what open practice can do for you</vt:lpstr>
      <vt:lpstr>Overview</vt:lpstr>
      <vt:lpstr>LLAS and Open practice: an overview</vt:lpstr>
      <vt:lpstr>PowerPoint Presentation</vt:lpstr>
      <vt:lpstr>PowerPoint Presentation</vt:lpstr>
      <vt:lpstr>HumBox findings</vt:lpstr>
      <vt:lpstr>PowerPoint Presentation</vt:lpstr>
      <vt:lpstr>The FAVOR project</vt:lpstr>
      <vt:lpstr>FAVOR: findings</vt:lpstr>
      <vt:lpstr>FAVOR: findings</vt:lpstr>
      <vt:lpstr>The OpenLIVES project</vt:lpstr>
      <vt:lpstr>OpenLIVES research data</vt:lpstr>
      <vt:lpstr>OpenLIVES: Southampton</vt:lpstr>
      <vt:lpstr>OpenLIVES: Southampton</vt:lpstr>
      <vt:lpstr>OpenLIVES: Leeds</vt:lpstr>
      <vt:lpstr>OpenLIVES: Portsmouth</vt:lpstr>
      <vt:lpstr>OpenLIVES</vt:lpstr>
      <vt:lpstr>Useful links for info and advice (OERs)</vt:lpstr>
    </vt:vector>
  </TitlesOfParts>
  <Company>University of Southampton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title</dc:title>
  <dc:creator>Georgin L.I.</dc:creator>
  <cp:lastModifiedBy>Borthwick K.E.</cp:lastModifiedBy>
  <cp:revision>344</cp:revision>
  <cp:lastPrinted>2012-11-06T10:48:20Z</cp:lastPrinted>
  <dcterms:created xsi:type="dcterms:W3CDTF">2011-06-08T14:55:26Z</dcterms:created>
  <dcterms:modified xsi:type="dcterms:W3CDTF">2013-01-09T10:33:06Z</dcterms:modified>
</cp:coreProperties>
</file>