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3" r:id="rId3"/>
    <p:sldMasterId id="2147483687" r:id="rId4"/>
    <p:sldMasterId id="2147483699" r:id="rId5"/>
    <p:sldMasterId id="2147483713" r:id="rId6"/>
  </p:sldMasterIdLst>
  <p:notesMasterIdLst>
    <p:notesMasterId r:id="rId22"/>
  </p:notesMasterIdLst>
  <p:handoutMasterIdLst>
    <p:handoutMasterId r:id="rId23"/>
  </p:handoutMasterIdLst>
  <p:sldIdLst>
    <p:sldId id="281" r:id="rId7"/>
    <p:sldId id="270" r:id="rId8"/>
    <p:sldId id="285" r:id="rId9"/>
    <p:sldId id="284" r:id="rId10"/>
    <p:sldId id="283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5" r:id="rId20"/>
    <p:sldId id="294" r:id="rId21"/>
  </p:sldIdLst>
  <p:sldSz cx="9144000" cy="6858000" type="screen4x3"/>
  <p:notesSz cx="6797675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D85F"/>
    <a:srgbClr val="615A20"/>
    <a:srgbClr val="FFB300"/>
    <a:srgbClr val="FE3E14"/>
    <a:srgbClr val="F00F2C"/>
    <a:srgbClr val="8A412B"/>
    <a:srgbClr val="CCDA86"/>
    <a:srgbClr val="531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4672" autoAdjust="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589AA-8197-40BF-9F9C-EC37672B2A13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8D4CF8F-8CF2-46F8-8CBD-9273E33E0B75}">
      <dgm:prSet phldrT="[Text]"/>
      <dgm:spPr/>
      <dgm:t>
        <a:bodyPr/>
        <a:lstStyle/>
        <a:p>
          <a:r>
            <a:rPr lang="en-GB" dirty="0" smtClean="0"/>
            <a:t>Taxpayer funds university to pay academics to do research</a:t>
          </a:r>
          <a:endParaRPr lang="en-GB" dirty="0"/>
        </a:p>
      </dgm:t>
    </dgm:pt>
    <dgm:pt modelId="{7E66F069-C433-47D4-BB7B-ED6E40B06F78}" type="parTrans" cxnId="{2C24B5D8-E4BD-4ED5-BDD8-AE6F7ECDCA72}">
      <dgm:prSet/>
      <dgm:spPr/>
      <dgm:t>
        <a:bodyPr/>
        <a:lstStyle/>
        <a:p>
          <a:endParaRPr lang="en-GB"/>
        </a:p>
      </dgm:t>
    </dgm:pt>
    <dgm:pt modelId="{7B55C515-718F-4961-A081-A581B89FD95E}" type="sibTrans" cxnId="{2C24B5D8-E4BD-4ED5-BDD8-AE6F7ECDCA72}">
      <dgm:prSet/>
      <dgm:spPr/>
      <dgm:t>
        <a:bodyPr/>
        <a:lstStyle/>
        <a:p>
          <a:endParaRPr lang="en-GB"/>
        </a:p>
      </dgm:t>
    </dgm:pt>
    <dgm:pt modelId="{0C417A50-A3EA-4B81-AC82-483981B67897}">
      <dgm:prSet phldrT="[Text]"/>
      <dgm:spPr/>
      <dgm:t>
        <a:bodyPr/>
        <a:lstStyle/>
        <a:p>
          <a:r>
            <a:rPr lang="en-GB" dirty="0" smtClean="0"/>
            <a:t>Academics do research</a:t>
          </a:r>
          <a:endParaRPr lang="en-GB" dirty="0"/>
        </a:p>
      </dgm:t>
    </dgm:pt>
    <dgm:pt modelId="{856AAB85-81C4-46BC-962A-9CAED890EB43}" type="parTrans" cxnId="{B8D0BB97-4590-4E09-9325-FD6CB466564A}">
      <dgm:prSet/>
      <dgm:spPr/>
      <dgm:t>
        <a:bodyPr/>
        <a:lstStyle/>
        <a:p>
          <a:endParaRPr lang="en-GB"/>
        </a:p>
      </dgm:t>
    </dgm:pt>
    <dgm:pt modelId="{963AE985-E3E4-4F11-B3EB-77CFA652CEBA}" type="sibTrans" cxnId="{B8D0BB97-4590-4E09-9325-FD6CB466564A}">
      <dgm:prSet/>
      <dgm:spPr/>
      <dgm:t>
        <a:bodyPr/>
        <a:lstStyle/>
        <a:p>
          <a:endParaRPr lang="en-GB"/>
        </a:p>
      </dgm:t>
    </dgm:pt>
    <dgm:pt modelId="{FB247548-C4F6-40AF-94D7-0FA2B05ACC10}">
      <dgm:prSet phldrT="[Text]"/>
      <dgm:spPr/>
      <dgm:t>
        <a:bodyPr/>
        <a:lstStyle/>
        <a:p>
          <a:r>
            <a:rPr lang="en-GB" dirty="0" smtClean="0"/>
            <a:t>Academics (universities) review research for free</a:t>
          </a:r>
          <a:endParaRPr lang="en-GB" dirty="0"/>
        </a:p>
      </dgm:t>
    </dgm:pt>
    <dgm:pt modelId="{E6F76067-8446-4C17-A6B1-32E9E0D1F97C}" type="parTrans" cxnId="{4BF9ECA4-DB8C-4572-98A1-233D6580EDDC}">
      <dgm:prSet/>
      <dgm:spPr/>
      <dgm:t>
        <a:bodyPr/>
        <a:lstStyle/>
        <a:p>
          <a:endParaRPr lang="en-GB"/>
        </a:p>
      </dgm:t>
    </dgm:pt>
    <dgm:pt modelId="{4CC4946C-5D6D-46CC-8CFB-9EED304994CD}" type="sibTrans" cxnId="{4BF9ECA4-DB8C-4572-98A1-233D6580EDDC}">
      <dgm:prSet/>
      <dgm:spPr/>
      <dgm:t>
        <a:bodyPr/>
        <a:lstStyle/>
        <a:p>
          <a:endParaRPr lang="en-GB"/>
        </a:p>
      </dgm:t>
    </dgm:pt>
    <dgm:pt modelId="{FCF82E7E-C5B5-4BF0-8378-86C357D87181}">
      <dgm:prSet phldrT="[Text]"/>
      <dgm:spPr/>
      <dgm:t>
        <a:bodyPr/>
        <a:lstStyle/>
        <a:p>
          <a:r>
            <a:rPr lang="en-GB" dirty="0" smtClean="0"/>
            <a:t>Academics (universities) publish research for free</a:t>
          </a:r>
          <a:endParaRPr lang="en-GB" dirty="0"/>
        </a:p>
      </dgm:t>
    </dgm:pt>
    <dgm:pt modelId="{BC56CE3B-6388-40CB-8EF1-F417BE077155}" type="parTrans" cxnId="{7EBA921D-5DA6-4431-8481-17E8110C5BC1}">
      <dgm:prSet/>
      <dgm:spPr/>
      <dgm:t>
        <a:bodyPr/>
        <a:lstStyle/>
        <a:p>
          <a:endParaRPr lang="en-GB"/>
        </a:p>
      </dgm:t>
    </dgm:pt>
    <dgm:pt modelId="{339FD53E-6AE9-41D7-8E47-65102E387F69}" type="sibTrans" cxnId="{7EBA921D-5DA6-4431-8481-17E8110C5BC1}">
      <dgm:prSet/>
      <dgm:spPr/>
      <dgm:t>
        <a:bodyPr/>
        <a:lstStyle/>
        <a:p>
          <a:endParaRPr lang="en-GB"/>
        </a:p>
      </dgm:t>
    </dgm:pt>
    <dgm:pt modelId="{6F83FD07-A2D4-41AC-819F-D35491D45471}">
      <dgm:prSet phldrT="[Text]"/>
      <dgm:spPr/>
      <dgm:t>
        <a:bodyPr/>
        <a:lstStyle/>
        <a:p>
          <a:r>
            <a:rPr lang="en-GB" dirty="0" smtClean="0"/>
            <a:t>Commercial publishers sell research to universities </a:t>
          </a:r>
          <a:endParaRPr lang="en-GB" dirty="0"/>
        </a:p>
      </dgm:t>
    </dgm:pt>
    <dgm:pt modelId="{725B6F34-49EA-414B-869D-51B1A0215A08}" type="parTrans" cxnId="{8CBF1B9E-F124-4207-A1FB-64F2051E2254}">
      <dgm:prSet/>
      <dgm:spPr/>
      <dgm:t>
        <a:bodyPr/>
        <a:lstStyle/>
        <a:p>
          <a:endParaRPr lang="en-GB"/>
        </a:p>
      </dgm:t>
    </dgm:pt>
    <dgm:pt modelId="{D56CDB24-1773-4305-BFD1-70F3E12BFD50}" type="sibTrans" cxnId="{8CBF1B9E-F124-4207-A1FB-64F2051E2254}">
      <dgm:prSet/>
      <dgm:spPr/>
      <dgm:t>
        <a:bodyPr/>
        <a:lstStyle/>
        <a:p>
          <a:endParaRPr lang="en-GB"/>
        </a:p>
      </dgm:t>
    </dgm:pt>
    <dgm:pt modelId="{DB4D08F1-FB19-401E-BC87-4F83DF69A603}" type="pres">
      <dgm:prSet presAssocID="{137589AA-8197-40BF-9F9C-EC37672B2A1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8FB5338-DA22-4AB6-B978-06AE011D369E}" type="pres">
      <dgm:prSet presAssocID="{E8D4CF8F-8CF2-46F8-8CBD-9273E33E0B7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069203-56D8-4E59-88D3-ABD5826B21B5}" type="pres">
      <dgm:prSet presAssocID="{E8D4CF8F-8CF2-46F8-8CBD-9273E33E0B75}" presName="spNode" presStyleCnt="0"/>
      <dgm:spPr/>
    </dgm:pt>
    <dgm:pt modelId="{245C89BF-5A91-412B-9038-B89AD007D5A6}" type="pres">
      <dgm:prSet presAssocID="{7B55C515-718F-4961-A081-A581B89FD95E}" presName="sibTrans" presStyleLbl="sibTrans1D1" presStyleIdx="0" presStyleCnt="5"/>
      <dgm:spPr/>
      <dgm:t>
        <a:bodyPr/>
        <a:lstStyle/>
        <a:p>
          <a:endParaRPr lang="en-GB"/>
        </a:p>
      </dgm:t>
    </dgm:pt>
    <dgm:pt modelId="{FE5DFDAD-A3C2-4F3D-958D-A96E3D66E5CB}" type="pres">
      <dgm:prSet presAssocID="{0C417A50-A3EA-4B81-AC82-483981B67897}" presName="node" presStyleLbl="node1" presStyleIdx="1" presStyleCnt="5" custRadScaleRad="134141" custRadScaleInc="293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92887C-2FA4-4CB1-BEBC-CCA26FAD2727}" type="pres">
      <dgm:prSet presAssocID="{0C417A50-A3EA-4B81-AC82-483981B67897}" presName="spNode" presStyleCnt="0"/>
      <dgm:spPr/>
    </dgm:pt>
    <dgm:pt modelId="{EA7C907A-BAF7-47BA-831D-4ACDD5CEFC12}" type="pres">
      <dgm:prSet presAssocID="{963AE985-E3E4-4F11-B3EB-77CFA652CEBA}" presName="sibTrans" presStyleLbl="sibTrans1D1" presStyleIdx="1" presStyleCnt="5"/>
      <dgm:spPr/>
      <dgm:t>
        <a:bodyPr/>
        <a:lstStyle/>
        <a:p>
          <a:endParaRPr lang="en-GB"/>
        </a:p>
      </dgm:t>
    </dgm:pt>
    <dgm:pt modelId="{7571392A-3DE7-4A7C-8188-DFB6FB5D4BEA}" type="pres">
      <dgm:prSet presAssocID="{FB247548-C4F6-40AF-94D7-0FA2B05ACC1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FC81F0-9DF6-4F34-AC39-64FD1F94571C}" type="pres">
      <dgm:prSet presAssocID="{FB247548-C4F6-40AF-94D7-0FA2B05ACC10}" presName="spNode" presStyleCnt="0"/>
      <dgm:spPr/>
    </dgm:pt>
    <dgm:pt modelId="{0E2F1747-290D-465E-A4C2-8D3D563ADE11}" type="pres">
      <dgm:prSet presAssocID="{4CC4946C-5D6D-46CC-8CFB-9EED304994CD}" presName="sibTrans" presStyleLbl="sibTrans1D1" presStyleIdx="2" presStyleCnt="5"/>
      <dgm:spPr/>
      <dgm:t>
        <a:bodyPr/>
        <a:lstStyle/>
        <a:p>
          <a:endParaRPr lang="en-GB"/>
        </a:p>
      </dgm:t>
    </dgm:pt>
    <dgm:pt modelId="{E59A2123-5FC5-42CB-96A4-4F4ECC7B1517}" type="pres">
      <dgm:prSet presAssocID="{FCF82E7E-C5B5-4BF0-8378-86C357D871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552F7F-C038-41FB-9854-3978A4FCEE56}" type="pres">
      <dgm:prSet presAssocID="{FCF82E7E-C5B5-4BF0-8378-86C357D87181}" presName="spNode" presStyleCnt="0"/>
      <dgm:spPr/>
    </dgm:pt>
    <dgm:pt modelId="{36BF5611-DA33-408D-AF3B-7D57B27BFAAE}" type="pres">
      <dgm:prSet presAssocID="{339FD53E-6AE9-41D7-8E47-65102E387F69}" presName="sibTrans" presStyleLbl="sibTrans1D1" presStyleIdx="3" presStyleCnt="5"/>
      <dgm:spPr/>
      <dgm:t>
        <a:bodyPr/>
        <a:lstStyle/>
        <a:p>
          <a:endParaRPr lang="en-GB"/>
        </a:p>
      </dgm:t>
    </dgm:pt>
    <dgm:pt modelId="{6DCD0A9B-A628-4841-A7A3-36357C8F6317}" type="pres">
      <dgm:prSet presAssocID="{6F83FD07-A2D4-41AC-819F-D35491D4547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9A4C46-2EE5-4EF8-87C4-1AA70F49974A}" type="pres">
      <dgm:prSet presAssocID="{6F83FD07-A2D4-41AC-819F-D35491D45471}" presName="spNode" presStyleCnt="0"/>
      <dgm:spPr/>
    </dgm:pt>
    <dgm:pt modelId="{45DB1D60-B8E6-429A-8B47-498C8B2355B4}" type="pres">
      <dgm:prSet presAssocID="{D56CDB24-1773-4305-BFD1-70F3E12BFD50}" presName="sibTrans" presStyleLbl="sibTrans1D1" presStyleIdx="4" presStyleCnt="5"/>
      <dgm:spPr/>
      <dgm:t>
        <a:bodyPr/>
        <a:lstStyle/>
        <a:p>
          <a:endParaRPr lang="en-GB"/>
        </a:p>
      </dgm:t>
    </dgm:pt>
  </dgm:ptLst>
  <dgm:cxnLst>
    <dgm:cxn modelId="{4BF9ECA4-DB8C-4572-98A1-233D6580EDDC}" srcId="{137589AA-8197-40BF-9F9C-EC37672B2A13}" destId="{FB247548-C4F6-40AF-94D7-0FA2B05ACC10}" srcOrd="2" destOrd="0" parTransId="{E6F76067-8446-4C17-A6B1-32E9E0D1F97C}" sibTransId="{4CC4946C-5D6D-46CC-8CFB-9EED304994CD}"/>
    <dgm:cxn modelId="{F2C1EDE0-0EE2-4B31-A301-51494AE89DFC}" type="presOf" srcId="{FCF82E7E-C5B5-4BF0-8378-86C357D87181}" destId="{E59A2123-5FC5-42CB-96A4-4F4ECC7B1517}" srcOrd="0" destOrd="0" presId="urn:microsoft.com/office/officeart/2005/8/layout/cycle5"/>
    <dgm:cxn modelId="{8CBF1B9E-F124-4207-A1FB-64F2051E2254}" srcId="{137589AA-8197-40BF-9F9C-EC37672B2A13}" destId="{6F83FD07-A2D4-41AC-819F-D35491D45471}" srcOrd="4" destOrd="0" parTransId="{725B6F34-49EA-414B-869D-51B1A0215A08}" sibTransId="{D56CDB24-1773-4305-BFD1-70F3E12BFD50}"/>
    <dgm:cxn modelId="{33E88895-F26D-4FCE-BD8F-1CBF8AC62A05}" type="presOf" srcId="{D56CDB24-1773-4305-BFD1-70F3E12BFD50}" destId="{45DB1D60-B8E6-429A-8B47-498C8B2355B4}" srcOrd="0" destOrd="0" presId="urn:microsoft.com/office/officeart/2005/8/layout/cycle5"/>
    <dgm:cxn modelId="{CD9FF9E1-CC06-4106-8DD5-8D26F804F9AE}" type="presOf" srcId="{4CC4946C-5D6D-46CC-8CFB-9EED304994CD}" destId="{0E2F1747-290D-465E-A4C2-8D3D563ADE11}" srcOrd="0" destOrd="0" presId="urn:microsoft.com/office/officeart/2005/8/layout/cycle5"/>
    <dgm:cxn modelId="{618B5C1E-96C5-4FA9-962A-ABB2F1FFED3C}" type="presOf" srcId="{FB247548-C4F6-40AF-94D7-0FA2B05ACC10}" destId="{7571392A-3DE7-4A7C-8188-DFB6FB5D4BEA}" srcOrd="0" destOrd="0" presId="urn:microsoft.com/office/officeart/2005/8/layout/cycle5"/>
    <dgm:cxn modelId="{407C82CB-F775-42FE-966E-2516664F5D2B}" type="presOf" srcId="{7B55C515-718F-4961-A081-A581B89FD95E}" destId="{245C89BF-5A91-412B-9038-B89AD007D5A6}" srcOrd="0" destOrd="0" presId="urn:microsoft.com/office/officeart/2005/8/layout/cycle5"/>
    <dgm:cxn modelId="{57902DEC-8C16-479A-8AEB-FF39B3BC2EE0}" type="presOf" srcId="{339FD53E-6AE9-41D7-8E47-65102E387F69}" destId="{36BF5611-DA33-408D-AF3B-7D57B27BFAAE}" srcOrd="0" destOrd="0" presId="urn:microsoft.com/office/officeart/2005/8/layout/cycle5"/>
    <dgm:cxn modelId="{6E3B9D54-21D9-448A-A659-9C672BCE6B78}" type="presOf" srcId="{0C417A50-A3EA-4B81-AC82-483981B67897}" destId="{FE5DFDAD-A3C2-4F3D-958D-A96E3D66E5CB}" srcOrd="0" destOrd="0" presId="urn:microsoft.com/office/officeart/2005/8/layout/cycle5"/>
    <dgm:cxn modelId="{7EBA921D-5DA6-4431-8481-17E8110C5BC1}" srcId="{137589AA-8197-40BF-9F9C-EC37672B2A13}" destId="{FCF82E7E-C5B5-4BF0-8378-86C357D87181}" srcOrd="3" destOrd="0" parTransId="{BC56CE3B-6388-40CB-8EF1-F417BE077155}" sibTransId="{339FD53E-6AE9-41D7-8E47-65102E387F69}"/>
    <dgm:cxn modelId="{2C24B5D8-E4BD-4ED5-BDD8-AE6F7ECDCA72}" srcId="{137589AA-8197-40BF-9F9C-EC37672B2A13}" destId="{E8D4CF8F-8CF2-46F8-8CBD-9273E33E0B75}" srcOrd="0" destOrd="0" parTransId="{7E66F069-C433-47D4-BB7B-ED6E40B06F78}" sibTransId="{7B55C515-718F-4961-A081-A581B89FD95E}"/>
    <dgm:cxn modelId="{E5046621-3BA6-4FB5-B5FA-544A3EC92A45}" type="presOf" srcId="{963AE985-E3E4-4F11-B3EB-77CFA652CEBA}" destId="{EA7C907A-BAF7-47BA-831D-4ACDD5CEFC12}" srcOrd="0" destOrd="0" presId="urn:microsoft.com/office/officeart/2005/8/layout/cycle5"/>
    <dgm:cxn modelId="{618EFBBD-6D30-4017-8AF3-D67BAE5E03BE}" type="presOf" srcId="{6F83FD07-A2D4-41AC-819F-D35491D45471}" destId="{6DCD0A9B-A628-4841-A7A3-36357C8F6317}" srcOrd="0" destOrd="0" presId="urn:microsoft.com/office/officeart/2005/8/layout/cycle5"/>
    <dgm:cxn modelId="{9C319C1A-42A5-48A5-8552-FF77207AC56E}" type="presOf" srcId="{E8D4CF8F-8CF2-46F8-8CBD-9273E33E0B75}" destId="{D8FB5338-DA22-4AB6-B978-06AE011D369E}" srcOrd="0" destOrd="0" presId="urn:microsoft.com/office/officeart/2005/8/layout/cycle5"/>
    <dgm:cxn modelId="{B8D0BB97-4590-4E09-9325-FD6CB466564A}" srcId="{137589AA-8197-40BF-9F9C-EC37672B2A13}" destId="{0C417A50-A3EA-4B81-AC82-483981B67897}" srcOrd="1" destOrd="0" parTransId="{856AAB85-81C4-46BC-962A-9CAED890EB43}" sibTransId="{963AE985-E3E4-4F11-B3EB-77CFA652CEBA}"/>
    <dgm:cxn modelId="{DD8132E7-A682-4067-8F31-EDF0D4A70BA5}" type="presOf" srcId="{137589AA-8197-40BF-9F9C-EC37672B2A13}" destId="{DB4D08F1-FB19-401E-BC87-4F83DF69A603}" srcOrd="0" destOrd="0" presId="urn:microsoft.com/office/officeart/2005/8/layout/cycle5"/>
    <dgm:cxn modelId="{A653F22E-33F2-4919-B2C4-EA8FF300ECDC}" type="presParOf" srcId="{DB4D08F1-FB19-401E-BC87-4F83DF69A603}" destId="{D8FB5338-DA22-4AB6-B978-06AE011D369E}" srcOrd="0" destOrd="0" presId="urn:microsoft.com/office/officeart/2005/8/layout/cycle5"/>
    <dgm:cxn modelId="{4A65BE86-A60F-451E-BEF1-47B9895082EF}" type="presParOf" srcId="{DB4D08F1-FB19-401E-BC87-4F83DF69A603}" destId="{F7069203-56D8-4E59-88D3-ABD5826B21B5}" srcOrd="1" destOrd="0" presId="urn:microsoft.com/office/officeart/2005/8/layout/cycle5"/>
    <dgm:cxn modelId="{EFC27FC9-3EAA-4CB8-B69F-80D2A8C1C2D5}" type="presParOf" srcId="{DB4D08F1-FB19-401E-BC87-4F83DF69A603}" destId="{245C89BF-5A91-412B-9038-B89AD007D5A6}" srcOrd="2" destOrd="0" presId="urn:microsoft.com/office/officeart/2005/8/layout/cycle5"/>
    <dgm:cxn modelId="{80C8F95A-96A0-4C8C-92E9-D047AA50BD2E}" type="presParOf" srcId="{DB4D08F1-FB19-401E-BC87-4F83DF69A603}" destId="{FE5DFDAD-A3C2-4F3D-958D-A96E3D66E5CB}" srcOrd="3" destOrd="0" presId="urn:microsoft.com/office/officeart/2005/8/layout/cycle5"/>
    <dgm:cxn modelId="{2227FDE9-B9DB-4072-A80A-37E5A0FC144F}" type="presParOf" srcId="{DB4D08F1-FB19-401E-BC87-4F83DF69A603}" destId="{CE92887C-2FA4-4CB1-BEBC-CCA26FAD2727}" srcOrd="4" destOrd="0" presId="urn:microsoft.com/office/officeart/2005/8/layout/cycle5"/>
    <dgm:cxn modelId="{F3B3AC65-8FAF-4822-9C58-CEF37837E91C}" type="presParOf" srcId="{DB4D08F1-FB19-401E-BC87-4F83DF69A603}" destId="{EA7C907A-BAF7-47BA-831D-4ACDD5CEFC12}" srcOrd="5" destOrd="0" presId="urn:microsoft.com/office/officeart/2005/8/layout/cycle5"/>
    <dgm:cxn modelId="{B81FEAA3-698E-46D5-B523-CAE54555999A}" type="presParOf" srcId="{DB4D08F1-FB19-401E-BC87-4F83DF69A603}" destId="{7571392A-3DE7-4A7C-8188-DFB6FB5D4BEA}" srcOrd="6" destOrd="0" presId="urn:microsoft.com/office/officeart/2005/8/layout/cycle5"/>
    <dgm:cxn modelId="{CC5D4D5D-A27C-485C-B749-8553740C22D4}" type="presParOf" srcId="{DB4D08F1-FB19-401E-BC87-4F83DF69A603}" destId="{BFFC81F0-9DF6-4F34-AC39-64FD1F94571C}" srcOrd="7" destOrd="0" presId="urn:microsoft.com/office/officeart/2005/8/layout/cycle5"/>
    <dgm:cxn modelId="{6C73A0EB-8635-47E2-B80B-9BA946C0DA04}" type="presParOf" srcId="{DB4D08F1-FB19-401E-BC87-4F83DF69A603}" destId="{0E2F1747-290D-465E-A4C2-8D3D563ADE11}" srcOrd="8" destOrd="0" presId="urn:microsoft.com/office/officeart/2005/8/layout/cycle5"/>
    <dgm:cxn modelId="{4F14DF72-6172-4551-9934-99DB7A4D1DA7}" type="presParOf" srcId="{DB4D08F1-FB19-401E-BC87-4F83DF69A603}" destId="{E59A2123-5FC5-42CB-96A4-4F4ECC7B1517}" srcOrd="9" destOrd="0" presId="urn:microsoft.com/office/officeart/2005/8/layout/cycle5"/>
    <dgm:cxn modelId="{1C340EB3-50FC-4F32-AF7B-4A332B6175E1}" type="presParOf" srcId="{DB4D08F1-FB19-401E-BC87-4F83DF69A603}" destId="{34552F7F-C038-41FB-9854-3978A4FCEE56}" srcOrd="10" destOrd="0" presId="urn:microsoft.com/office/officeart/2005/8/layout/cycle5"/>
    <dgm:cxn modelId="{11A64DDC-A3F6-4915-9DCA-85D218735A64}" type="presParOf" srcId="{DB4D08F1-FB19-401E-BC87-4F83DF69A603}" destId="{36BF5611-DA33-408D-AF3B-7D57B27BFAAE}" srcOrd="11" destOrd="0" presId="urn:microsoft.com/office/officeart/2005/8/layout/cycle5"/>
    <dgm:cxn modelId="{0E75D2F2-0EDF-4ADF-B6B0-EE6BBCAE03A3}" type="presParOf" srcId="{DB4D08F1-FB19-401E-BC87-4F83DF69A603}" destId="{6DCD0A9B-A628-4841-A7A3-36357C8F6317}" srcOrd="12" destOrd="0" presId="urn:microsoft.com/office/officeart/2005/8/layout/cycle5"/>
    <dgm:cxn modelId="{2BD6A794-1D49-48CB-917D-D12DFD20C3CE}" type="presParOf" srcId="{DB4D08F1-FB19-401E-BC87-4F83DF69A603}" destId="{F49A4C46-2EE5-4EF8-87C4-1AA70F49974A}" srcOrd="13" destOrd="0" presId="urn:microsoft.com/office/officeart/2005/8/layout/cycle5"/>
    <dgm:cxn modelId="{BDD98D76-CD5E-4291-8C78-28E45CC445A1}" type="presParOf" srcId="{DB4D08F1-FB19-401E-BC87-4F83DF69A603}" destId="{45DB1D60-B8E6-429A-8B47-498C8B2355B4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B5338-DA22-4AB6-B978-06AE011D369E}">
      <dsp:nvSpPr>
        <dsp:cNvPr id="0" name=""/>
        <dsp:cNvSpPr/>
      </dsp:nvSpPr>
      <dsp:spPr>
        <a:xfrm>
          <a:off x="3505553" y="1785"/>
          <a:ext cx="1485193" cy="965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Taxpayer funds university to pay academics to do research</a:t>
          </a:r>
          <a:endParaRPr lang="en-GB" sz="1400" kern="1200" dirty="0"/>
        </a:p>
      </dsp:txBody>
      <dsp:txXfrm>
        <a:off x="3552679" y="48911"/>
        <a:ext cx="1390941" cy="871123"/>
      </dsp:txXfrm>
    </dsp:sp>
    <dsp:sp modelId="{245C89BF-5A91-412B-9038-B89AD007D5A6}">
      <dsp:nvSpPr>
        <dsp:cNvPr id="0" name=""/>
        <dsp:cNvSpPr/>
      </dsp:nvSpPr>
      <dsp:spPr>
        <a:xfrm>
          <a:off x="3145104" y="631116"/>
          <a:ext cx="3861480" cy="3861480"/>
        </a:xfrm>
        <a:custGeom>
          <a:avLst/>
          <a:gdLst/>
          <a:ahLst/>
          <a:cxnLst/>
          <a:rect l="0" t="0" r="0" b="0"/>
          <a:pathLst>
            <a:path>
              <a:moveTo>
                <a:pt x="2213277" y="20784"/>
              </a:moveTo>
              <a:arcTo wR="1930740" hR="1930740" stAng="16704880" swAng="210886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5DFDAD-A3C2-4F3D-958D-A96E3D66E5CB}">
      <dsp:nvSpPr>
        <dsp:cNvPr id="0" name=""/>
        <dsp:cNvSpPr/>
      </dsp:nvSpPr>
      <dsp:spPr>
        <a:xfrm>
          <a:off x="6048351" y="1440757"/>
          <a:ext cx="1485193" cy="965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Academics do research</a:t>
          </a:r>
          <a:endParaRPr lang="en-GB" sz="1400" kern="1200" dirty="0"/>
        </a:p>
      </dsp:txBody>
      <dsp:txXfrm>
        <a:off x="6095477" y="1487883"/>
        <a:ext cx="1390941" cy="871123"/>
      </dsp:txXfrm>
    </dsp:sp>
    <dsp:sp modelId="{EA7C907A-BAF7-47BA-831D-4ACDD5CEFC12}">
      <dsp:nvSpPr>
        <dsp:cNvPr id="0" name=""/>
        <dsp:cNvSpPr/>
      </dsp:nvSpPr>
      <dsp:spPr>
        <a:xfrm>
          <a:off x="3091568" y="-180999"/>
          <a:ext cx="3861480" cy="3861480"/>
        </a:xfrm>
        <a:custGeom>
          <a:avLst/>
          <a:gdLst/>
          <a:ahLst/>
          <a:cxnLst/>
          <a:rect l="0" t="0" r="0" b="0"/>
          <a:pathLst>
            <a:path>
              <a:moveTo>
                <a:pt x="3625844" y="2855068"/>
              </a:moveTo>
              <a:arcTo wR="1930740" hR="1930740" stAng="1716199" swAng="163892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71392A-3DE7-4A7C-8188-DFB6FB5D4BEA}">
      <dsp:nvSpPr>
        <dsp:cNvPr id="0" name=""/>
        <dsp:cNvSpPr/>
      </dsp:nvSpPr>
      <dsp:spPr>
        <a:xfrm>
          <a:off x="4640414" y="3494527"/>
          <a:ext cx="1485193" cy="965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Academics (universities) review research for free</a:t>
          </a:r>
          <a:endParaRPr lang="en-GB" sz="1400" kern="1200" dirty="0"/>
        </a:p>
      </dsp:txBody>
      <dsp:txXfrm>
        <a:off x="4687540" y="3541653"/>
        <a:ext cx="1390941" cy="871123"/>
      </dsp:txXfrm>
    </dsp:sp>
    <dsp:sp modelId="{0E2F1747-290D-465E-A4C2-8D3D563ADE11}">
      <dsp:nvSpPr>
        <dsp:cNvPr id="0" name=""/>
        <dsp:cNvSpPr/>
      </dsp:nvSpPr>
      <dsp:spPr>
        <a:xfrm>
          <a:off x="2317409" y="484472"/>
          <a:ext cx="3861480" cy="3861480"/>
        </a:xfrm>
        <a:custGeom>
          <a:avLst/>
          <a:gdLst/>
          <a:ahLst/>
          <a:cxnLst/>
          <a:rect l="0" t="0" r="0" b="0"/>
          <a:pathLst>
            <a:path>
              <a:moveTo>
                <a:pt x="2168245" y="3846817"/>
              </a:moveTo>
              <a:arcTo wR="1930740" hR="1930740" stAng="4976040" swAng="84792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9A2123-5FC5-42CB-96A4-4F4ECC7B1517}">
      <dsp:nvSpPr>
        <dsp:cNvPr id="0" name=""/>
        <dsp:cNvSpPr/>
      </dsp:nvSpPr>
      <dsp:spPr>
        <a:xfrm>
          <a:off x="2370692" y="3494527"/>
          <a:ext cx="1485193" cy="965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Academics (universities) publish research for free</a:t>
          </a:r>
          <a:endParaRPr lang="en-GB" sz="1400" kern="1200" dirty="0"/>
        </a:p>
      </dsp:txBody>
      <dsp:txXfrm>
        <a:off x="2417818" y="3541653"/>
        <a:ext cx="1390941" cy="871123"/>
      </dsp:txXfrm>
    </dsp:sp>
    <dsp:sp modelId="{36BF5611-DA33-408D-AF3B-7D57B27BFAAE}">
      <dsp:nvSpPr>
        <dsp:cNvPr id="0" name=""/>
        <dsp:cNvSpPr/>
      </dsp:nvSpPr>
      <dsp:spPr>
        <a:xfrm>
          <a:off x="2317409" y="484472"/>
          <a:ext cx="3861480" cy="3861480"/>
        </a:xfrm>
        <a:custGeom>
          <a:avLst/>
          <a:gdLst/>
          <a:ahLst/>
          <a:cxnLst/>
          <a:rect l="0" t="0" r="0" b="0"/>
          <a:pathLst>
            <a:path>
              <a:moveTo>
                <a:pt x="205045" y="2796612"/>
              </a:moveTo>
              <a:arcTo wR="1930740" hR="1930740" stAng="9201281" swAng="13611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D0A9B-A628-4841-A7A3-36357C8F6317}">
      <dsp:nvSpPr>
        <dsp:cNvPr id="0" name=""/>
        <dsp:cNvSpPr/>
      </dsp:nvSpPr>
      <dsp:spPr>
        <a:xfrm>
          <a:off x="1669310" y="1335893"/>
          <a:ext cx="1485193" cy="965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Commercial publishers sell research to universities </a:t>
          </a:r>
          <a:endParaRPr lang="en-GB" sz="1400" kern="1200" dirty="0"/>
        </a:p>
      </dsp:txBody>
      <dsp:txXfrm>
        <a:off x="1716436" y="1383019"/>
        <a:ext cx="1390941" cy="871123"/>
      </dsp:txXfrm>
    </dsp:sp>
    <dsp:sp modelId="{45DB1D60-B8E6-429A-8B47-498C8B2355B4}">
      <dsp:nvSpPr>
        <dsp:cNvPr id="0" name=""/>
        <dsp:cNvSpPr/>
      </dsp:nvSpPr>
      <dsp:spPr>
        <a:xfrm>
          <a:off x="2317409" y="484472"/>
          <a:ext cx="3861480" cy="3861480"/>
        </a:xfrm>
        <a:custGeom>
          <a:avLst/>
          <a:gdLst/>
          <a:ahLst/>
          <a:cxnLst/>
          <a:rect l="0" t="0" r="0" b="0"/>
          <a:pathLst>
            <a:path>
              <a:moveTo>
                <a:pt x="464175" y="674974"/>
              </a:moveTo>
              <a:arcTo wR="1930740" hR="1930740" stAng="13234334" swAng="12134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02E8D20E-0256-4087-AF63-61F06F41E4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5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CBBAC696-3E2D-438F-A470-9A1081AD34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014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fld id="{A0F27F02-C4AB-4D79-A70A-1537DF9D228F}" type="slidenum">
              <a:rPr lang="en-GB" smtClean="0">
                <a:latin typeface="Arial" charset="0"/>
              </a:rPr>
              <a:pPr/>
              <a:t>2</a:t>
            </a:fld>
            <a:endParaRPr lang="en-GB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94CC3E1-1494-42EA-8C7E-DA1B5C42C1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7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2E82-2DD9-43D5-9442-AEE2FE5BFE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36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E0F2A-CBA5-4F84-8FC1-F7C04FE44D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193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1E57F-F419-42BF-B87F-386E78069A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721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F0BA6-56BC-4BD7-9C21-89247FC64C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124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0090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B940E-FF3A-47D8-A1D1-1D198D5206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772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1C16C-F71B-46BF-B0B7-B13D826A08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04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CA1F3-AFDF-4359-8313-78F0CED881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164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7526-AAB2-49B1-A2B7-C4010AA532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3459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3583F-4A05-4D83-AA5D-647166D96F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2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82BBB-8B99-4C38-9C78-EBFB106E04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755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FC51C-BD33-4D63-B7EA-AA81C65367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660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DC44-4EED-40FB-BDE1-E1D1B58774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82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06E82-8DE3-4383-B3B4-E0D1AB0AE2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8541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5AEA8-9BC1-4087-918E-258C95B72B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437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14A7F-979A-4AF6-B5F9-A60605828C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0351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5392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1340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816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5730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7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3F50C-75C2-463F-958C-0E71C03DC6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5943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3938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475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5959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4933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1561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5272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71857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0FF55-DB95-4C0B-82B4-CBC9D8B153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8196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9885E-CD48-4908-82DF-C6804A5627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8322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B2F95-3D16-4C39-8FFD-CEAED2DF5E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47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76785-6F85-4F2A-BA18-88F29FD528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94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2BFA3-10ED-4953-A3C0-27E391321B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077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91751-F9AD-4B1C-B3CC-7618DD1984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5366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29A56-B84A-4E14-8017-6BA6E81C1A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91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E0ED1-9261-43BB-AAB0-1AF1AAC08E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5335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68D7D-C0E0-4B72-809C-3C003BCC43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2644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1732-90D6-4E33-974A-4548BB9124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341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9145A-A3EE-4F04-B428-A3AA623091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8527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68B3D61-067F-445B-A1E2-6D20C60718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8111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8EC25-3CBC-4875-B2E4-B8A572854C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4378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59C48-83A1-4525-B7A8-F444B94A1F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8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AD52-729A-44BB-8852-9D1A98E289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6618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BFE43-46CD-42A9-86B2-71F2E69A87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79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BC8C-D894-47B3-93A1-72EDDED325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0205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AC82-9E8B-4C89-A497-29F3CA9893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0808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91484-EDE1-4902-A384-B450F633EA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2181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0E06D-8F95-446A-AAC8-6DCD9CE493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9297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28DB4-6AFE-41C2-9438-DD46597832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76549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87CC-0587-4BBF-844F-D659F3EB02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6849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2D8CD-1CAC-4D38-A4B6-27DCC9640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4653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99CE8-87FD-4FF4-BE95-8C712A596B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4490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14B66-ABD4-40E5-93E6-2E7B6E9525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98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50FA4-12B5-4BA2-9E92-B06D774131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2414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FA8EF62-2E40-45BE-A946-04A4FC63B3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6173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0808-B809-46F4-A6F6-6E305970C0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278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D8EFF-15ED-4ADD-870B-198F73DD45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4046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1240B-49AC-4B8F-9A80-ED1FDAE22F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2321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DA5E5-35A3-4320-8F89-D55633BFF2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0685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6DE8D-C615-4F5E-8C32-C9FBB0C4F5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8970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674AC-8A89-4CB5-B343-157D7B2338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1491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AF9AB-2AC2-4149-B672-A01C0D3638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7575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2C26-10D0-4903-8A33-3913656157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8423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E525-7899-4EB2-AC6E-8F426E7526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1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44EC-920C-4301-9063-CD1BFAF526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8430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0271-1032-49C7-AD89-B3606787ED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2253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43083-4779-4A5A-BAC8-6D63DA8522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91111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3B8FE-35B2-4E0C-8B20-54A2BFD88D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74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4FBC5-1F25-42B1-92A6-21B4EFDD76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81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3EEB5-FD6E-4D77-BB30-E792CAF3F5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29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FE65AED-DB7A-4CAF-8D4F-E336771BE2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62771F-3797-4899-8AD8-04F08C5508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5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0A3A0E2A-9C56-42E9-BAEF-AF6921030B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4103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rgbClr val="323D43"/>
              </a:solidFill>
              <a:latin typeface="Arial" charset="0"/>
            </a:endParaRPr>
          </a:p>
        </p:txBody>
      </p:sp>
      <p:sp>
        <p:nvSpPr>
          <p:cNvPr id="5123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A257BDF1-D4A1-48EA-9020-84061059F1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5129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rgbClr val="323D43"/>
              </a:solidFill>
              <a:latin typeface="Arial" charset="0"/>
            </a:endParaRPr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F0B618D7-46E3-4555-84B8-5466F752A5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615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upal.org/" TargetMode="Externa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zikopen.org.uk/yazikopen/node/3342" TargetMode="External"/><Relationship Id="rId7" Type="http://schemas.openxmlformats.org/officeDocument/2006/relationships/hyperlink" Target="http://www.yazikopen.org.uk/yazikopen/node/2500" TargetMode="External"/><Relationship Id="rId2" Type="http://schemas.openxmlformats.org/officeDocument/2006/relationships/hyperlink" Target="http://www.yazikopen.org.uk/yazikopen/node/4702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://www.yazikopen.org.uk/yazikopen/node/2499" TargetMode="External"/><Relationship Id="rId5" Type="http://schemas.openxmlformats.org/officeDocument/2006/relationships/hyperlink" Target="http://www.yazikopen.org.uk/yazikopen/sisal" TargetMode="External"/><Relationship Id="rId4" Type="http://schemas.openxmlformats.org/officeDocument/2006/relationships/hyperlink" Target="http://www.yazikopen.org.uk/yazikopen/jlt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24744"/>
            <a:ext cx="8496300" cy="2592288"/>
          </a:xfrm>
        </p:spPr>
        <p:txBody>
          <a:bodyPr/>
          <a:lstStyle/>
          <a:p>
            <a:r>
              <a:rPr lang="en-GB" sz="4000" dirty="0"/>
              <a:t>No open learning without open access: a portal for open access </a:t>
            </a:r>
            <a:r>
              <a:rPr lang="en-GB" sz="4000" dirty="0" smtClean="0"/>
              <a:t>research into </a:t>
            </a:r>
            <a:r>
              <a:rPr lang="en-GB" sz="4000" dirty="0"/>
              <a:t>teaching modern languages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717032"/>
            <a:ext cx="8496300" cy="2278509"/>
          </a:xfrm>
        </p:spPr>
        <p:txBody>
          <a:bodyPr/>
          <a:lstStyle/>
          <a:p>
            <a:r>
              <a:rPr lang="en-GB" dirty="0" smtClean="0"/>
              <a:t>John Canning, LLAS Centre, University of Southampton and owner of </a:t>
            </a:r>
            <a:r>
              <a:rPr lang="en-GB" dirty="0" err="1" smtClean="0"/>
              <a:t>YazikOpen</a:t>
            </a:r>
            <a:endParaRPr lang="en-GB" dirty="0" smtClean="0"/>
          </a:p>
          <a:p>
            <a:r>
              <a:rPr lang="en-GB" dirty="0" smtClean="0"/>
              <a:t>E-learning symposium, 24-25</a:t>
            </a:r>
            <a:r>
              <a:rPr lang="en-GB" baseline="30000" dirty="0" smtClean="0"/>
              <a:t>th</a:t>
            </a:r>
            <a:r>
              <a:rPr lang="en-GB" dirty="0" smtClean="0"/>
              <a:t> January </a:t>
            </a:r>
            <a:endParaRPr lang="en-GB" dirty="0"/>
          </a:p>
        </p:txBody>
      </p:sp>
      <p:sp>
        <p:nvSpPr>
          <p:cNvPr id="4" name="Text Box 25"/>
          <p:cNvSpPr txBox="1">
            <a:spLocks noChangeArrowheads="1"/>
          </p:cNvSpPr>
          <p:nvPr/>
        </p:nvSpPr>
        <p:spPr bwMode="auto">
          <a:xfrm>
            <a:off x="381000" y="5851525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400"/>
              </a:lnSpc>
            </a:pPr>
            <a:endParaRPr lang="en-GB" sz="2000" dirty="0">
              <a:solidFill>
                <a:srgbClr val="B2D5D5"/>
              </a:solidFill>
              <a:latin typeface="Georgi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86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Funding= £0</a:t>
            </a:r>
          </a:p>
          <a:p>
            <a:r>
              <a:rPr lang="en-GB" dirty="0" smtClean="0"/>
              <a:t>Part time ‘private project’.</a:t>
            </a:r>
          </a:p>
          <a:p>
            <a:r>
              <a:rPr lang="en-GB" dirty="0" smtClean="0"/>
              <a:t>Built in Drupal (</a:t>
            </a:r>
            <a:r>
              <a:rPr lang="en-GB" dirty="0" smtClean="0">
                <a:hlinkClick r:id="rId2"/>
              </a:rPr>
              <a:t>www.drupal.org</a:t>
            </a:r>
            <a:r>
              <a:rPr lang="en-GB" dirty="0" smtClean="0"/>
              <a:t>). Open source software + contributing modules, notably </a:t>
            </a:r>
            <a:r>
              <a:rPr lang="en-GB" dirty="0" err="1" smtClean="0"/>
              <a:t>biblio</a:t>
            </a:r>
            <a:r>
              <a:rPr lang="en-GB" dirty="0" smtClean="0"/>
              <a:t>)</a:t>
            </a:r>
          </a:p>
          <a:p>
            <a:r>
              <a:rPr lang="en-GB" dirty="0" smtClean="0"/>
              <a:t>Hosting by clook.net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873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Needed to learn Drupal</a:t>
            </a:r>
          </a:p>
          <a:p>
            <a:r>
              <a:rPr lang="en-GB" dirty="0" smtClean="0"/>
              <a:t>Online support: drupal.org and other sites</a:t>
            </a:r>
          </a:p>
          <a:p>
            <a:r>
              <a:rPr lang="en-GB" dirty="0" smtClean="0"/>
              <a:t>Drupal for Dummies book.</a:t>
            </a:r>
          </a:p>
          <a:p>
            <a:r>
              <a:rPr lang="en-GB" dirty="0" smtClean="0"/>
              <a:t>Several false starts</a:t>
            </a:r>
          </a:p>
          <a:p>
            <a:pPr lvl="1"/>
            <a:r>
              <a:rPr lang="en-GB" dirty="0" smtClean="0"/>
              <a:t>Memory required </a:t>
            </a:r>
          </a:p>
          <a:p>
            <a:pPr lvl="1"/>
            <a:r>
              <a:rPr lang="en-GB" dirty="0" smtClean="0"/>
              <a:t>Did not always understand documentation with modules</a:t>
            </a:r>
          </a:p>
          <a:p>
            <a:pPr lvl="1"/>
            <a:r>
              <a:rPr lang="en-GB" dirty="0" smtClean="0"/>
              <a:t>Sometimes no documentation.</a:t>
            </a:r>
          </a:p>
          <a:p>
            <a:pPr lvl="1"/>
            <a:r>
              <a:rPr lang="en-GB" dirty="0" smtClean="0"/>
              <a:t>First host company I used very poor.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366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Time issues</a:t>
            </a:r>
          </a:p>
          <a:p>
            <a:pPr lvl="1"/>
            <a:r>
              <a:rPr lang="en-GB" dirty="0" smtClean="0"/>
              <a:t>Keeping content up to date</a:t>
            </a:r>
          </a:p>
          <a:p>
            <a:pPr lvl="1"/>
            <a:r>
              <a:rPr lang="en-GB" dirty="0" smtClean="0"/>
              <a:t>Occasional newsletters</a:t>
            </a:r>
          </a:p>
          <a:p>
            <a:pPr lvl="1"/>
            <a:r>
              <a:rPr lang="en-GB" dirty="0" smtClean="0"/>
              <a:t>Twitter/ </a:t>
            </a:r>
            <a:r>
              <a:rPr lang="en-GB" dirty="0"/>
              <a:t>F</a:t>
            </a:r>
            <a:r>
              <a:rPr lang="en-GB" dirty="0" smtClean="0"/>
              <a:t>acebook </a:t>
            </a:r>
            <a:r>
              <a:rPr lang="en-GB" dirty="0" smtClean="0"/>
              <a:t>accounts</a:t>
            </a:r>
          </a:p>
          <a:p>
            <a:pPr lvl="1"/>
            <a:r>
              <a:rPr lang="en-GB" dirty="0" smtClean="0"/>
              <a:t>Content in suitable formats</a:t>
            </a:r>
          </a:p>
          <a:p>
            <a:r>
              <a:rPr lang="en-GB" dirty="0" smtClean="0"/>
              <a:t>Financial</a:t>
            </a:r>
          </a:p>
          <a:p>
            <a:r>
              <a:rPr lang="en-GB" dirty="0" smtClean="0"/>
              <a:t>Community </a:t>
            </a:r>
            <a:r>
              <a:rPr lang="en-GB" dirty="0"/>
              <a:t>p</a:t>
            </a:r>
            <a:r>
              <a:rPr lang="en-GB" dirty="0" smtClean="0"/>
              <a:t>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537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issues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Keeping version up to date (security)</a:t>
            </a:r>
          </a:p>
          <a:p>
            <a:r>
              <a:rPr lang="en-GB" dirty="0" smtClean="0"/>
              <a:t>Multifaceted role</a:t>
            </a:r>
          </a:p>
          <a:p>
            <a:pPr lvl="1"/>
            <a:r>
              <a:rPr lang="en-GB" dirty="0" smtClean="0"/>
              <a:t>Web developer (technical, design and security)</a:t>
            </a:r>
          </a:p>
          <a:p>
            <a:pPr lvl="1"/>
            <a:r>
              <a:rPr lang="en-GB" dirty="0" smtClean="0"/>
              <a:t>Cataloguer</a:t>
            </a:r>
          </a:p>
          <a:p>
            <a:pPr lvl="1"/>
            <a:r>
              <a:rPr lang="en-GB" dirty="0" smtClean="0"/>
              <a:t>Social media</a:t>
            </a:r>
          </a:p>
          <a:p>
            <a:pPr lvl="1"/>
            <a:r>
              <a:rPr lang="en-GB" dirty="0" smtClean="0"/>
              <a:t>Financier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895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Selected open access language teaching journals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Journal of Second Language Teaching &amp; </a:t>
            </a:r>
            <a:r>
              <a:rPr lang="en-GB" b="1" dirty="0" smtClean="0"/>
              <a:t>Research</a:t>
            </a:r>
            <a:endParaRPr lang="en-GB" b="1" dirty="0" smtClean="0">
              <a:hlinkClick r:id="rId2"/>
            </a:endParaRPr>
          </a:p>
          <a:p>
            <a:r>
              <a:rPr lang="en-GB" b="1" dirty="0" smtClean="0">
                <a:hlinkClick r:id="rId2"/>
              </a:rPr>
              <a:t>Working </a:t>
            </a:r>
            <a:r>
              <a:rPr lang="en-GB" b="1" dirty="0">
                <a:hlinkClick r:id="rId2"/>
              </a:rPr>
              <a:t>Papers in TESOL &amp; Applied Linguistics </a:t>
            </a:r>
            <a:endParaRPr lang="en-GB" b="1" dirty="0"/>
          </a:p>
          <a:p>
            <a:r>
              <a:rPr lang="en-GB" b="1" dirty="0">
                <a:hlinkClick r:id="rId3"/>
              </a:rPr>
              <a:t>English Language </a:t>
            </a:r>
            <a:r>
              <a:rPr lang="en-GB" b="1" dirty="0" smtClean="0">
                <a:hlinkClick r:id="rId3"/>
              </a:rPr>
              <a:t>Teaching</a:t>
            </a:r>
            <a:endParaRPr lang="en-GB" b="1" dirty="0" smtClean="0"/>
          </a:p>
          <a:p>
            <a:r>
              <a:rPr lang="en-GB" b="1" dirty="0">
                <a:hlinkClick r:id="rId4"/>
              </a:rPr>
              <a:t>The Journal of Language Teaching and Learning (JLTL)</a:t>
            </a:r>
            <a:endParaRPr lang="en-GB" b="1" dirty="0"/>
          </a:p>
          <a:p>
            <a:r>
              <a:rPr lang="en-GB" b="1" dirty="0" err="1">
                <a:hlinkClick r:id="rId5"/>
              </a:rPr>
              <a:t>SiSAL</a:t>
            </a:r>
            <a:r>
              <a:rPr lang="en-GB" b="1" dirty="0">
                <a:hlinkClick r:id="rId5"/>
              </a:rPr>
              <a:t> Journal: Studies in Self-Access Learning</a:t>
            </a:r>
            <a:endParaRPr lang="en-GB" b="1" dirty="0"/>
          </a:p>
          <a:p>
            <a:r>
              <a:rPr lang="en-GB" b="1" dirty="0">
                <a:hlinkClick r:id="rId6"/>
              </a:rPr>
              <a:t>Reading in a Foreign </a:t>
            </a:r>
            <a:r>
              <a:rPr lang="en-GB" b="1" dirty="0" smtClean="0">
                <a:hlinkClick r:id="rId6"/>
              </a:rPr>
              <a:t>Language</a:t>
            </a:r>
            <a:endParaRPr lang="en-GB" b="1" dirty="0" smtClean="0"/>
          </a:p>
          <a:p>
            <a:r>
              <a:rPr lang="en-GB" b="1" dirty="0">
                <a:hlinkClick r:id="rId7"/>
              </a:rPr>
              <a:t>German as a Foreign Language </a:t>
            </a:r>
            <a:endParaRPr lang="en-GB" b="1" dirty="0"/>
          </a:p>
          <a:p>
            <a:endParaRPr lang="en-GB" b="1" dirty="0" smtClean="0"/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87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Future…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Sustainability: getting community involvement</a:t>
            </a:r>
          </a:p>
          <a:p>
            <a:pPr lvl="1"/>
            <a:r>
              <a:rPr lang="en-GB" dirty="0" smtClean="0"/>
              <a:t>Adding material</a:t>
            </a:r>
          </a:p>
          <a:p>
            <a:pPr lvl="1"/>
            <a:r>
              <a:rPr lang="en-GB" dirty="0" smtClean="0"/>
              <a:t>Comments</a:t>
            </a:r>
          </a:p>
          <a:p>
            <a:pPr lvl="1"/>
            <a:r>
              <a:rPr lang="en-GB" dirty="0" err="1" smtClean="0"/>
              <a:t>Keywording</a:t>
            </a:r>
            <a:endParaRPr lang="en-GB" dirty="0" smtClean="0"/>
          </a:p>
          <a:p>
            <a:r>
              <a:rPr lang="en-GB" dirty="0" smtClean="0"/>
              <a:t>Financial sustainability</a:t>
            </a:r>
          </a:p>
          <a:p>
            <a:r>
              <a:rPr lang="en-GB" dirty="0" smtClean="0"/>
              <a:t>Buy-in from publishers of open access journals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839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9A2B5-22B0-4280-A479-A3F56C35366C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8435" name="Text Box 1026"/>
          <p:cNvSpPr txBox="1">
            <a:spLocks noChangeArrowheads="1"/>
          </p:cNvSpPr>
          <p:nvPr/>
        </p:nvSpPr>
        <p:spPr bwMode="auto">
          <a:xfrm>
            <a:off x="361950" y="1752600"/>
            <a:ext cx="80200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800"/>
              </a:lnSpc>
              <a:buFont typeface="Times" pitchFamily="48" charset="0"/>
              <a:buChar char="•"/>
            </a:pPr>
            <a:endParaRPr lang="en-US" sz="2400">
              <a:solidFill>
                <a:srgbClr val="2D3F49"/>
              </a:solidFill>
              <a:latin typeface="Georgia" pitchFamily="16" charset="0"/>
            </a:endParaRPr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42950" lvl="0" indent="-742950" eaLnBrk="1" hangingPunct="1">
              <a:buAutoNum type="arabicPeriod"/>
              <a:defRPr/>
            </a:pPr>
            <a:r>
              <a:rPr lang="en-GB" sz="3600" dirty="0" smtClean="0"/>
              <a:t>Background (personal)</a:t>
            </a:r>
          </a:p>
          <a:p>
            <a:pPr marL="742950" lvl="0" indent="-742950" eaLnBrk="1" hangingPunct="1">
              <a:buAutoNum type="arabicPeriod"/>
              <a:defRPr/>
            </a:pPr>
            <a:r>
              <a:rPr lang="en-GB" sz="3600" dirty="0" smtClean="0"/>
              <a:t>Open Access</a:t>
            </a:r>
          </a:p>
          <a:p>
            <a:pPr marL="742950" lvl="0" indent="-742950" eaLnBrk="1" hangingPunct="1">
              <a:buAutoNum type="arabicPeriod"/>
              <a:defRPr/>
            </a:pPr>
            <a:r>
              <a:rPr lang="en-GB" sz="3600" dirty="0" smtClean="0">
                <a:solidFill>
                  <a:srgbClr val="2D3F49"/>
                </a:solidFill>
              </a:rPr>
              <a:t>Technical</a:t>
            </a:r>
          </a:p>
          <a:p>
            <a:pPr marL="742950" lvl="0" indent="-742950" eaLnBrk="1" hangingPunct="1">
              <a:buAutoNum type="arabicPeriod"/>
              <a:defRPr/>
            </a:pPr>
            <a:r>
              <a:rPr lang="en-GB" sz="3600" dirty="0" smtClean="0">
                <a:solidFill>
                  <a:srgbClr val="2D3F49"/>
                </a:solidFill>
              </a:rPr>
              <a:t>Lessons learnt</a:t>
            </a:r>
            <a:endParaRPr lang="en-GB" dirty="0" smtClean="0">
              <a:solidFill>
                <a:srgbClr val="2D3F49"/>
              </a:solidFill>
            </a:endParaRPr>
          </a:p>
          <a:p>
            <a:pPr eaLnBrk="1" hangingPunct="1">
              <a:defRPr/>
            </a:pPr>
            <a:endParaRPr lang="en-GB" dirty="0" smtClean="0"/>
          </a:p>
        </p:txBody>
      </p:sp>
      <p:sp>
        <p:nvSpPr>
          <p:cNvPr id="184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err="1" smtClean="0"/>
              <a:t>YazikOpen</a:t>
            </a:r>
            <a:r>
              <a:rPr lang="en-GB" sz="3600" dirty="0" smtClean="0"/>
              <a:t> www.yazikopen.org.uk</a:t>
            </a:r>
          </a:p>
        </p:txBody>
      </p:sp>
      <p:pic>
        <p:nvPicPr>
          <p:cNvPr id="18438" name="Picture 4" descr="\\userfiles.soton.ac.uk\Users\aran1c09\mydesktop\Humanities_CMYK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50838"/>
            <a:ext cx="18335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Personal: LLAS subject centre. Went down to 4 days a week and wanted to learn more skills</a:t>
            </a:r>
          </a:p>
          <a:p>
            <a:r>
              <a:rPr lang="en-GB" dirty="0" smtClean="0"/>
              <a:t>Open access: Cross that my research is for public sale at c.$25 for 15 page article.</a:t>
            </a:r>
          </a:p>
          <a:p>
            <a:r>
              <a:rPr lang="en-GB" dirty="0" smtClean="0"/>
              <a:t> Lots of talk about MOOCs, OER, but what use if courses and teaching material, but research is not? 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94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69" y="116632"/>
            <a:ext cx="8178262" cy="677453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42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" y="908720"/>
            <a:ext cx="8727991" cy="583264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281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International movement</a:t>
            </a:r>
          </a:p>
          <a:p>
            <a:pPr lvl="1"/>
            <a:r>
              <a:rPr lang="en-GB" dirty="0" smtClean="0"/>
              <a:t>Free, immediate</a:t>
            </a:r>
            <a:r>
              <a:rPr lang="en-GB" dirty="0"/>
              <a:t>, permanent online access to the full text of research </a:t>
            </a:r>
            <a:r>
              <a:rPr lang="en-GB" dirty="0" smtClean="0"/>
              <a:t>articles for everyone, anywhere in the world.</a:t>
            </a:r>
          </a:p>
          <a:p>
            <a:r>
              <a:rPr lang="en-GB" dirty="0" smtClean="0"/>
              <a:t>Gold</a:t>
            </a:r>
          </a:p>
          <a:p>
            <a:pPr lvl="1"/>
            <a:r>
              <a:rPr lang="en-GB" dirty="0" smtClean="0"/>
              <a:t>Author pays funding</a:t>
            </a:r>
          </a:p>
          <a:p>
            <a:r>
              <a:rPr lang="en-GB" dirty="0" smtClean="0"/>
              <a:t>Green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elf-archiving of closed access work. </a:t>
            </a:r>
            <a:endParaRPr lang="en-GB" dirty="0" smtClean="0"/>
          </a:p>
          <a:p>
            <a:r>
              <a:rPr lang="en-GB" dirty="0" smtClean="0"/>
              <a:t>Diamond</a:t>
            </a:r>
          </a:p>
          <a:p>
            <a:pPr lvl="1"/>
            <a:r>
              <a:rPr lang="en-GB" dirty="0" smtClean="0"/>
              <a:t>Free to read, free to publish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971600"/>
            <a:ext cx="3443200" cy="137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370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makes the money from journals?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533091"/>
              </p:ext>
            </p:extLst>
          </p:nvPr>
        </p:nvGraphicFramePr>
        <p:xfrm>
          <a:off x="323850" y="1700213"/>
          <a:ext cx="84963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127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Finch report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Favoured Gold Open Access (authors pays)</a:t>
            </a:r>
          </a:p>
          <a:p>
            <a:pPr lvl="1"/>
            <a:r>
              <a:rPr lang="en-GB" dirty="0" smtClean="0"/>
              <a:t>Fees sometimes £1000+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roblem </a:t>
            </a:r>
            <a:r>
              <a:rPr lang="en-GB" dirty="0" smtClean="0"/>
              <a:t>for those without grants, poorer institutions , independent scholars.</a:t>
            </a:r>
          </a:p>
          <a:p>
            <a:pPr lvl="1"/>
            <a:r>
              <a:rPr lang="en-GB" dirty="0" smtClean="0"/>
              <a:t>‘Solution’ to give more money to universities so publishers still make profits.</a:t>
            </a:r>
          </a:p>
          <a:p>
            <a:pPr lvl="1"/>
            <a:r>
              <a:rPr lang="en-GB" dirty="0" smtClean="0"/>
              <a:t>Many low quality and/or ‘predatory’ journals. 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887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YazikOpen.org.uk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628800"/>
            <a:ext cx="6111194" cy="458713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015998"/>
      </p:ext>
    </p:extLst>
  </p:cSld>
  <p:clrMapOvr>
    <a:masterClrMapping/>
  </p:clrMapOvr>
</p:sld>
</file>

<file path=ppt/theme/theme1.xml><?xml version="1.0" encoding="utf-8"?>
<a:theme xmlns:a="http://schemas.openxmlformats.org/drawingml/2006/main" name="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453</Words>
  <Application>Microsoft Office PowerPoint</Application>
  <PresentationFormat>On-screen Show (4:3)</PresentationFormat>
  <Paragraphs>93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uos_ppt__template_v7</vt:lpstr>
      <vt:lpstr>UOS divider slide design</vt:lpstr>
      <vt:lpstr>UOS full bleed image</vt:lpstr>
      <vt:lpstr>1_UOS divider slide design</vt:lpstr>
      <vt:lpstr>1_uos_ppt__template_v7</vt:lpstr>
      <vt:lpstr>2_uos_ppt__template_v7</vt:lpstr>
      <vt:lpstr>No open learning without open access: a portal for open access research into teaching modern languages</vt:lpstr>
      <vt:lpstr>YazikOpen www.yazikopen.org.uk</vt:lpstr>
      <vt:lpstr>Background</vt:lpstr>
      <vt:lpstr>PowerPoint Presentation</vt:lpstr>
      <vt:lpstr>PowerPoint Presentation</vt:lpstr>
      <vt:lpstr>Open access</vt:lpstr>
      <vt:lpstr>Who makes the money from journals?</vt:lpstr>
      <vt:lpstr>Finch report</vt:lpstr>
      <vt:lpstr>YazikOpen.org.uk</vt:lpstr>
      <vt:lpstr>PowerPoint Presentation</vt:lpstr>
      <vt:lpstr>Issues</vt:lpstr>
      <vt:lpstr>Other issues</vt:lpstr>
      <vt:lpstr>Other issues (2)</vt:lpstr>
      <vt:lpstr>Selected open access language teaching journals</vt:lpstr>
      <vt:lpstr>Future…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goes here.</dc:title>
  <dc:creator>Christoph Lutz</dc:creator>
  <cp:lastModifiedBy>Canning J.</cp:lastModifiedBy>
  <cp:revision>65</cp:revision>
  <cp:lastPrinted>2013-01-23T16:16:19Z</cp:lastPrinted>
  <dcterms:created xsi:type="dcterms:W3CDTF">2008-01-18T13:45:32Z</dcterms:created>
  <dcterms:modified xsi:type="dcterms:W3CDTF">2013-01-24T18:34:11Z</dcterms:modified>
</cp:coreProperties>
</file>