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4"/>
  </p:notesMasterIdLst>
  <p:sldIdLst>
    <p:sldId id="256" r:id="rId2"/>
    <p:sldId id="265" r:id="rId3"/>
    <p:sldId id="260" r:id="rId4"/>
    <p:sldId id="257" r:id="rId5"/>
    <p:sldId id="266" r:id="rId6"/>
    <p:sldId id="277" r:id="rId7"/>
    <p:sldId id="278" r:id="rId8"/>
    <p:sldId id="279" r:id="rId9"/>
    <p:sldId id="275" r:id="rId10"/>
    <p:sldId id="276" r:id="rId11"/>
    <p:sldId id="280" r:id="rId12"/>
    <p:sldId id="282" r:id="rId13"/>
    <p:sldId id="281" r:id="rId14"/>
    <p:sldId id="268" r:id="rId15"/>
    <p:sldId id="270" r:id="rId16"/>
    <p:sldId id="271" r:id="rId17"/>
    <p:sldId id="272" r:id="rId18"/>
    <p:sldId id="274" r:id="rId19"/>
    <p:sldId id="261" r:id="rId20"/>
    <p:sldId id="273" r:id="rId21"/>
    <p:sldId id="283" r:id="rId22"/>
    <p:sldId id="267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34" autoAdjust="0"/>
    <p:restoredTop sz="94624" autoAdjust="0"/>
  </p:normalViewPr>
  <p:slideViewPr>
    <p:cSldViewPr>
      <p:cViewPr>
        <p:scale>
          <a:sx n="86" d="100"/>
          <a:sy n="86" d="100"/>
        </p:scale>
        <p:origin x="-516" y="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92F918-796C-4D9E-9764-8E56AEEDDEE2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B605E29-F1F4-4734-BC15-2DD5268D1F58}">
      <dgm:prSet phldrT="[Text]"/>
      <dgm:spPr/>
      <dgm:t>
        <a:bodyPr/>
        <a:lstStyle/>
        <a:p>
          <a:r>
            <a:rPr lang="en-GB" b="1" dirty="0" smtClean="0">
              <a:solidFill>
                <a:schemeClr val="bg1"/>
              </a:solidFill>
              <a:hlinkClick xmlns:r="http://schemas.openxmlformats.org/officeDocument/2006/relationships" r:id=""/>
            </a:rPr>
            <a:t>1</a:t>
          </a:r>
          <a:endParaRPr lang="en-GB" b="1" dirty="0">
            <a:solidFill>
              <a:schemeClr val="bg1"/>
            </a:solidFill>
          </a:endParaRPr>
        </a:p>
      </dgm:t>
    </dgm:pt>
    <dgm:pt modelId="{8A52CC52-983F-4198-ADDB-5F3826FE67C9}" type="parTrans" cxnId="{DCBD59E3-B1AF-42E6-A92C-B8CB13052642}">
      <dgm:prSet/>
      <dgm:spPr/>
      <dgm:t>
        <a:bodyPr/>
        <a:lstStyle/>
        <a:p>
          <a:endParaRPr lang="en-GB" b="1">
            <a:solidFill>
              <a:schemeClr val="bg1"/>
            </a:solidFill>
          </a:endParaRPr>
        </a:p>
      </dgm:t>
    </dgm:pt>
    <dgm:pt modelId="{ED97C1DD-A1F7-46CD-8CFB-3EF44FD0B42B}" type="sibTrans" cxnId="{DCBD59E3-B1AF-42E6-A92C-B8CB13052642}">
      <dgm:prSet/>
      <dgm:spPr/>
      <dgm:t>
        <a:bodyPr/>
        <a:lstStyle/>
        <a:p>
          <a:endParaRPr lang="en-GB" b="1">
            <a:solidFill>
              <a:schemeClr val="bg1"/>
            </a:solidFill>
          </a:endParaRPr>
        </a:p>
      </dgm:t>
    </dgm:pt>
    <dgm:pt modelId="{92B02B45-1FBB-460A-A6BA-227F17F6E7DA}">
      <dgm:prSet phldrT="[Text]"/>
      <dgm:spPr/>
      <dgm:t>
        <a:bodyPr/>
        <a:lstStyle/>
        <a:p>
          <a:r>
            <a:rPr lang="en-GB" b="1" dirty="0" smtClean="0">
              <a:solidFill>
                <a:schemeClr val="bg1"/>
              </a:solidFill>
              <a:hlinkClick xmlns:r="http://schemas.openxmlformats.org/officeDocument/2006/relationships" r:id=""/>
            </a:rPr>
            <a:t>2</a:t>
          </a:r>
          <a:endParaRPr lang="en-GB" b="1" dirty="0">
            <a:solidFill>
              <a:schemeClr val="bg1"/>
            </a:solidFill>
          </a:endParaRPr>
        </a:p>
      </dgm:t>
    </dgm:pt>
    <dgm:pt modelId="{7607E88A-F07D-482B-88E4-070908FF19A3}" type="parTrans" cxnId="{CA9A183D-17C3-43BC-94C4-0BA75B6F12F0}">
      <dgm:prSet/>
      <dgm:spPr/>
      <dgm:t>
        <a:bodyPr/>
        <a:lstStyle/>
        <a:p>
          <a:endParaRPr lang="en-GB" b="1">
            <a:solidFill>
              <a:schemeClr val="bg1"/>
            </a:solidFill>
          </a:endParaRPr>
        </a:p>
      </dgm:t>
    </dgm:pt>
    <dgm:pt modelId="{349A218D-758A-48AE-B118-EF64327FDEC4}" type="sibTrans" cxnId="{CA9A183D-17C3-43BC-94C4-0BA75B6F12F0}">
      <dgm:prSet/>
      <dgm:spPr/>
      <dgm:t>
        <a:bodyPr/>
        <a:lstStyle/>
        <a:p>
          <a:endParaRPr lang="en-GB" b="1">
            <a:solidFill>
              <a:schemeClr val="bg1"/>
            </a:solidFill>
          </a:endParaRPr>
        </a:p>
      </dgm:t>
    </dgm:pt>
    <dgm:pt modelId="{2817E2F5-9C46-4776-B741-0CFC7163B001}">
      <dgm:prSet phldrT="[Text]"/>
      <dgm:spPr/>
      <dgm:t>
        <a:bodyPr/>
        <a:lstStyle/>
        <a:p>
          <a:r>
            <a:rPr lang="en-GB" b="1" dirty="0" smtClean="0">
              <a:solidFill>
                <a:schemeClr val="bg1"/>
              </a:solidFill>
              <a:hlinkClick xmlns:r="http://schemas.openxmlformats.org/officeDocument/2006/relationships" r:id=""/>
            </a:rPr>
            <a:t>3</a:t>
          </a:r>
          <a:endParaRPr lang="en-GB" b="1" dirty="0">
            <a:solidFill>
              <a:schemeClr val="bg1"/>
            </a:solidFill>
          </a:endParaRPr>
        </a:p>
      </dgm:t>
    </dgm:pt>
    <dgm:pt modelId="{6F896C6C-FD87-4F2E-A4C0-524D58CAF1A3}" type="parTrans" cxnId="{FFD918A2-A38E-4BF2-A976-D248F39A96FF}">
      <dgm:prSet/>
      <dgm:spPr/>
      <dgm:t>
        <a:bodyPr/>
        <a:lstStyle/>
        <a:p>
          <a:endParaRPr lang="en-GB" b="1">
            <a:solidFill>
              <a:schemeClr val="bg1"/>
            </a:solidFill>
          </a:endParaRPr>
        </a:p>
      </dgm:t>
    </dgm:pt>
    <dgm:pt modelId="{7C729236-A3D2-49DA-ACA0-82080FBA06C4}" type="sibTrans" cxnId="{FFD918A2-A38E-4BF2-A976-D248F39A96FF}">
      <dgm:prSet/>
      <dgm:spPr/>
      <dgm:t>
        <a:bodyPr/>
        <a:lstStyle/>
        <a:p>
          <a:endParaRPr lang="en-GB" b="1">
            <a:solidFill>
              <a:schemeClr val="bg1"/>
            </a:solidFill>
          </a:endParaRPr>
        </a:p>
      </dgm:t>
    </dgm:pt>
    <dgm:pt modelId="{AB96A6E4-DB79-4B62-B724-42C2E460617E}">
      <dgm:prSet phldrT="[Text]"/>
      <dgm:spPr/>
      <dgm:t>
        <a:bodyPr/>
        <a:lstStyle/>
        <a:p>
          <a:r>
            <a:rPr lang="en-GB" b="1" dirty="0" smtClean="0">
              <a:solidFill>
                <a:schemeClr val="bg1"/>
              </a:solidFill>
              <a:hlinkClick xmlns:r="http://schemas.openxmlformats.org/officeDocument/2006/relationships" r:id=""/>
            </a:rPr>
            <a:t>4</a:t>
          </a:r>
          <a:endParaRPr lang="en-GB" b="1" dirty="0">
            <a:solidFill>
              <a:schemeClr val="bg1"/>
            </a:solidFill>
          </a:endParaRPr>
        </a:p>
      </dgm:t>
    </dgm:pt>
    <dgm:pt modelId="{11CBA433-EC30-43E9-9A9E-F4ADF1F0B6E6}" type="parTrans" cxnId="{5E347B6A-E0C5-4656-B217-A67ECF4B2C38}">
      <dgm:prSet/>
      <dgm:spPr/>
      <dgm:t>
        <a:bodyPr/>
        <a:lstStyle/>
        <a:p>
          <a:endParaRPr lang="en-GB" b="1">
            <a:solidFill>
              <a:schemeClr val="bg1"/>
            </a:solidFill>
          </a:endParaRPr>
        </a:p>
      </dgm:t>
    </dgm:pt>
    <dgm:pt modelId="{577A74E7-AA3D-4E93-904A-478E7DFA16E4}" type="sibTrans" cxnId="{5E347B6A-E0C5-4656-B217-A67ECF4B2C38}">
      <dgm:prSet/>
      <dgm:spPr/>
      <dgm:t>
        <a:bodyPr/>
        <a:lstStyle/>
        <a:p>
          <a:endParaRPr lang="en-GB" b="1">
            <a:solidFill>
              <a:schemeClr val="bg1"/>
            </a:solidFill>
          </a:endParaRPr>
        </a:p>
      </dgm:t>
    </dgm:pt>
    <dgm:pt modelId="{450B9894-7E97-4EEE-BCBC-4BB7C5822E92}" type="pres">
      <dgm:prSet presAssocID="{5392F918-796C-4D9E-9764-8E56AEEDDEE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0195B61-3D31-4BCD-9C0B-910FB2FCF2CC}" type="pres">
      <dgm:prSet presAssocID="{6B605E29-F1F4-4734-BC15-2DD5268D1F58}" presName="compNode" presStyleCnt="0"/>
      <dgm:spPr/>
    </dgm:pt>
    <dgm:pt modelId="{032029D1-635D-48CD-A1CC-4EC96E2E24E2}" type="pres">
      <dgm:prSet presAssocID="{6B605E29-F1F4-4734-BC15-2DD5268D1F58}" presName="pictRect" presStyleLbl="node1" presStyleIdx="0" presStyleCnt="4" custLinFactNeighborX="-1341" custLinFactNeighborY="6971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A7C5BDC-E407-4E60-BA89-2C6ADD28C032}" type="pres">
      <dgm:prSet presAssocID="{6B605E29-F1F4-4734-BC15-2DD5268D1F58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3656BD0-BF1C-4374-97EE-78D3CC22B936}" type="pres">
      <dgm:prSet presAssocID="{ED97C1DD-A1F7-46CD-8CFB-3EF44FD0B42B}" presName="sibTrans" presStyleLbl="sibTrans2D1" presStyleIdx="0" presStyleCnt="0"/>
      <dgm:spPr/>
      <dgm:t>
        <a:bodyPr/>
        <a:lstStyle/>
        <a:p>
          <a:endParaRPr lang="en-GB"/>
        </a:p>
      </dgm:t>
    </dgm:pt>
    <dgm:pt modelId="{16A37ECA-6EB4-4760-94A6-821B7390805C}" type="pres">
      <dgm:prSet presAssocID="{92B02B45-1FBB-460A-A6BA-227F17F6E7DA}" presName="compNode" presStyleCnt="0"/>
      <dgm:spPr/>
    </dgm:pt>
    <dgm:pt modelId="{05F5FA5A-4B8F-4D3F-92AE-DA301024F76F}" type="pres">
      <dgm:prSet presAssocID="{92B02B45-1FBB-460A-A6BA-227F17F6E7DA}" presName="pictRect" presStyleLbl="node1" presStyleIdx="1" presStyleCnt="4" custLinFactNeighborX="-1158" custLinFactNeighborY="6971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28A20E63-C65C-4311-8195-177979637898}" type="pres">
      <dgm:prSet presAssocID="{92B02B45-1FBB-460A-A6BA-227F17F6E7DA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1E4680A-E71E-4101-81E9-D3EFB84D0360}" type="pres">
      <dgm:prSet presAssocID="{349A218D-758A-48AE-B118-EF64327FDEC4}" presName="sibTrans" presStyleLbl="sibTrans2D1" presStyleIdx="0" presStyleCnt="0"/>
      <dgm:spPr/>
      <dgm:t>
        <a:bodyPr/>
        <a:lstStyle/>
        <a:p>
          <a:endParaRPr lang="en-GB"/>
        </a:p>
      </dgm:t>
    </dgm:pt>
    <dgm:pt modelId="{7A48048C-CFDA-4734-AB7B-17B79ADCD7E7}" type="pres">
      <dgm:prSet presAssocID="{2817E2F5-9C46-4776-B741-0CFC7163B001}" presName="compNode" presStyleCnt="0"/>
      <dgm:spPr/>
    </dgm:pt>
    <dgm:pt modelId="{26D258F6-E945-4800-B91B-B93E1AB4DEB9}" type="pres">
      <dgm:prSet presAssocID="{2817E2F5-9C46-4776-B741-0CFC7163B001}" presName="pictRect" presStyleLbl="node1" presStyleIdx="2" presStyleCnt="4" custLinFactNeighborX="-975" custLinFactNeighborY="6971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D389EC2-DE94-457E-9659-D5606A9FBB02}" type="pres">
      <dgm:prSet presAssocID="{2817E2F5-9C46-4776-B741-0CFC7163B001}" presName="textRect" presStyleLbl="revTx" presStyleIdx="2" presStyleCnt="4" custLinFactNeighborX="-975" custLinFactNeighborY="-350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B59B433-37D8-4EC4-9B12-61F24068EBFE}" type="pres">
      <dgm:prSet presAssocID="{7C729236-A3D2-49DA-ACA0-82080FBA06C4}" presName="sibTrans" presStyleLbl="sibTrans2D1" presStyleIdx="0" presStyleCnt="0"/>
      <dgm:spPr/>
      <dgm:t>
        <a:bodyPr/>
        <a:lstStyle/>
        <a:p>
          <a:endParaRPr lang="en-GB"/>
        </a:p>
      </dgm:t>
    </dgm:pt>
    <dgm:pt modelId="{67C96F60-01D1-4871-974B-BD356635DE5F}" type="pres">
      <dgm:prSet presAssocID="{AB96A6E4-DB79-4B62-B724-42C2E460617E}" presName="compNode" presStyleCnt="0"/>
      <dgm:spPr/>
    </dgm:pt>
    <dgm:pt modelId="{091DFBC5-6375-4727-8DCE-33B1BF6B39A2}" type="pres">
      <dgm:prSet presAssocID="{AB96A6E4-DB79-4B62-B724-42C2E460617E}" presName="pictRect" presStyleLbl="node1" presStyleIdx="3" presStyleCnt="4" custLinFactNeighborX="-1158" custLinFactNeighborY="4414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69844CFA-FF23-4C19-BCE0-9EFEF67F2311}" type="pres">
      <dgm:prSet presAssocID="{AB96A6E4-DB79-4B62-B724-42C2E460617E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027519A-665B-4648-BC30-CF371EED296C}" type="presOf" srcId="{5392F918-796C-4D9E-9764-8E56AEEDDEE2}" destId="{450B9894-7E97-4EEE-BCBC-4BB7C5822E92}" srcOrd="0" destOrd="0" presId="urn:microsoft.com/office/officeart/2005/8/layout/pList1"/>
    <dgm:cxn modelId="{DCBD59E3-B1AF-42E6-A92C-B8CB13052642}" srcId="{5392F918-796C-4D9E-9764-8E56AEEDDEE2}" destId="{6B605E29-F1F4-4734-BC15-2DD5268D1F58}" srcOrd="0" destOrd="0" parTransId="{8A52CC52-983F-4198-ADDB-5F3826FE67C9}" sibTransId="{ED97C1DD-A1F7-46CD-8CFB-3EF44FD0B42B}"/>
    <dgm:cxn modelId="{CA13DD7B-938E-4256-83DE-EE1A7971137A}" type="presOf" srcId="{6B605E29-F1F4-4734-BC15-2DD5268D1F58}" destId="{BA7C5BDC-E407-4E60-BA89-2C6ADD28C032}" srcOrd="0" destOrd="0" presId="urn:microsoft.com/office/officeart/2005/8/layout/pList1"/>
    <dgm:cxn modelId="{5E347B6A-E0C5-4656-B217-A67ECF4B2C38}" srcId="{5392F918-796C-4D9E-9764-8E56AEEDDEE2}" destId="{AB96A6E4-DB79-4B62-B724-42C2E460617E}" srcOrd="3" destOrd="0" parTransId="{11CBA433-EC30-43E9-9A9E-F4ADF1F0B6E6}" sibTransId="{577A74E7-AA3D-4E93-904A-478E7DFA16E4}"/>
    <dgm:cxn modelId="{C9B315AB-E1A1-42C6-AC5B-B1A658612383}" type="presOf" srcId="{ED97C1DD-A1F7-46CD-8CFB-3EF44FD0B42B}" destId="{F3656BD0-BF1C-4374-97EE-78D3CC22B936}" srcOrd="0" destOrd="0" presId="urn:microsoft.com/office/officeart/2005/8/layout/pList1"/>
    <dgm:cxn modelId="{FFEF49F9-D6CD-4CA9-9C9C-81A7ED590D97}" type="presOf" srcId="{7C729236-A3D2-49DA-ACA0-82080FBA06C4}" destId="{8B59B433-37D8-4EC4-9B12-61F24068EBFE}" srcOrd="0" destOrd="0" presId="urn:microsoft.com/office/officeart/2005/8/layout/pList1"/>
    <dgm:cxn modelId="{BCF5C7C8-5A7B-4C09-9B40-2CA9224FA0EE}" type="presOf" srcId="{AB96A6E4-DB79-4B62-B724-42C2E460617E}" destId="{69844CFA-FF23-4C19-BCE0-9EFEF67F2311}" srcOrd="0" destOrd="0" presId="urn:microsoft.com/office/officeart/2005/8/layout/pList1"/>
    <dgm:cxn modelId="{72E82D2B-EF74-4528-A60A-6985FF70C377}" type="presOf" srcId="{2817E2F5-9C46-4776-B741-0CFC7163B001}" destId="{ED389EC2-DE94-457E-9659-D5606A9FBB02}" srcOrd="0" destOrd="0" presId="urn:microsoft.com/office/officeart/2005/8/layout/pList1"/>
    <dgm:cxn modelId="{527030E4-F9B5-4A77-A35A-17DA8872C381}" type="presOf" srcId="{349A218D-758A-48AE-B118-EF64327FDEC4}" destId="{F1E4680A-E71E-4101-81E9-D3EFB84D0360}" srcOrd="0" destOrd="0" presId="urn:microsoft.com/office/officeart/2005/8/layout/pList1"/>
    <dgm:cxn modelId="{FFD918A2-A38E-4BF2-A976-D248F39A96FF}" srcId="{5392F918-796C-4D9E-9764-8E56AEEDDEE2}" destId="{2817E2F5-9C46-4776-B741-0CFC7163B001}" srcOrd="2" destOrd="0" parTransId="{6F896C6C-FD87-4F2E-A4C0-524D58CAF1A3}" sibTransId="{7C729236-A3D2-49DA-ACA0-82080FBA06C4}"/>
    <dgm:cxn modelId="{CA9A183D-17C3-43BC-94C4-0BA75B6F12F0}" srcId="{5392F918-796C-4D9E-9764-8E56AEEDDEE2}" destId="{92B02B45-1FBB-460A-A6BA-227F17F6E7DA}" srcOrd="1" destOrd="0" parTransId="{7607E88A-F07D-482B-88E4-070908FF19A3}" sibTransId="{349A218D-758A-48AE-B118-EF64327FDEC4}"/>
    <dgm:cxn modelId="{02CCBF28-A421-460C-8A33-DFF56397A7BF}" type="presOf" srcId="{92B02B45-1FBB-460A-A6BA-227F17F6E7DA}" destId="{28A20E63-C65C-4311-8195-177979637898}" srcOrd="0" destOrd="0" presId="urn:microsoft.com/office/officeart/2005/8/layout/pList1"/>
    <dgm:cxn modelId="{717283A8-246D-4FFA-BC4E-B6C6242EBBA6}" type="presParOf" srcId="{450B9894-7E97-4EEE-BCBC-4BB7C5822E92}" destId="{50195B61-3D31-4BCD-9C0B-910FB2FCF2CC}" srcOrd="0" destOrd="0" presId="urn:microsoft.com/office/officeart/2005/8/layout/pList1"/>
    <dgm:cxn modelId="{C66F09F9-88E8-434F-9D45-6060AE1B12EC}" type="presParOf" srcId="{50195B61-3D31-4BCD-9C0B-910FB2FCF2CC}" destId="{032029D1-635D-48CD-A1CC-4EC96E2E24E2}" srcOrd="0" destOrd="0" presId="urn:microsoft.com/office/officeart/2005/8/layout/pList1"/>
    <dgm:cxn modelId="{04DB7D76-F9D9-4018-A101-EBD2EA552A88}" type="presParOf" srcId="{50195B61-3D31-4BCD-9C0B-910FB2FCF2CC}" destId="{BA7C5BDC-E407-4E60-BA89-2C6ADD28C032}" srcOrd="1" destOrd="0" presId="urn:microsoft.com/office/officeart/2005/8/layout/pList1"/>
    <dgm:cxn modelId="{54A546C8-99E3-4D4E-8909-922FD79667B9}" type="presParOf" srcId="{450B9894-7E97-4EEE-BCBC-4BB7C5822E92}" destId="{F3656BD0-BF1C-4374-97EE-78D3CC22B936}" srcOrd="1" destOrd="0" presId="urn:microsoft.com/office/officeart/2005/8/layout/pList1"/>
    <dgm:cxn modelId="{47C907A7-832B-4A03-8F4E-CEB190621FDE}" type="presParOf" srcId="{450B9894-7E97-4EEE-BCBC-4BB7C5822E92}" destId="{16A37ECA-6EB4-4760-94A6-821B7390805C}" srcOrd="2" destOrd="0" presId="urn:microsoft.com/office/officeart/2005/8/layout/pList1"/>
    <dgm:cxn modelId="{0615616E-398F-4BF3-A6DA-75FE6449C42A}" type="presParOf" srcId="{16A37ECA-6EB4-4760-94A6-821B7390805C}" destId="{05F5FA5A-4B8F-4D3F-92AE-DA301024F76F}" srcOrd="0" destOrd="0" presId="urn:microsoft.com/office/officeart/2005/8/layout/pList1"/>
    <dgm:cxn modelId="{D1D2EAAA-BE6A-43F7-A4C8-18D21DB0F200}" type="presParOf" srcId="{16A37ECA-6EB4-4760-94A6-821B7390805C}" destId="{28A20E63-C65C-4311-8195-177979637898}" srcOrd="1" destOrd="0" presId="urn:microsoft.com/office/officeart/2005/8/layout/pList1"/>
    <dgm:cxn modelId="{7228AEA0-4B22-4ED3-B143-D704CBC9463B}" type="presParOf" srcId="{450B9894-7E97-4EEE-BCBC-4BB7C5822E92}" destId="{F1E4680A-E71E-4101-81E9-D3EFB84D0360}" srcOrd="3" destOrd="0" presId="urn:microsoft.com/office/officeart/2005/8/layout/pList1"/>
    <dgm:cxn modelId="{6C97F16A-B452-442F-8617-52DC6CFA5685}" type="presParOf" srcId="{450B9894-7E97-4EEE-BCBC-4BB7C5822E92}" destId="{7A48048C-CFDA-4734-AB7B-17B79ADCD7E7}" srcOrd="4" destOrd="0" presId="urn:microsoft.com/office/officeart/2005/8/layout/pList1"/>
    <dgm:cxn modelId="{87E11623-7419-47F9-9EF5-B41A427271E8}" type="presParOf" srcId="{7A48048C-CFDA-4734-AB7B-17B79ADCD7E7}" destId="{26D258F6-E945-4800-B91B-B93E1AB4DEB9}" srcOrd="0" destOrd="0" presId="urn:microsoft.com/office/officeart/2005/8/layout/pList1"/>
    <dgm:cxn modelId="{E6DC4483-A4BE-487B-A9CD-E786795A99F7}" type="presParOf" srcId="{7A48048C-CFDA-4734-AB7B-17B79ADCD7E7}" destId="{ED389EC2-DE94-457E-9659-D5606A9FBB02}" srcOrd="1" destOrd="0" presId="urn:microsoft.com/office/officeart/2005/8/layout/pList1"/>
    <dgm:cxn modelId="{CAC41062-8651-4919-9199-D122990B24CF}" type="presParOf" srcId="{450B9894-7E97-4EEE-BCBC-4BB7C5822E92}" destId="{8B59B433-37D8-4EC4-9B12-61F24068EBFE}" srcOrd="5" destOrd="0" presId="urn:microsoft.com/office/officeart/2005/8/layout/pList1"/>
    <dgm:cxn modelId="{2FBF81FD-9137-41B7-BF7F-052581E9EF78}" type="presParOf" srcId="{450B9894-7E97-4EEE-BCBC-4BB7C5822E92}" destId="{67C96F60-01D1-4871-974B-BD356635DE5F}" srcOrd="6" destOrd="0" presId="urn:microsoft.com/office/officeart/2005/8/layout/pList1"/>
    <dgm:cxn modelId="{40AAAE53-5EBC-441E-9C5B-E007053BEB31}" type="presParOf" srcId="{67C96F60-01D1-4871-974B-BD356635DE5F}" destId="{091DFBC5-6375-4727-8DCE-33B1BF6B39A2}" srcOrd="0" destOrd="0" presId="urn:microsoft.com/office/officeart/2005/8/layout/pList1"/>
    <dgm:cxn modelId="{18D2D0EA-3082-402F-ABB0-3DE0553D4960}" type="presParOf" srcId="{67C96F60-01D1-4871-974B-BD356635DE5F}" destId="{69844CFA-FF23-4C19-BCE0-9EFEF67F2311}" srcOrd="1" destOrd="0" presId="urn:microsoft.com/office/officeart/2005/8/layout/p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D0F7AF-984A-4A46-B09D-754E4B98424F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3D301E7-C638-4000-90D4-631D9C43B7FD}">
      <dgm:prSet phldrT="[Text]"/>
      <dgm:spPr/>
      <dgm:t>
        <a:bodyPr/>
        <a:lstStyle/>
        <a:p>
          <a:r>
            <a:rPr lang="en-GB" dirty="0" smtClean="0"/>
            <a:t>Level 2 OER production</a:t>
          </a:r>
          <a:endParaRPr lang="en-GB" dirty="0"/>
        </a:p>
      </dgm:t>
    </dgm:pt>
    <dgm:pt modelId="{8E360022-849A-47D9-87D0-ED13EC9BB1B2}" type="parTrans" cxnId="{AF2DEA74-F073-44E1-94EE-DE9363F0F450}">
      <dgm:prSet/>
      <dgm:spPr/>
      <dgm:t>
        <a:bodyPr/>
        <a:lstStyle/>
        <a:p>
          <a:endParaRPr lang="en-GB"/>
        </a:p>
      </dgm:t>
    </dgm:pt>
    <dgm:pt modelId="{D08E564E-4322-4368-814E-E90974BF14DC}" type="sibTrans" cxnId="{AF2DEA74-F073-44E1-94EE-DE9363F0F450}">
      <dgm:prSet/>
      <dgm:spPr/>
      <dgm:t>
        <a:bodyPr/>
        <a:lstStyle/>
        <a:p>
          <a:endParaRPr lang="en-GB"/>
        </a:p>
      </dgm:t>
    </dgm:pt>
    <dgm:pt modelId="{55B256E6-5DC0-4E18-BD13-52C7D9534BB0}">
      <dgm:prSet phldrT="[Text]"/>
      <dgm:spPr/>
      <dgm:t>
        <a:bodyPr/>
        <a:lstStyle/>
        <a:p>
          <a:r>
            <a:rPr lang="en-GB" dirty="0" smtClean="0"/>
            <a:t>Level 3</a:t>
          </a:r>
        </a:p>
        <a:p>
          <a:r>
            <a:rPr lang="en-GB" dirty="0" smtClean="0"/>
            <a:t>OER repurpose</a:t>
          </a:r>
          <a:endParaRPr lang="en-GB" dirty="0"/>
        </a:p>
      </dgm:t>
    </dgm:pt>
    <dgm:pt modelId="{10C0AD21-D70D-41D7-9E8F-4ED58B4666AF}" type="parTrans" cxnId="{988640F9-C887-4769-A803-EBDD724A066B}">
      <dgm:prSet/>
      <dgm:spPr/>
      <dgm:t>
        <a:bodyPr/>
        <a:lstStyle/>
        <a:p>
          <a:endParaRPr lang="en-GB"/>
        </a:p>
      </dgm:t>
    </dgm:pt>
    <dgm:pt modelId="{B33DFA40-6B88-4A57-8CFB-9ACE350EA9F4}" type="sibTrans" cxnId="{988640F9-C887-4769-A803-EBDD724A066B}">
      <dgm:prSet/>
      <dgm:spPr/>
      <dgm:t>
        <a:bodyPr/>
        <a:lstStyle/>
        <a:p>
          <a:endParaRPr lang="en-GB"/>
        </a:p>
      </dgm:t>
    </dgm:pt>
    <dgm:pt modelId="{AA9F48ED-2266-4EB1-BA9F-9C43A1BE5D75}">
      <dgm:prSet phldrT="[Text]"/>
      <dgm:spPr/>
      <dgm:t>
        <a:bodyPr/>
        <a:lstStyle/>
        <a:p>
          <a:r>
            <a:rPr lang="en-GB" dirty="0" smtClean="0"/>
            <a:t>OER Integration </a:t>
          </a:r>
          <a:endParaRPr lang="en-GB" dirty="0"/>
        </a:p>
      </dgm:t>
    </dgm:pt>
    <dgm:pt modelId="{791B8980-71CF-4ED4-AB94-EA10412EA619}" type="parTrans" cxnId="{9B077167-05EB-434E-BD9A-0E932301D0F3}">
      <dgm:prSet/>
      <dgm:spPr/>
      <dgm:t>
        <a:bodyPr/>
        <a:lstStyle/>
        <a:p>
          <a:endParaRPr lang="en-GB"/>
        </a:p>
      </dgm:t>
    </dgm:pt>
    <dgm:pt modelId="{5DFBCDEC-45B6-41A0-80CB-CFC7D8723EE3}" type="sibTrans" cxnId="{9B077167-05EB-434E-BD9A-0E932301D0F3}">
      <dgm:prSet/>
      <dgm:spPr/>
      <dgm:t>
        <a:bodyPr/>
        <a:lstStyle/>
        <a:p>
          <a:endParaRPr lang="en-GB"/>
        </a:p>
      </dgm:t>
    </dgm:pt>
    <dgm:pt modelId="{FD246604-5CA6-44D6-9159-81466D995556}">
      <dgm:prSet phldrT="[Text]"/>
      <dgm:spPr/>
      <dgm:t>
        <a:bodyPr/>
        <a:lstStyle/>
        <a:p>
          <a:r>
            <a:rPr lang="en-GB" dirty="0" smtClean="0"/>
            <a:t>OER share</a:t>
          </a:r>
        </a:p>
        <a:p>
          <a:r>
            <a:rPr lang="en-GB" dirty="0" smtClean="0"/>
            <a:t>I learning</a:t>
          </a:r>
        </a:p>
        <a:p>
          <a:r>
            <a:rPr lang="en-GB" dirty="0" smtClean="0"/>
            <a:t>Research</a:t>
          </a:r>
        </a:p>
        <a:p>
          <a:r>
            <a:rPr lang="en-GB" dirty="0" smtClean="0"/>
            <a:t>F2F</a:t>
          </a:r>
          <a:endParaRPr lang="en-GB" dirty="0"/>
        </a:p>
      </dgm:t>
    </dgm:pt>
    <dgm:pt modelId="{9A8CC345-14D2-48D9-AB1B-1675CE82669B}" type="parTrans" cxnId="{88302FF9-EC2F-4799-8CB9-BA50B37E3E25}">
      <dgm:prSet/>
      <dgm:spPr/>
      <dgm:t>
        <a:bodyPr/>
        <a:lstStyle/>
        <a:p>
          <a:endParaRPr lang="en-GB"/>
        </a:p>
      </dgm:t>
    </dgm:pt>
    <dgm:pt modelId="{4D73F925-35DF-4891-ABA8-1390C270C36D}" type="sibTrans" cxnId="{88302FF9-EC2F-4799-8CB9-BA50B37E3E25}">
      <dgm:prSet/>
      <dgm:spPr/>
      <dgm:t>
        <a:bodyPr/>
        <a:lstStyle/>
        <a:p>
          <a:endParaRPr lang="en-GB"/>
        </a:p>
      </dgm:t>
    </dgm:pt>
    <dgm:pt modelId="{9EA5BC1D-61B3-48C8-BA01-883A63A3DDC7}" type="pres">
      <dgm:prSet presAssocID="{D6D0F7AF-984A-4A46-B09D-754E4B98424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8B97ACC-6736-4D2C-918C-DCD43833CB2F}" type="pres">
      <dgm:prSet presAssocID="{33D301E7-C638-4000-90D4-631D9C43B7FD}" presName="node" presStyleLbl="node1" presStyleIdx="0" presStyleCnt="4" custRadScaleRad="100116" custRadScaleInc="7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1162701-6DF7-4D93-BA41-C72A61172ED7}" type="pres">
      <dgm:prSet presAssocID="{D08E564E-4322-4368-814E-E90974BF14DC}" presName="sibTrans" presStyleLbl="sibTrans2D1" presStyleIdx="0" presStyleCnt="4"/>
      <dgm:spPr/>
      <dgm:t>
        <a:bodyPr/>
        <a:lstStyle/>
        <a:p>
          <a:endParaRPr lang="en-GB"/>
        </a:p>
      </dgm:t>
    </dgm:pt>
    <dgm:pt modelId="{AB7FDD44-01EA-4075-B1E9-67136EF6F488}" type="pres">
      <dgm:prSet presAssocID="{D08E564E-4322-4368-814E-E90974BF14DC}" presName="connectorText" presStyleLbl="sibTrans2D1" presStyleIdx="0" presStyleCnt="4"/>
      <dgm:spPr/>
      <dgm:t>
        <a:bodyPr/>
        <a:lstStyle/>
        <a:p>
          <a:endParaRPr lang="en-GB"/>
        </a:p>
      </dgm:t>
    </dgm:pt>
    <dgm:pt modelId="{327889EB-8CD9-4F34-A4F4-34E455A30BC2}" type="pres">
      <dgm:prSet presAssocID="{55B256E6-5DC0-4E18-BD13-52C7D9534BB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97AFE06-431E-418D-A6BF-7D778CB58F8F}" type="pres">
      <dgm:prSet presAssocID="{B33DFA40-6B88-4A57-8CFB-9ACE350EA9F4}" presName="sibTrans" presStyleLbl="sibTrans2D1" presStyleIdx="1" presStyleCnt="4"/>
      <dgm:spPr/>
      <dgm:t>
        <a:bodyPr/>
        <a:lstStyle/>
        <a:p>
          <a:endParaRPr lang="en-GB"/>
        </a:p>
      </dgm:t>
    </dgm:pt>
    <dgm:pt modelId="{D3C60C46-A82C-4481-97A3-7EBF5CA6164A}" type="pres">
      <dgm:prSet presAssocID="{B33DFA40-6B88-4A57-8CFB-9ACE350EA9F4}" presName="connectorText" presStyleLbl="sibTrans2D1" presStyleIdx="1" presStyleCnt="4"/>
      <dgm:spPr/>
      <dgm:t>
        <a:bodyPr/>
        <a:lstStyle/>
        <a:p>
          <a:endParaRPr lang="en-GB"/>
        </a:p>
      </dgm:t>
    </dgm:pt>
    <dgm:pt modelId="{70FCDFF1-5D29-4A44-B6FE-AA9A2014E9A7}" type="pres">
      <dgm:prSet presAssocID="{AA9F48ED-2266-4EB1-BA9F-9C43A1BE5D7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25E040F-63CA-4610-8199-4172A80C032C}" type="pres">
      <dgm:prSet presAssocID="{5DFBCDEC-45B6-41A0-80CB-CFC7D8723EE3}" presName="sibTrans" presStyleLbl="sibTrans2D1" presStyleIdx="2" presStyleCnt="4"/>
      <dgm:spPr/>
      <dgm:t>
        <a:bodyPr/>
        <a:lstStyle/>
        <a:p>
          <a:endParaRPr lang="en-GB"/>
        </a:p>
      </dgm:t>
    </dgm:pt>
    <dgm:pt modelId="{C55F42E3-FEE9-472E-813E-29E92ADCC9F5}" type="pres">
      <dgm:prSet presAssocID="{5DFBCDEC-45B6-41A0-80CB-CFC7D8723EE3}" presName="connectorText" presStyleLbl="sibTrans2D1" presStyleIdx="2" presStyleCnt="4"/>
      <dgm:spPr/>
      <dgm:t>
        <a:bodyPr/>
        <a:lstStyle/>
        <a:p>
          <a:endParaRPr lang="en-GB"/>
        </a:p>
      </dgm:t>
    </dgm:pt>
    <dgm:pt modelId="{8274DCA2-618D-4E19-9024-A655BC82282F}" type="pres">
      <dgm:prSet presAssocID="{FD246604-5CA6-44D6-9159-81466D99555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F353DDC-4790-41B8-8686-7650606DAB06}" type="pres">
      <dgm:prSet presAssocID="{4D73F925-35DF-4891-ABA8-1390C270C36D}" presName="sibTrans" presStyleLbl="sibTrans2D1" presStyleIdx="3" presStyleCnt="4"/>
      <dgm:spPr/>
      <dgm:t>
        <a:bodyPr/>
        <a:lstStyle/>
        <a:p>
          <a:endParaRPr lang="en-GB"/>
        </a:p>
      </dgm:t>
    </dgm:pt>
    <dgm:pt modelId="{753E2D80-ED90-4049-A48D-49926A6651E9}" type="pres">
      <dgm:prSet presAssocID="{4D73F925-35DF-4891-ABA8-1390C270C36D}" presName="connectorText" presStyleLbl="sibTrans2D1" presStyleIdx="3" presStyleCnt="4"/>
      <dgm:spPr/>
      <dgm:t>
        <a:bodyPr/>
        <a:lstStyle/>
        <a:p>
          <a:endParaRPr lang="en-GB"/>
        </a:p>
      </dgm:t>
    </dgm:pt>
  </dgm:ptLst>
  <dgm:cxnLst>
    <dgm:cxn modelId="{977F70A7-1F45-4C1B-8498-2B1621F3BD2E}" type="presOf" srcId="{B33DFA40-6B88-4A57-8CFB-9ACE350EA9F4}" destId="{D3C60C46-A82C-4481-97A3-7EBF5CA6164A}" srcOrd="1" destOrd="0" presId="urn:microsoft.com/office/officeart/2005/8/layout/cycle2"/>
    <dgm:cxn modelId="{55CF3AA5-CF22-4A1F-9AF3-04C36A072424}" type="presOf" srcId="{D08E564E-4322-4368-814E-E90974BF14DC}" destId="{41162701-6DF7-4D93-BA41-C72A61172ED7}" srcOrd="0" destOrd="0" presId="urn:microsoft.com/office/officeart/2005/8/layout/cycle2"/>
    <dgm:cxn modelId="{DBF10E40-AFB3-41F3-BD26-91A7E90E2248}" type="presOf" srcId="{D08E564E-4322-4368-814E-E90974BF14DC}" destId="{AB7FDD44-01EA-4075-B1E9-67136EF6F488}" srcOrd="1" destOrd="0" presId="urn:microsoft.com/office/officeart/2005/8/layout/cycle2"/>
    <dgm:cxn modelId="{EC6ADBAE-9DBB-4783-A6F1-414DF090FAC8}" type="presOf" srcId="{FD246604-5CA6-44D6-9159-81466D995556}" destId="{8274DCA2-618D-4E19-9024-A655BC82282F}" srcOrd="0" destOrd="0" presId="urn:microsoft.com/office/officeart/2005/8/layout/cycle2"/>
    <dgm:cxn modelId="{0135C0F2-C01D-49AA-AB05-ED08D61CDECE}" type="presOf" srcId="{55B256E6-5DC0-4E18-BD13-52C7D9534BB0}" destId="{327889EB-8CD9-4F34-A4F4-34E455A30BC2}" srcOrd="0" destOrd="0" presId="urn:microsoft.com/office/officeart/2005/8/layout/cycle2"/>
    <dgm:cxn modelId="{81865CC6-AE2F-46AB-BFF1-809A343E3706}" type="presOf" srcId="{5DFBCDEC-45B6-41A0-80CB-CFC7D8723EE3}" destId="{F25E040F-63CA-4610-8199-4172A80C032C}" srcOrd="0" destOrd="0" presId="urn:microsoft.com/office/officeart/2005/8/layout/cycle2"/>
    <dgm:cxn modelId="{9B077167-05EB-434E-BD9A-0E932301D0F3}" srcId="{D6D0F7AF-984A-4A46-B09D-754E4B98424F}" destId="{AA9F48ED-2266-4EB1-BA9F-9C43A1BE5D75}" srcOrd="2" destOrd="0" parTransId="{791B8980-71CF-4ED4-AB94-EA10412EA619}" sibTransId="{5DFBCDEC-45B6-41A0-80CB-CFC7D8723EE3}"/>
    <dgm:cxn modelId="{88302FF9-EC2F-4799-8CB9-BA50B37E3E25}" srcId="{D6D0F7AF-984A-4A46-B09D-754E4B98424F}" destId="{FD246604-5CA6-44D6-9159-81466D995556}" srcOrd="3" destOrd="0" parTransId="{9A8CC345-14D2-48D9-AB1B-1675CE82669B}" sibTransId="{4D73F925-35DF-4891-ABA8-1390C270C36D}"/>
    <dgm:cxn modelId="{2D4EBCCF-5CA1-4BDF-9568-632A7EAC1437}" type="presOf" srcId="{4D73F925-35DF-4891-ABA8-1390C270C36D}" destId="{753E2D80-ED90-4049-A48D-49926A6651E9}" srcOrd="1" destOrd="0" presId="urn:microsoft.com/office/officeart/2005/8/layout/cycle2"/>
    <dgm:cxn modelId="{80BFFCE0-FAF1-4311-B66D-036B0C33FC23}" type="presOf" srcId="{5DFBCDEC-45B6-41A0-80CB-CFC7D8723EE3}" destId="{C55F42E3-FEE9-472E-813E-29E92ADCC9F5}" srcOrd="1" destOrd="0" presId="urn:microsoft.com/office/officeart/2005/8/layout/cycle2"/>
    <dgm:cxn modelId="{386D4BEC-A2CC-4C85-9893-7684BDE2CEEB}" type="presOf" srcId="{AA9F48ED-2266-4EB1-BA9F-9C43A1BE5D75}" destId="{70FCDFF1-5D29-4A44-B6FE-AA9A2014E9A7}" srcOrd="0" destOrd="0" presId="urn:microsoft.com/office/officeart/2005/8/layout/cycle2"/>
    <dgm:cxn modelId="{988640F9-C887-4769-A803-EBDD724A066B}" srcId="{D6D0F7AF-984A-4A46-B09D-754E4B98424F}" destId="{55B256E6-5DC0-4E18-BD13-52C7D9534BB0}" srcOrd="1" destOrd="0" parTransId="{10C0AD21-D70D-41D7-9E8F-4ED58B4666AF}" sibTransId="{B33DFA40-6B88-4A57-8CFB-9ACE350EA9F4}"/>
    <dgm:cxn modelId="{F5230AB8-DC93-415A-AB29-AEFD06859C32}" type="presOf" srcId="{D6D0F7AF-984A-4A46-B09D-754E4B98424F}" destId="{9EA5BC1D-61B3-48C8-BA01-883A63A3DDC7}" srcOrd="0" destOrd="0" presId="urn:microsoft.com/office/officeart/2005/8/layout/cycle2"/>
    <dgm:cxn modelId="{D4EF16F2-251D-453D-AD54-19345FFEBCC1}" type="presOf" srcId="{33D301E7-C638-4000-90D4-631D9C43B7FD}" destId="{48B97ACC-6736-4D2C-918C-DCD43833CB2F}" srcOrd="0" destOrd="0" presId="urn:microsoft.com/office/officeart/2005/8/layout/cycle2"/>
    <dgm:cxn modelId="{906064AD-69D2-4C51-8FFE-D6D33238F563}" type="presOf" srcId="{B33DFA40-6B88-4A57-8CFB-9ACE350EA9F4}" destId="{A97AFE06-431E-418D-A6BF-7D778CB58F8F}" srcOrd="0" destOrd="0" presId="urn:microsoft.com/office/officeart/2005/8/layout/cycle2"/>
    <dgm:cxn modelId="{AF2DEA74-F073-44E1-94EE-DE9363F0F450}" srcId="{D6D0F7AF-984A-4A46-B09D-754E4B98424F}" destId="{33D301E7-C638-4000-90D4-631D9C43B7FD}" srcOrd="0" destOrd="0" parTransId="{8E360022-849A-47D9-87D0-ED13EC9BB1B2}" sibTransId="{D08E564E-4322-4368-814E-E90974BF14DC}"/>
    <dgm:cxn modelId="{874928B7-BF55-4A3D-897F-BADC3D242A20}" type="presOf" srcId="{4D73F925-35DF-4891-ABA8-1390C270C36D}" destId="{6F353DDC-4790-41B8-8686-7650606DAB06}" srcOrd="0" destOrd="0" presId="urn:microsoft.com/office/officeart/2005/8/layout/cycle2"/>
    <dgm:cxn modelId="{5B896ACC-264F-4F75-9BA0-727140F54674}" type="presParOf" srcId="{9EA5BC1D-61B3-48C8-BA01-883A63A3DDC7}" destId="{48B97ACC-6736-4D2C-918C-DCD43833CB2F}" srcOrd="0" destOrd="0" presId="urn:microsoft.com/office/officeart/2005/8/layout/cycle2"/>
    <dgm:cxn modelId="{70A138EF-55C4-45AD-A543-5EE2E8E20FD0}" type="presParOf" srcId="{9EA5BC1D-61B3-48C8-BA01-883A63A3DDC7}" destId="{41162701-6DF7-4D93-BA41-C72A61172ED7}" srcOrd="1" destOrd="0" presId="urn:microsoft.com/office/officeart/2005/8/layout/cycle2"/>
    <dgm:cxn modelId="{ACFFB302-58CD-455A-A1DA-B4B5DFBD4CC9}" type="presParOf" srcId="{41162701-6DF7-4D93-BA41-C72A61172ED7}" destId="{AB7FDD44-01EA-4075-B1E9-67136EF6F488}" srcOrd="0" destOrd="0" presId="urn:microsoft.com/office/officeart/2005/8/layout/cycle2"/>
    <dgm:cxn modelId="{61314538-C500-47C3-B5BA-1FBF84799ACC}" type="presParOf" srcId="{9EA5BC1D-61B3-48C8-BA01-883A63A3DDC7}" destId="{327889EB-8CD9-4F34-A4F4-34E455A30BC2}" srcOrd="2" destOrd="0" presId="urn:microsoft.com/office/officeart/2005/8/layout/cycle2"/>
    <dgm:cxn modelId="{16DFD366-2542-4928-B4ED-FE2F8CAC2C0B}" type="presParOf" srcId="{9EA5BC1D-61B3-48C8-BA01-883A63A3DDC7}" destId="{A97AFE06-431E-418D-A6BF-7D778CB58F8F}" srcOrd="3" destOrd="0" presId="urn:microsoft.com/office/officeart/2005/8/layout/cycle2"/>
    <dgm:cxn modelId="{8D578334-B978-405C-BB7C-20DC4BCA1507}" type="presParOf" srcId="{A97AFE06-431E-418D-A6BF-7D778CB58F8F}" destId="{D3C60C46-A82C-4481-97A3-7EBF5CA6164A}" srcOrd="0" destOrd="0" presId="urn:microsoft.com/office/officeart/2005/8/layout/cycle2"/>
    <dgm:cxn modelId="{C110D9C0-1663-41B5-A5DC-CF3840D1A8D6}" type="presParOf" srcId="{9EA5BC1D-61B3-48C8-BA01-883A63A3DDC7}" destId="{70FCDFF1-5D29-4A44-B6FE-AA9A2014E9A7}" srcOrd="4" destOrd="0" presId="urn:microsoft.com/office/officeart/2005/8/layout/cycle2"/>
    <dgm:cxn modelId="{C55435E8-5055-4A3C-A60E-7F40B717F7BB}" type="presParOf" srcId="{9EA5BC1D-61B3-48C8-BA01-883A63A3DDC7}" destId="{F25E040F-63CA-4610-8199-4172A80C032C}" srcOrd="5" destOrd="0" presId="urn:microsoft.com/office/officeart/2005/8/layout/cycle2"/>
    <dgm:cxn modelId="{AD69CB4A-D5CE-4219-8F76-7EFA63783338}" type="presParOf" srcId="{F25E040F-63CA-4610-8199-4172A80C032C}" destId="{C55F42E3-FEE9-472E-813E-29E92ADCC9F5}" srcOrd="0" destOrd="0" presId="urn:microsoft.com/office/officeart/2005/8/layout/cycle2"/>
    <dgm:cxn modelId="{9362A453-C4A8-49B5-99D8-30C82F1A6CE8}" type="presParOf" srcId="{9EA5BC1D-61B3-48C8-BA01-883A63A3DDC7}" destId="{8274DCA2-618D-4E19-9024-A655BC82282F}" srcOrd="6" destOrd="0" presId="urn:microsoft.com/office/officeart/2005/8/layout/cycle2"/>
    <dgm:cxn modelId="{130B9B40-8C3A-42E9-B61F-103BB6103AF9}" type="presParOf" srcId="{9EA5BC1D-61B3-48C8-BA01-883A63A3DDC7}" destId="{6F353DDC-4790-41B8-8686-7650606DAB06}" srcOrd="7" destOrd="0" presId="urn:microsoft.com/office/officeart/2005/8/layout/cycle2"/>
    <dgm:cxn modelId="{BB5D0C3F-0A9B-4500-A56D-015285945346}" type="presParOf" srcId="{6F353DDC-4790-41B8-8686-7650606DAB06}" destId="{753E2D80-ED90-4049-A48D-49926A6651E9}" srcOrd="0" destOrd="0" presId="urn:microsoft.com/office/officeart/2005/8/layout/cycle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0646AB-0CD5-4CBA-95EA-AA46962B3D08}" type="datetimeFigureOut">
              <a:rPr lang="en-GB" smtClean="0"/>
              <a:pPr/>
              <a:t>11/02/2013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4A779-5C43-4797-AEE6-E0F2090A9EC9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ea typeface="ＭＳ Ｐゴシック" pitchFamily="34" charset="-128"/>
              </a:rPr>
              <a:t>The research data that will form the core of the project are 23 audio recordings</a:t>
            </a:r>
            <a:r>
              <a:rPr lang="en-GB" baseline="0" dirty="0" smtClean="0">
                <a:ea typeface="ＭＳ Ｐゴシック" pitchFamily="34" charset="-128"/>
              </a:rPr>
              <a:t> documenting different forms of migration in 20</a:t>
            </a:r>
            <a:r>
              <a:rPr lang="en-GB" baseline="30000" dirty="0" smtClean="0">
                <a:ea typeface="ＭＳ Ｐゴシック" pitchFamily="34" charset="-128"/>
              </a:rPr>
              <a:t>th</a:t>
            </a:r>
            <a:r>
              <a:rPr lang="en-GB" baseline="0" dirty="0" smtClean="0">
                <a:ea typeface="ＭＳ Ｐゴシック" pitchFamily="34" charset="-128"/>
              </a:rPr>
              <a:t> Century Spain.</a:t>
            </a:r>
            <a:endParaRPr lang="en-GB" dirty="0" smtClean="0">
              <a:ea typeface="ＭＳ Ｐゴシック" pitchFamily="34" charset="-128"/>
            </a:endParaRPr>
          </a:p>
          <a:p>
            <a:endParaRPr lang="en-GB" dirty="0" smtClean="0">
              <a:ea typeface="ＭＳ Ｐゴシック" pitchFamily="34" charset="-128"/>
            </a:endParaRPr>
          </a:p>
          <a:p>
            <a:r>
              <a:rPr lang="en-GB" b="1" dirty="0" smtClean="0">
                <a:ea typeface="ＭＳ Ｐゴシック" pitchFamily="34" charset="-128"/>
              </a:rPr>
              <a:t>Types of migration:</a:t>
            </a:r>
          </a:p>
          <a:p>
            <a:r>
              <a:rPr lang="en-GB" dirty="0" smtClean="0">
                <a:ea typeface="ＭＳ Ｐゴシック" pitchFamily="34" charset="-128"/>
              </a:rPr>
              <a:t>-child evacuations during the Spanish Civil War</a:t>
            </a:r>
          </a:p>
          <a:p>
            <a:r>
              <a:rPr lang="en-GB" dirty="0" smtClean="0">
                <a:ea typeface="ＭＳ Ｐゴシック" pitchFamily="34" charset="-128"/>
              </a:rPr>
              <a:t>-economic and political emigration during the dictatorship of the Franco regime.</a:t>
            </a:r>
          </a:p>
          <a:p>
            <a:r>
              <a:rPr lang="en-GB" dirty="0" smtClean="0">
                <a:ea typeface="ＭＳ Ｐゴシック" pitchFamily="34" charset="-128"/>
              </a:rPr>
              <a:t>-return migration to democratic Spain (When the dictator died in 1975 Spain begins a period of transition to democracy).</a:t>
            </a:r>
          </a:p>
          <a:p>
            <a:endParaRPr lang="en-GB" dirty="0" smtClean="0">
              <a:ea typeface="ＭＳ Ｐゴシック" pitchFamily="34" charset="-128"/>
            </a:endParaRPr>
          </a:p>
          <a:p>
            <a:r>
              <a:rPr lang="en-GB" b="1" dirty="0" smtClean="0">
                <a:ea typeface="ＭＳ Ｐゴシック" pitchFamily="34" charset="-128"/>
              </a:rPr>
              <a:t>The</a:t>
            </a:r>
            <a:r>
              <a:rPr lang="en-GB" b="1" baseline="0" dirty="0" smtClean="0">
                <a:ea typeface="ＭＳ Ｐゴシック" pitchFamily="34" charset="-128"/>
              </a:rPr>
              <a:t> project has a t</a:t>
            </a:r>
            <a:r>
              <a:rPr lang="en-GB" b="1" dirty="0" smtClean="0">
                <a:ea typeface="ＭＳ Ｐゴシック" pitchFamily="34" charset="-128"/>
              </a:rPr>
              <a:t>ransnational</a:t>
            </a:r>
            <a:r>
              <a:rPr lang="en-GB" dirty="0" smtClean="0">
                <a:ea typeface="ＭＳ Ｐゴシック" pitchFamily="34" charset="-128"/>
              </a:rPr>
              <a:t> scope: – we have </a:t>
            </a:r>
            <a:r>
              <a:rPr lang="en-GB" b="1" dirty="0" smtClean="0">
                <a:ea typeface="ＭＳ Ｐゴシック" pitchFamily="34" charset="-128"/>
              </a:rPr>
              <a:t>stories that cross many borders </a:t>
            </a:r>
            <a:r>
              <a:rPr lang="en-GB" dirty="0" smtClean="0">
                <a:ea typeface="ＭＳ Ｐゴシック" pitchFamily="34" charset="-128"/>
              </a:rPr>
              <a:t>at different times: </a:t>
            </a:r>
            <a:r>
              <a:rPr lang="en-GB" b="1" dirty="0" smtClean="0">
                <a:ea typeface="ＭＳ Ｐゴシック" pitchFamily="34" charset="-128"/>
              </a:rPr>
              <a:t>Migration countries </a:t>
            </a:r>
            <a:r>
              <a:rPr lang="en-GB" dirty="0" smtClean="0">
                <a:ea typeface="ＭＳ Ｐゴシック" pitchFamily="34" charset="-128"/>
              </a:rPr>
              <a:t>: Spain, France, the UK, former Soviet Union, Mexico, Cuba, Venezuela, Argentina and the USA</a:t>
            </a:r>
          </a:p>
          <a:p>
            <a:r>
              <a:rPr lang="en-GB" dirty="0" smtClean="0">
                <a:ea typeface="ＭＳ Ｐゴシック" pitchFamily="34" charset="-128"/>
              </a:rPr>
              <a:t>The interviews were collected as part of a previous research project - Tales of Return: the memories and experiences of Spanish returnee migrants from France and Great Britain (1959-1992) – funded by the University of Southampton in 2008-2009 under its Adventures in Research scheme. Researchers Alicia </a:t>
            </a:r>
            <a:r>
              <a:rPr lang="en-GB" dirty="0" err="1" smtClean="0">
                <a:ea typeface="ＭＳ Ｐゴシック" pitchFamily="34" charset="-128"/>
              </a:rPr>
              <a:t>Pozo</a:t>
            </a:r>
            <a:r>
              <a:rPr lang="en-GB" dirty="0" smtClean="0">
                <a:ea typeface="ＭＳ Ｐゴシック" pitchFamily="34" charset="-128"/>
              </a:rPr>
              <a:t>-Gutiérrez, Scot </a:t>
            </a:r>
            <a:r>
              <a:rPr lang="en-GB" dirty="0" err="1" smtClean="0">
                <a:ea typeface="ＭＳ Ｐゴシック" pitchFamily="34" charset="-128"/>
              </a:rPr>
              <a:t>Soo</a:t>
            </a:r>
            <a:r>
              <a:rPr lang="en-GB" dirty="0" smtClean="0">
                <a:ea typeface="ＭＳ Ｐゴシック" pitchFamily="34" charset="-128"/>
              </a:rPr>
              <a:t> and Darren </a:t>
            </a:r>
            <a:r>
              <a:rPr lang="en-GB" dirty="0" err="1" smtClean="0">
                <a:ea typeface="ＭＳ Ｐゴシック" pitchFamily="34" charset="-128"/>
              </a:rPr>
              <a:t>Paffey</a:t>
            </a:r>
            <a:r>
              <a:rPr lang="en-GB" dirty="0" smtClean="0">
                <a:ea typeface="ＭＳ Ｐゴシック" pitchFamily="34" charset="-128"/>
              </a:rPr>
              <a:t>. Once this project was finished, the material was shelved and forgotten, unavailable to anyone else – and was destined</a:t>
            </a:r>
            <a:r>
              <a:rPr lang="en-GB" baseline="0" dirty="0" smtClean="0">
                <a:ea typeface="ＭＳ Ｐゴシック" pitchFamily="34" charset="-128"/>
              </a:rPr>
              <a:t> to remain so</a:t>
            </a:r>
            <a:r>
              <a:rPr lang="en-GB" dirty="0" smtClean="0">
                <a:ea typeface="ＭＳ Ｐゴシック" pitchFamily="34" charset="-128"/>
              </a:rPr>
              <a:t> until the end of 2011, when we got funding to launch the </a:t>
            </a:r>
            <a:r>
              <a:rPr lang="en-GB" dirty="0" err="1" smtClean="0">
                <a:ea typeface="ＭＳ Ｐゴシック" pitchFamily="34" charset="-128"/>
              </a:rPr>
              <a:t>OpenLIVES</a:t>
            </a:r>
            <a:r>
              <a:rPr lang="en-GB" dirty="0" smtClean="0">
                <a:ea typeface="ＭＳ Ｐゴシック" pitchFamily="34" charset="-128"/>
              </a:rPr>
              <a:t> project.</a:t>
            </a:r>
          </a:p>
          <a:p>
            <a:r>
              <a:rPr lang="en-GB" dirty="0" smtClean="0">
                <a:ea typeface="ＭＳ Ｐゴシック" pitchFamily="34" charset="-128"/>
              </a:rPr>
              <a:t>The core of the material is recordings</a:t>
            </a:r>
            <a:r>
              <a:rPr lang="en-GB" baseline="0" dirty="0" smtClean="0">
                <a:ea typeface="ＭＳ Ｐゴシック" pitchFamily="34" charset="-128"/>
              </a:rPr>
              <a:t> but it also includes</a:t>
            </a:r>
            <a:r>
              <a:rPr lang="en-GB" dirty="0" smtClean="0">
                <a:ea typeface="ＭＳ Ｐゴシック" pitchFamily="34" charset="-128"/>
              </a:rPr>
              <a:t>, written memoirs, photographs, press articles, drawings and artefacts. </a:t>
            </a:r>
          </a:p>
          <a:p>
            <a:endParaRPr lang="en-GB" dirty="0" smtClean="0">
              <a:ea typeface="ＭＳ Ｐゴシック" pitchFamily="34" charset="-128"/>
            </a:endParaRPr>
          </a:p>
          <a:p>
            <a:r>
              <a:rPr lang="en-GB" dirty="0" smtClean="0">
                <a:ea typeface="ＭＳ Ｐゴシック" pitchFamily="34" charset="-128"/>
              </a:rPr>
              <a:t>This range of material has direct applicability to language learning and content-integrated</a:t>
            </a:r>
            <a:r>
              <a:rPr lang="en-GB" baseline="0" dirty="0" smtClean="0">
                <a:ea typeface="ＭＳ Ｐゴシック" pitchFamily="34" charset="-128"/>
              </a:rPr>
              <a:t> language learning, but it is also of interest to a wide range of disciplines including social science, politics, history, and economics. This raw data will be published openly in our repository called the </a:t>
            </a:r>
            <a:r>
              <a:rPr lang="en-GB" baseline="0" dirty="0" err="1" smtClean="0">
                <a:ea typeface="ＭＳ Ｐゴシック" pitchFamily="34" charset="-128"/>
              </a:rPr>
              <a:t>Humbox</a:t>
            </a:r>
            <a:r>
              <a:rPr lang="en-GB" baseline="0" dirty="0" smtClean="0">
                <a:ea typeface="ＭＳ Ｐゴシック" pitchFamily="34" charset="-128"/>
              </a:rPr>
              <a:t>, for others to download, adapt and use.</a:t>
            </a:r>
            <a:endParaRPr lang="en-GB" dirty="0" smtClean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DC43D-C7EE-4DAE-BF5A-55F9151D6B61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061905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This is an example of an </a:t>
            </a:r>
            <a:r>
              <a:rPr lang="en-GB" dirty="0" err="1" smtClean="0"/>
              <a:t>OpenLIVES</a:t>
            </a:r>
            <a:r>
              <a:rPr lang="en-GB" baseline="0" dirty="0" smtClean="0"/>
              <a:t> resource made available through the </a:t>
            </a:r>
            <a:r>
              <a:rPr lang="en-GB" baseline="0" dirty="0" err="1" smtClean="0"/>
              <a:t>HumBox</a:t>
            </a:r>
            <a:r>
              <a:rPr lang="en-GB" baseline="0" dirty="0" smtClean="0"/>
              <a:t>: you can see –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baseline="0" dirty="0" smtClean="0"/>
              <a:t>Group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baseline="0" dirty="0" smtClean="0"/>
              <a:t>Files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baseline="0" dirty="0" smtClean="0"/>
              <a:t>Description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This material is openly licensed for others to adapt and use.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This is the material…now over to Antonio, who will tell you about the exciting teaching and resource creation that is going on using the materials.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DC43D-C7EE-4DAE-BF5A-55F9151D6B61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364482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327ED2D-C627-4B8D-85F8-2EF30955A25D}" type="datetimeFigureOut">
              <a:rPr lang="en-GB"/>
              <a:pPr>
                <a:defRPr/>
              </a:pPr>
              <a:t>11/02/2013</a:t>
            </a:fld>
            <a:endParaRPr lang="en-GB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ABC2EB2-95B2-4EA3-80AE-2302EB5172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B3831-CFF2-4D27-9F6E-BED8F065C697}" type="datetimeFigureOut">
              <a:rPr lang="en-GB"/>
              <a:pPr>
                <a:defRPr/>
              </a:pPr>
              <a:t>11/02/2013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A4796-2007-48B7-A9E5-84FC067E48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8E37C-B5E6-4D76-BBEC-7777DBFBF4C7}" type="datetimeFigureOut">
              <a:rPr lang="en-GB"/>
              <a:pPr>
                <a:defRPr/>
              </a:pPr>
              <a:t>11/02/2013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86D08-877D-4234-89D2-C2F998E376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8A941-A685-48E8-AF17-B62F5C521559}" type="datetimeFigureOut">
              <a:rPr lang="en-GB"/>
              <a:pPr>
                <a:defRPr/>
              </a:pPr>
              <a:t>11/02/2013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BB5FE-0038-4AEC-8D13-89F09DC283F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5935D-AD57-442E-8289-70D170E0BDB3}" type="datetimeFigureOut">
              <a:rPr lang="en-GB"/>
              <a:pPr>
                <a:defRPr/>
              </a:pPr>
              <a:t>11/02/2013</a:t>
            </a:fld>
            <a:endParaRPr lang="en-GB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AB027A6-226A-44B1-854F-87768975CC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BE253E8-5980-4BB3-80F2-F1D395F0C087}" type="datetimeFigureOut">
              <a:rPr lang="en-GB"/>
              <a:pPr>
                <a:defRPr/>
              </a:pPr>
              <a:t>11/02/2013</a:t>
            </a:fld>
            <a:endParaRPr lang="en-GB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ADFFA4C-AE1C-46C8-B5AC-C2F5757CBA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FAAD6FF-5E35-4D43-8D2C-881A4FA03849}" type="datetimeFigureOut">
              <a:rPr lang="en-GB"/>
              <a:pPr>
                <a:defRPr/>
              </a:pPr>
              <a:t>11/02/2013</a:t>
            </a:fld>
            <a:endParaRPr lang="en-GB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E76B1BB-C15F-48D6-9B20-1935805C74C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586E-D0A7-44B0-BF6D-9F6FE43A2679}" type="datetimeFigureOut">
              <a:rPr lang="en-GB"/>
              <a:pPr>
                <a:defRPr/>
              </a:pPr>
              <a:t>11/02/2013</a:t>
            </a:fld>
            <a:endParaRPr lang="en-GB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3DE13-5109-4E9E-BBEF-EC082EFBDE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A0B50-1DF5-4D68-A5A8-FA1D3B6978F0}" type="datetimeFigureOut">
              <a:rPr lang="en-GB"/>
              <a:pPr>
                <a:defRPr/>
              </a:pPr>
              <a:t>11/02/2013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2DACED1-B53A-4B03-A91D-F0DA9E8211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EC400-A475-4013-9945-21EE13B2DDE0}" type="datetimeFigureOut">
              <a:rPr lang="en-GB"/>
              <a:pPr>
                <a:defRPr/>
              </a:pPr>
              <a:t>11/02/2013</a:t>
            </a:fld>
            <a:endParaRPr lang="en-GB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EEC85-983B-4F7D-A150-1BF43F66BD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BF2EE51-BE3A-4DCE-9A4D-78E3AEF26001}" type="datetimeFigureOut">
              <a:rPr lang="en-GB"/>
              <a:pPr>
                <a:defRPr/>
              </a:pPr>
              <a:t>11/02/2013</a:t>
            </a:fld>
            <a:endParaRPr lang="en-GB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77ED9DF5-3068-454C-88B0-43DD81A32C6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35BF2B-F3F7-4B48-9D75-618A49A9FA93}" type="datetimeFigureOut">
              <a:rPr lang="en-GB"/>
              <a:pPr>
                <a:defRPr/>
              </a:pPr>
              <a:t>11/02/2013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E6AC082-688A-4573-AAE9-D02874CF39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69" r:id="rId2"/>
    <p:sldLayoutId id="2147483774" r:id="rId3"/>
    <p:sldLayoutId id="2147483775" r:id="rId4"/>
    <p:sldLayoutId id="2147483776" r:id="rId5"/>
    <p:sldLayoutId id="2147483770" r:id="rId6"/>
    <p:sldLayoutId id="2147483777" r:id="rId7"/>
    <p:sldLayoutId id="2147483771" r:id="rId8"/>
    <p:sldLayoutId id="2147483778" r:id="rId9"/>
    <p:sldLayoutId id="2147483772" r:id="rId10"/>
    <p:sldLayoutId id="214748377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uclan-openlives\uclan-workshop\Sequence%2001.avi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humbox.ac.uk/3661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humbox.ac.uk/3661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humbox.ac.uk/3661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humbox.ac.uk/3661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humbox.ac.uk/3661/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://www.wradio.com.co/noticia/alicia-pozo-gutierrez-profesora-encargada-del-archivo-de-4000-ninos-del-pais-vasco-que-partieron-hacia-southampton-en-inglaterra-como-refugiados-durante-la-guerra-civil/20120523/nota/1692972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hyperlink" Target="http://www.youtube.com/watch?v=qbNGGxc7UWc" TargetMode="External"/><Relationship Id="rId4" Type="http://schemas.openxmlformats.org/officeDocument/2006/relationships/hyperlink" Target="http://www.youtube.com/watch?v=zPe2pTeTuGU&amp;feature=related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openlives%20elearning\germinalworkshop.av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775" y="4797152"/>
            <a:ext cx="8785225" cy="1828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100" dirty="0" smtClean="0"/>
              <a:t/>
            </a:r>
            <a:br>
              <a:rPr lang="en-GB" sz="3100" dirty="0" smtClean="0"/>
            </a:br>
            <a:r>
              <a:rPr lang="en-GB" sz="4000" dirty="0" smtClean="0"/>
              <a:t>E-learning Symposium 2013. </a:t>
            </a:r>
            <a:r>
              <a:rPr lang="en-GB" sz="4000" dirty="0" err="1" smtClean="0"/>
              <a:t>llas</a:t>
            </a:r>
            <a:r>
              <a:rPr lang="en-GB" sz="4000" dirty="0" smtClean="0"/>
              <a:t>. </a:t>
            </a:r>
            <a:br>
              <a:rPr lang="en-GB" sz="4000" dirty="0" smtClean="0"/>
            </a:br>
            <a:r>
              <a:rPr lang="en-GB" sz="4000" dirty="0" smtClean="0"/>
              <a:t>University of </a:t>
            </a:r>
            <a:r>
              <a:rPr lang="en-GB" sz="4000" dirty="0" err="1" smtClean="0"/>
              <a:t>southampton</a:t>
            </a:r>
            <a:r>
              <a:rPr lang="en-GB" sz="4000" dirty="0" smtClean="0"/>
              <a:t/>
            </a:r>
            <a:br>
              <a:rPr lang="en-GB" sz="4000" dirty="0" smtClean="0"/>
            </a:br>
            <a:r>
              <a:rPr lang="en-GB" sz="4000" dirty="0" smtClean="0"/>
              <a:t> 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2339975" y="6172200"/>
            <a:ext cx="6985000" cy="6858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GB" sz="1500" dirty="0" smtClean="0"/>
              <a:t>Antonio </a:t>
            </a:r>
            <a:r>
              <a:rPr lang="en-GB" sz="1500" dirty="0" err="1" smtClean="0"/>
              <a:t>Martínez</a:t>
            </a:r>
            <a:r>
              <a:rPr lang="en-GB" sz="1500" dirty="0" smtClean="0"/>
              <a:t> </a:t>
            </a:r>
            <a:r>
              <a:rPr lang="en-GB" sz="1500" dirty="0" err="1" smtClean="0"/>
              <a:t>Arboleda</a:t>
            </a:r>
            <a:r>
              <a:rPr lang="en-GB" sz="1500" dirty="0" smtClean="0"/>
              <a:t> and Miguel </a:t>
            </a:r>
            <a:r>
              <a:rPr lang="en-GB" sz="1500" dirty="0" err="1" smtClean="0"/>
              <a:t>Arrebola</a:t>
            </a:r>
            <a:r>
              <a:rPr lang="en-GB" sz="1500" dirty="0" smtClean="0"/>
              <a:t>. </a:t>
            </a:r>
            <a:r>
              <a:rPr lang="en-GB" sz="1500" dirty="0" err="1" smtClean="0"/>
              <a:t>OpenLIVES</a:t>
            </a:r>
            <a:r>
              <a:rPr lang="en-GB" sz="1500" dirty="0" smtClean="0"/>
              <a:t> project (2013). An open collection of research data and teaching materials relating to Spanish migrant stories. JISC</a:t>
            </a:r>
            <a:r>
              <a:rPr lang="en-GB" sz="1600" dirty="0" smtClean="0"/>
              <a:t> </a:t>
            </a:r>
          </a:p>
          <a:p>
            <a:pPr eaLnBrk="1" hangingPunct="1">
              <a:defRPr/>
            </a:pPr>
            <a:r>
              <a:rPr lang="en-GB" sz="1600" dirty="0" smtClean="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7900" y="404813"/>
            <a:ext cx="43561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Transformational teaching in the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OpenLIVES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project. </a:t>
            </a:r>
            <a:r>
              <a:rPr lang="en-GB" sz="4400" dirty="0">
                <a:latin typeface="+mn-lt"/>
                <a:cs typeface="+mn-cs"/>
              </a:rPr>
              <a:t> </a:t>
            </a:r>
          </a:p>
        </p:txBody>
      </p:sp>
      <p:sp>
        <p:nvSpPr>
          <p:cNvPr id="9222" name="TextBox 5"/>
          <p:cNvSpPr txBox="1">
            <a:spLocks noChangeArrowheads="1"/>
          </p:cNvSpPr>
          <p:nvPr/>
        </p:nvSpPr>
        <p:spPr bwMode="auto">
          <a:xfrm>
            <a:off x="179388" y="3429000"/>
            <a:ext cx="43211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100">
                <a:latin typeface="Tw Cen MT" pitchFamily="34" charset="0"/>
              </a:rPr>
              <a:t>Drawing by Germinal Luis. OpenLIVES project (2012). An open collection of research data and teaching materials relating to Spanish migrant stories. JISC </a:t>
            </a:r>
          </a:p>
        </p:txBody>
      </p:sp>
      <p:pic>
        <p:nvPicPr>
          <p:cNvPr id="9223" name="Picture 7" descr="cc_by_nc_sa-ic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3789363"/>
            <a:ext cx="1008062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TextBox 8"/>
          <p:cNvSpPr txBox="1">
            <a:spLocks noChangeArrowheads="1"/>
          </p:cNvSpPr>
          <p:nvPr/>
        </p:nvSpPr>
        <p:spPr bwMode="auto">
          <a:xfrm>
            <a:off x="179512" y="6165304"/>
            <a:ext cx="19191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>
                <a:latin typeface="Tw Cen MT" pitchFamily="34" charset="0"/>
              </a:rPr>
              <a:t>University of </a:t>
            </a:r>
            <a:r>
              <a:rPr lang="en-GB" sz="1200" dirty="0" smtClean="0">
                <a:latin typeface="Tw Cen MT" pitchFamily="34" charset="0"/>
              </a:rPr>
              <a:t>Leeds </a:t>
            </a:r>
          </a:p>
          <a:p>
            <a:r>
              <a:rPr lang="en-GB" sz="1200" dirty="0" smtClean="0">
                <a:latin typeface="Tw Cen MT" pitchFamily="34" charset="0"/>
              </a:rPr>
              <a:t>and University of Portsmouth</a:t>
            </a:r>
            <a:endParaRPr lang="en-GB" sz="1200" dirty="0">
              <a:latin typeface="Tw Cen MT" pitchFamily="34" charset="0"/>
            </a:endParaRPr>
          </a:p>
        </p:txBody>
      </p:sp>
      <p:pic>
        <p:nvPicPr>
          <p:cNvPr id="9225" name="Picture 9" descr="cc_by_nc_sa-ic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1763" y="6381750"/>
            <a:ext cx="13922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openlives_germinal_2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4321175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GB" sz="4000" b="1" dirty="0" err="1" smtClean="0">
                <a:solidFill>
                  <a:schemeClr val="accent1">
                    <a:lumMod val="50000"/>
                  </a:schemeClr>
                </a:solidFill>
              </a:rPr>
              <a:t>OpenLIVES</a:t>
            </a:r>
            <a:r>
              <a:rPr lang="en-GB" sz="4000" b="1" dirty="0" smtClean="0">
                <a:solidFill>
                  <a:schemeClr val="accent1">
                    <a:lumMod val="50000"/>
                  </a:schemeClr>
                </a:solidFill>
              </a:rPr>
              <a:t> at Portsmouth</a:t>
            </a:r>
            <a:endParaRPr lang="en-GB" sz="4000" dirty="0" smtClean="0"/>
          </a:p>
        </p:txBody>
      </p:sp>
      <p:pic>
        <p:nvPicPr>
          <p:cNvPr id="3" name="Sequence 01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63688" y="1700808"/>
            <a:ext cx="5906430" cy="4725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GB" sz="4000" b="1" dirty="0" err="1" smtClean="0">
                <a:solidFill>
                  <a:schemeClr val="accent1">
                    <a:lumMod val="50000"/>
                  </a:schemeClr>
                </a:solidFill>
              </a:rPr>
              <a:t>OpenLIVES</a:t>
            </a:r>
            <a:r>
              <a:rPr lang="en-GB" sz="4000" b="1" dirty="0" smtClean="0">
                <a:solidFill>
                  <a:schemeClr val="accent1">
                    <a:lumMod val="50000"/>
                  </a:schemeClr>
                </a:solidFill>
              </a:rPr>
              <a:t> at Portsmouth</a:t>
            </a:r>
            <a:endParaRPr lang="en-GB" sz="4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11560" y="1916832"/>
            <a:ext cx="8136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 smtClean="0"/>
              <a:t>Please note that the following projects are in their original student-produced state and that language mistakes have been left uncorrected.</a:t>
            </a:r>
            <a:endParaRPr lang="en-GB" sz="1600" b="1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1475656" y="234888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b="1" dirty="0" smtClean="0">
                <a:solidFill>
                  <a:schemeClr val="accent1">
                    <a:lumMod val="50000"/>
                  </a:schemeClr>
                </a:solidFill>
              </a:rPr>
              <a:t>Quality in </a:t>
            </a:r>
            <a:br>
              <a:rPr lang="en-GB" sz="36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3600" b="1" dirty="0" smtClean="0">
                <a:solidFill>
                  <a:schemeClr val="accent1">
                    <a:lumMod val="50000"/>
                  </a:schemeClr>
                </a:solidFill>
              </a:rPr>
              <a:t>student-generated OERs</a:t>
            </a:r>
            <a:endParaRPr lang="en-GB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>
              <a:solidFill>
                <a:schemeClr val="tx2"/>
              </a:solidFill>
            </a:endParaRPr>
          </a:p>
          <a:p>
            <a:r>
              <a:rPr lang="en-GB" dirty="0" smtClean="0"/>
              <a:t>Copyright and quality. </a:t>
            </a:r>
          </a:p>
          <a:p>
            <a:r>
              <a:rPr lang="en-GB" dirty="0" smtClean="0"/>
              <a:t>Factual historical errors. </a:t>
            </a:r>
          </a:p>
          <a:p>
            <a:r>
              <a:rPr lang="en-GB" dirty="0" smtClean="0"/>
              <a:t>Ethics of interviewing (protecting our interviewees)  </a:t>
            </a:r>
          </a:p>
          <a:p>
            <a:r>
              <a:rPr lang="en-GB" dirty="0" smtClean="0"/>
              <a:t>Plagiarism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GB" sz="4000" b="1" dirty="0" err="1" smtClean="0">
                <a:solidFill>
                  <a:schemeClr val="accent1">
                    <a:lumMod val="50000"/>
                  </a:schemeClr>
                </a:solidFill>
              </a:rPr>
              <a:t>OpenLIVES</a:t>
            </a:r>
            <a:r>
              <a:rPr lang="en-GB" sz="4000" b="1" dirty="0" smtClean="0">
                <a:solidFill>
                  <a:schemeClr val="accent1">
                    <a:lumMod val="50000"/>
                  </a:schemeClr>
                </a:solidFill>
              </a:rPr>
              <a:t> at Portsmouth</a:t>
            </a:r>
            <a:endParaRPr lang="en-GB" sz="4000" dirty="0" smtClean="0"/>
          </a:p>
        </p:txBody>
      </p:sp>
      <p:graphicFrame>
        <p:nvGraphicFramePr>
          <p:cNvPr id="3" name="Diagram 2"/>
          <p:cNvGraphicFramePr/>
          <p:nvPr/>
        </p:nvGraphicFramePr>
        <p:xfrm>
          <a:off x="0" y="1700808"/>
          <a:ext cx="5568280" cy="3904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4572000" y="4221088"/>
            <a:ext cx="4572000" cy="233910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b="1" dirty="0" smtClean="0"/>
              <a:t>Advantages</a:t>
            </a:r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Collaboration across  levels, institutions.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Used for different purposes: f2f, IL, research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Language, CLIL, translation, subtitling… 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Skills: language, research, professional, negotiation, editing, communication</a:t>
            </a:r>
            <a:r>
              <a:rPr lang="en-GB" dirty="0" smtClean="0">
                <a:solidFill>
                  <a:schemeClr val="bg1"/>
                </a:solidFill>
              </a:rPr>
              <a:t>...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351838" cy="990600"/>
          </a:xfrm>
        </p:spPr>
        <p:txBody>
          <a:bodyPr/>
          <a:lstStyle/>
          <a:p>
            <a:pPr eaLnBrk="1" hangingPunct="1"/>
            <a:r>
              <a:rPr lang="en-GB" sz="4000" b="1" dirty="0" err="1" smtClean="0">
                <a:solidFill>
                  <a:schemeClr val="accent1">
                    <a:lumMod val="50000"/>
                  </a:schemeClr>
                </a:solidFill>
              </a:rPr>
              <a:t>OpenLIVES</a:t>
            </a:r>
            <a:r>
              <a:rPr lang="en-GB" sz="4000" b="1" dirty="0" smtClean="0">
                <a:solidFill>
                  <a:schemeClr val="accent1">
                    <a:lumMod val="50000"/>
                  </a:schemeClr>
                </a:solidFill>
              </a:rPr>
              <a:t> at Leeds</a:t>
            </a:r>
            <a:endParaRPr lang="en-GB" sz="4000" dirty="0" smtClean="0"/>
          </a:p>
        </p:txBody>
      </p:sp>
      <p:pic>
        <p:nvPicPr>
          <p:cNvPr id="6" name="Picture 8" descr="Alaskan Dude 2 b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772816"/>
            <a:ext cx="2690056" cy="4703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DoraExplorer1 Crystal Bal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060848"/>
            <a:ext cx="2788403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david masters b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149080"/>
            <a:ext cx="1763688" cy="2350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E:\NEWCASTLE\Christof Bobzin Hors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628800"/>
            <a:ext cx="1728787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351838" cy="990600"/>
          </a:xfrm>
        </p:spPr>
        <p:txBody>
          <a:bodyPr/>
          <a:lstStyle/>
          <a:p>
            <a:pPr eaLnBrk="1" hangingPunct="1"/>
            <a:r>
              <a:rPr lang="en-GB" sz="4000" b="1" dirty="0" err="1" smtClean="0">
                <a:solidFill>
                  <a:schemeClr val="accent1">
                    <a:lumMod val="50000"/>
                  </a:schemeClr>
                </a:solidFill>
              </a:rPr>
              <a:t>OpenLIVES</a:t>
            </a:r>
            <a:r>
              <a:rPr lang="en-GB" sz="4000" b="1" dirty="0" smtClean="0">
                <a:solidFill>
                  <a:schemeClr val="accent1">
                    <a:lumMod val="50000"/>
                  </a:schemeClr>
                </a:solidFill>
              </a:rPr>
              <a:t> at Leeds: Semester 1</a:t>
            </a:r>
            <a:endParaRPr lang="en-GB" sz="4000" dirty="0" smtClean="0"/>
          </a:p>
        </p:txBody>
      </p:sp>
      <p:pic>
        <p:nvPicPr>
          <p:cNvPr id="7" name="Picture 3" descr="DoraExplorer1 Crystal Bal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044080"/>
            <a:ext cx="1368152" cy="204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david masters b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556792"/>
            <a:ext cx="1621147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3861048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 smtClean="0"/>
              <a:t>The social and economic transformations in Post-Franco Spain. </a:t>
            </a:r>
          </a:p>
          <a:p>
            <a:r>
              <a:rPr lang="en-GB" dirty="0" smtClean="0"/>
              <a:t> </a:t>
            </a:r>
          </a:p>
          <a:p>
            <a:pPr lvl="0"/>
            <a:r>
              <a:rPr lang="en-GB" dirty="0" smtClean="0"/>
              <a:t>Preparing </a:t>
            </a:r>
            <a:r>
              <a:rPr lang="en-GB" dirty="0" smtClean="0"/>
              <a:t>interviews </a:t>
            </a:r>
            <a:r>
              <a:rPr lang="en-GB" dirty="0" smtClean="0"/>
              <a:t>– ethics </a:t>
            </a:r>
          </a:p>
          <a:p>
            <a:r>
              <a:rPr lang="en-GB" dirty="0" smtClean="0"/>
              <a:t> </a:t>
            </a:r>
          </a:p>
          <a:p>
            <a:pPr lvl="0"/>
            <a:r>
              <a:rPr lang="en-GB" dirty="0" smtClean="0"/>
              <a:t>The recent economic and social crisis in Spain </a:t>
            </a:r>
          </a:p>
          <a:p>
            <a:r>
              <a:rPr lang="en-GB" dirty="0" smtClean="0"/>
              <a:t> </a:t>
            </a:r>
          </a:p>
          <a:p>
            <a:pPr lvl="0"/>
            <a:r>
              <a:rPr lang="en-GB" dirty="0" smtClean="0"/>
              <a:t>Coding interviews</a:t>
            </a:r>
          </a:p>
          <a:p>
            <a:r>
              <a:rPr lang="en-GB" dirty="0" smtClean="0"/>
              <a:t> </a:t>
            </a:r>
          </a:p>
          <a:p>
            <a:pPr lvl="0"/>
            <a:r>
              <a:rPr lang="en-GB" dirty="0" smtClean="0"/>
              <a:t>Project Team meeting: ethics (consent forms and protocols) - participant recruitment – practicalities of team work </a:t>
            </a:r>
          </a:p>
          <a:p>
            <a:r>
              <a:rPr lang="en-GB" dirty="0" smtClean="0"/>
              <a:t>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91680" y="1556792"/>
            <a:ext cx="77768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 smtClean="0"/>
              <a:t>Introduction to The </a:t>
            </a:r>
            <a:r>
              <a:rPr lang="en-GB" dirty="0" err="1" smtClean="0"/>
              <a:t>OpenLIVES</a:t>
            </a:r>
            <a:r>
              <a:rPr lang="en-GB" dirty="0" smtClean="0"/>
              <a:t> collection</a:t>
            </a:r>
          </a:p>
          <a:p>
            <a:r>
              <a:rPr lang="en-GB" dirty="0" smtClean="0"/>
              <a:t> </a:t>
            </a:r>
          </a:p>
          <a:p>
            <a:pPr lvl="0"/>
            <a:r>
              <a:rPr lang="en-GB" dirty="0" smtClean="0"/>
              <a:t>Economic Migration from Spain during the Franco Regime</a:t>
            </a:r>
          </a:p>
          <a:p>
            <a:r>
              <a:rPr lang="en-GB" dirty="0" smtClean="0"/>
              <a:t> </a:t>
            </a:r>
          </a:p>
          <a:p>
            <a:pPr lvl="0"/>
            <a:r>
              <a:rPr lang="en-GB" dirty="0" smtClean="0"/>
              <a:t>Student-led analysis interview samples</a:t>
            </a:r>
          </a:p>
          <a:p>
            <a:pPr lvl="0"/>
            <a:endParaRPr lang="en-GB" dirty="0" smtClean="0"/>
          </a:p>
          <a:p>
            <a:r>
              <a:rPr lang="en-GB" dirty="0" smtClean="0"/>
              <a:t>Oral History Methodological and epistemological considerations (Summerfield)</a:t>
            </a:r>
          </a:p>
          <a:p>
            <a:pPr lvl="0"/>
            <a:r>
              <a:rPr lang="en-GB" dirty="0" smtClean="0"/>
              <a:t> </a:t>
            </a:r>
          </a:p>
          <a:p>
            <a:r>
              <a:rPr lang="en-GB" dirty="0" smtClean="0"/>
              <a:t> 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351838" cy="990600"/>
          </a:xfrm>
        </p:spPr>
        <p:txBody>
          <a:bodyPr/>
          <a:lstStyle/>
          <a:p>
            <a:pPr eaLnBrk="1" hangingPunct="1"/>
            <a:r>
              <a:rPr lang="en-GB" sz="4000" b="1" dirty="0" err="1" smtClean="0">
                <a:solidFill>
                  <a:schemeClr val="accent1">
                    <a:lumMod val="50000"/>
                  </a:schemeClr>
                </a:solidFill>
              </a:rPr>
              <a:t>OpenLIVES</a:t>
            </a:r>
            <a:r>
              <a:rPr lang="en-GB" sz="4000" b="1" dirty="0" smtClean="0">
                <a:solidFill>
                  <a:schemeClr val="accent1">
                    <a:lumMod val="50000"/>
                  </a:schemeClr>
                </a:solidFill>
              </a:rPr>
              <a:t> at Leeds: Semester 2</a:t>
            </a:r>
            <a:endParaRPr lang="en-GB" sz="40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2555776" y="184482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 </a:t>
            </a:r>
          </a:p>
        </p:txBody>
      </p:sp>
      <p:pic>
        <p:nvPicPr>
          <p:cNvPr id="10" name="Picture 2" descr="E:\NEWCASTLE\Christof Bobzin Hor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3330127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707904" y="1988840"/>
            <a:ext cx="50040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 smtClean="0"/>
              <a:t>Students present 750 research project-individual (assessed)</a:t>
            </a:r>
          </a:p>
          <a:p>
            <a:r>
              <a:rPr lang="en-GB" dirty="0" smtClean="0"/>
              <a:t> </a:t>
            </a:r>
          </a:p>
          <a:p>
            <a:pPr lvl="0"/>
            <a:r>
              <a:rPr lang="en-GB" dirty="0" smtClean="0"/>
              <a:t>Oral History interviews take place</a:t>
            </a:r>
          </a:p>
          <a:p>
            <a:r>
              <a:rPr lang="en-GB" dirty="0" smtClean="0"/>
              <a:t> </a:t>
            </a:r>
          </a:p>
          <a:p>
            <a:pPr lvl="0"/>
            <a:r>
              <a:rPr lang="en-GB" dirty="0" smtClean="0"/>
              <a:t>Students present and discuss informally their projects after receiving feedback </a:t>
            </a:r>
          </a:p>
          <a:p>
            <a:r>
              <a:rPr lang="en-GB" dirty="0" smtClean="0"/>
              <a:t> </a:t>
            </a:r>
          </a:p>
          <a:p>
            <a:pPr lvl="0"/>
            <a:r>
              <a:rPr lang="en-GB" dirty="0" smtClean="0"/>
              <a:t>Transcription </a:t>
            </a:r>
            <a:r>
              <a:rPr lang="en-GB" dirty="0" smtClean="0"/>
              <a:t>of interviews</a:t>
            </a:r>
          </a:p>
          <a:p>
            <a:r>
              <a:rPr lang="en-GB" dirty="0" smtClean="0"/>
              <a:t> </a:t>
            </a:r>
          </a:p>
          <a:p>
            <a:pPr lvl="0"/>
            <a:r>
              <a:rPr lang="en-GB" dirty="0" smtClean="0"/>
              <a:t>Formal oral presentations of the revised extended project (assessed)</a:t>
            </a:r>
          </a:p>
          <a:p>
            <a:r>
              <a:rPr lang="en-GB" dirty="0" smtClean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351838" cy="990600"/>
          </a:xfrm>
        </p:spPr>
        <p:txBody>
          <a:bodyPr/>
          <a:lstStyle/>
          <a:p>
            <a:pPr eaLnBrk="1" hangingPunct="1"/>
            <a:r>
              <a:rPr lang="en-GB" sz="4000" b="1" dirty="0" err="1" smtClean="0">
                <a:solidFill>
                  <a:schemeClr val="accent1">
                    <a:lumMod val="50000"/>
                  </a:schemeClr>
                </a:solidFill>
              </a:rPr>
              <a:t>OpenLIVES</a:t>
            </a:r>
            <a:r>
              <a:rPr lang="en-GB" sz="4000" b="1" dirty="0" smtClean="0">
                <a:solidFill>
                  <a:schemeClr val="accent1">
                    <a:lumMod val="50000"/>
                  </a:schemeClr>
                </a:solidFill>
              </a:rPr>
              <a:t> at Leeds: Semester 2</a:t>
            </a:r>
            <a:endParaRPr lang="en-GB" sz="40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2555776" y="184482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 </a:t>
            </a:r>
          </a:p>
        </p:txBody>
      </p:sp>
      <p:pic>
        <p:nvPicPr>
          <p:cNvPr id="13" name="Picture 8" descr="Alaskan Dude 2 b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5" y="1756090"/>
            <a:ext cx="2699622" cy="4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0" y="1772816"/>
            <a:ext cx="67322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 smtClean="0"/>
              <a:t>Practical session on documentaries</a:t>
            </a:r>
          </a:p>
          <a:p>
            <a:r>
              <a:rPr lang="en-GB" dirty="0" smtClean="0"/>
              <a:t> </a:t>
            </a:r>
          </a:p>
          <a:p>
            <a:pPr lvl="0"/>
            <a:r>
              <a:rPr lang="en-GB" dirty="0" smtClean="0"/>
              <a:t> Practical session on documentary editing</a:t>
            </a:r>
          </a:p>
          <a:p>
            <a:r>
              <a:rPr lang="en-GB" dirty="0" smtClean="0"/>
              <a:t> </a:t>
            </a:r>
          </a:p>
          <a:p>
            <a:pPr lvl="0"/>
            <a:r>
              <a:rPr lang="en-GB" dirty="0" smtClean="0"/>
              <a:t>Student submit 5 minutes script of their documentary (assessed)</a:t>
            </a:r>
          </a:p>
          <a:p>
            <a:r>
              <a:rPr lang="en-GB" dirty="0" smtClean="0"/>
              <a:t> </a:t>
            </a:r>
          </a:p>
          <a:p>
            <a:r>
              <a:rPr lang="en-GB" dirty="0" smtClean="0"/>
              <a:t>Practical training session on software </a:t>
            </a:r>
          </a:p>
          <a:p>
            <a:r>
              <a:rPr lang="en-GB" dirty="0" smtClean="0"/>
              <a:t> </a:t>
            </a:r>
          </a:p>
          <a:p>
            <a:r>
              <a:rPr lang="en-GB" dirty="0" smtClean="0"/>
              <a:t>Practical session on OER Publishing and IPR’s (1 hour)</a:t>
            </a:r>
          </a:p>
          <a:p>
            <a:r>
              <a:rPr lang="en-GB" dirty="0" smtClean="0"/>
              <a:t> </a:t>
            </a:r>
          </a:p>
          <a:p>
            <a:r>
              <a:rPr lang="en-GB" dirty="0" smtClean="0"/>
              <a:t>Student submit 5 minutes audio documentary</a:t>
            </a:r>
          </a:p>
          <a:p>
            <a:endParaRPr lang="en-GB" dirty="0" smtClean="0"/>
          </a:p>
          <a:p>
            <a:r>
              <a:rPr lang="en-GB" dirty="0" smtClean="0"/>
              <a:t>Feedback given and end of the course</a:t>
            </a:r>
          </a:p>
          <a:p>
            <a:endParaRPr lang="en-GB" dirty="0" smtClean="0"/>
          </a:p>
          <a:p>
            <a:r>
              <a:rPr lang="en-GB" dirty="0" smtClean="0"/>
              <a:t>Publication of the documentaries in HumBox (window of time)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GB" sz="4000" b="1" dirty="0" smtClean="0">
                <a:solidFill>
                  <a:schemeClr val="accent1">
                    <a:lumMod val="50000"/>
                  </a:schemeClr>
                </a:solidFill>
              </a:rPr>
              <a:t>Transformational </a:t>
            </a:r>
            <a:endParaRPr lang="en-GB" sz="4000" dirty="0" smtClean="0"/>
          </a:p>
        </p:txBody>
      </p:sp>
      <p:pic>
        <p:nvPicPr>
          <p:cNvPr id="122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1025" y="4122737"/>
            <a:ext cx="4752975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250825" y="6092825"/>
            <a:ext cx="43211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100">
                <a:latin typeface="Tw Cen MT" pitchFamily="34" charset="0"/>
              </a:rPr>
              <a:t>OpenLIVES project (2012). An open collection of research data and teaching materials relating to Spanish migrant stories. JISC </a:t>
            </a:r>
          </a:p>
        </p:txBody>
      </p:sp>
      <p:pic>
        <p:nvPicPr>
          <p:cNvPr id="12295" name="Picture 6" descr="cc_by_nc_sa-ic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6453188"/>
            <a:ext cx="1008063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E:\sllama\1 FAT32\HUMBOX SCORE PRESENTATIONS\TEESSIDE CASCADE\fancydiamondsn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68560" y="2420888"/>
            <a:ext cx="2808312" cy="284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tibchris bee close up Chris Willi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1628800"/>
            <a:ext cx="3527748" cy="2378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vancouversfilmschool b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2060848"/>
            <a:ext cx="227806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</a:rPr>
              <a:t>Transformational for students and society</a:t>
            </a:r>
            <a:endParaRPr lang="en-GB" sz="3200" dirty="0" smtClean="0"/>
          </a:p>
        </p:txBody>
      </p:sp>
      <p:sp>
        <p:nvSpPr>
          <p:cNvPr id="14339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7343775" cy="44958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GB" dirty="0" smtClean="0"/>
          </a:p>
          <a:p>
            <a:pPr algn="ctr" eaLnBrk="1" hangingPunct="1">
              <a:buFont typeface="Wingdings" pitchFamily="2" charset="2"/>
              <a:buNone/>
            </a:pPr>
            <a:endParaRPr lang="en-GB" dirty="0" smtClean="0"/>
          </a:p>
          <a:p>
            <a:pPr algn="ctr" eaLnBrk="1" hangingPunct="1">
              <a:buFont typeface="Wingdings" pitchFamily="2" charset="2"/>
              <a:buNone/>
            </a:pPr>
            <a:endParaRPr lang="en-GB" dirty="0" smtClean="0">
              <a:hlinkClick r:id="rId2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GB" dirty="0" smtClean="0">
              <a:hlinkClick r:id="rId2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GB" dirty="0" smtClean="0">
              <a:hlinkClick r:id="rId2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GB" dirty="0" smtClean="0">
              <a:hlinkClick r:id="rId2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GB" dirty="0" smtClean="0">
              <a:hlinkClick r:id="rId2"/>
            </a:endParaRP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0" y="4149080"/>
            <a:ext cx="6768752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GB" sz="2000" dirty="0" smtClean="0">
              <a:latin typeface="Tw Cen MT" pitchFamily="34" charset="0"/>
            </a:endParaRPr>
          </a:p>
          <a:p>
            <a:endParaRPr lang="en-GB" sz="2000" dirty="0" smtClean="0">
              <a:latin typeface="Tw Cen MT" pitchFamily="34" charset="0"/>
            </a:endParaRPr>
          </a:p>
          <a:p>
            <a:r>
              <a:rPr lang="en-GB" sz="2400" dirty="0" smtClean="0">
                <a:latin typeface="Tw Cen MT" pitchFamily="34" charset="0"/>
              </a:rPr>
              <a:t>Socially constructed knowledge</a:t>
            </a:r>
          </a:p>
          <a:p>
            <a:r>
              <a:rPr lang="en-GB" sz="2400" dirty="0" smtClean="0">
                <a:latin typeface="Tw Cen MT" pitchFamily="34" charset="0"/>
              </a:rPr>
              <a:t> </a:t>
            </a:r>
          </a:p>
          <a:p>
            <a:r>
              <a:rPr lang="en-GB" sz="2400" dirty="0" smtClean="0">
                <a:latin typeface="Tw Cen MT" pitchFamily="34" charset="0"/>
              </a:rPr>
              <a:t>Ethically produced knowledge </a:t>
            </a:r>
          </a:p>
          <a:p>
            <a:r>
              <a:rPr lang="en-GB" sz="2400" dirty="0" smtClean="0">
                <a:latin typeface="Tw Cen MT" pitchFamily="34" charset="0"/>
              </a:rPr>
              <a:t> </a:t>
            </a:r>
          </a:p>
          <a:p>
            <a:r>
              <a:rPr lang="en-GB" sz="2400" dirty="0" smtClean="0">
                <a:latin typeface="Tw Cen MT" pitchFamily="34" charset="0"/>
              </a:rPr>
              <a:t>Preparation for Life: </a:t>
            </a:r>
            <a:r>
              <a:rPr lang="en-GB" sz="2400" b="1" i="1" dirty="0" err="1" smtClean="0">
                <a:latin typeface="Tw Cen MT" pitchFamily="34" charset="0"/>
              </a:rPr>
              <a:t>Empowerability</a:t>
            </a:r>
            <a:endParaRPr lang="en-GB" sz="2400" b="1" i="1" dirty="0" smtClean="0">
              <a:latin typeface="Tw Cen MT" pitchFamily="34" charset="0"/>
            </a:endParaRPr>
          </a:p>
          <a:p>
            <a:endParaRPr lang="en-GB" dirty="0">
              <a:latin typeface="Tw Cen MT" pitchFamily="34" charset="0"/>
            </a:endParaRPr>
          </a:p>
          <a:p>
            <a:endParaRPr lang="en-GB" dirty="0">
              <a:latin typeface="Tw Cen MT" pitchFamily="34" charset="0"/>
            </a:endParaRPr>
          </a:p>
        </p:txBody>
      </p:sp>
      <p:pic>
        <p:nvPicPr>
          <p:cNvPr id="10" name="Picture 8" descr="kevin dooley b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355171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779912" y="1556792"/>
            <a:ext cx="53640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Tw Cen MT" pitchFamily="34" charset="0"/>
              </a:rPr>
              <a:t>Full-cycle complex student research and production process, closing feedback loop</a:t>
            </a:r>
          </a:p>
          <a:p>
            <a:endParaRPr lang="en-GB" sz="2400" dirty="0" smtClean="0">
              <a:latin typeface="Tw Cen MT" pitchFamily="34" charset="0"/>
            </a:endParaRPr>
          </a:p>
          <a:p>
            <a:r>
              <a:rPr lang="en-GB" sz="2400" dirty="0" smtClean="0">
                <a:latin typeface="Tw Cen MT" pitchFamily="34" charset="0"/>
              </a:rPr>
              <a:t>Socially and personally relevant student outputs</a:t>
            </a:r>
          </a:p>
          <a:p>
            <a:endParaRPr lang="en-GB" sz="2400" dirty="0" smtClean="0">
              <a:latin typeface="Tw Cen MT" pitchFamily="34" charset="0"/>
            </a:endParaRPr>
          </a:p>
          <a:p>
            <a:r>
              <a:rPr lang="en-GB" sz="2400" dirty="0" smtClean="0">
                <a:latin typeface="Tw Cen MT" pitchFamily="34" charset="0"/>
              </a:rPr>
              <a:t>From pupil student to researcher, producer (Mike </a:t>
            </a:r>
            <a:r>
              <a:rPr lang="en-GB" sz="2400" dirty="0" err="1" smtClean="0">
                <a:latin typeface="Tw Cen MT" pitchFamily="34" charset="0"/>
              </a:rPr>
              <a:t>Neary</a:t>
            </a:r>
            <a:r>
              <a:rPr lang="en-GB" sz="2400" dirty="0" smtClean="0">
                <a:latin typeface="Tw Cen MT" pitchFamily="34" charset="0"/>
              </a:rPr>
              <a:t>) and public author.</a:t>
            </a:r>
            <a:endParaRPr lang="en-GB" sz="2400" dirty="0"/>
          </a:p>
        </p:txBody>
      </p:sp>
      <p:pic>
        <p:nvPicPr>
          <p:cNvPr id="8" name="Picture 7" descr="acampada murcia sergi MD CC B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4725143"/>
            <a:ext cx="4896544" cy="1795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80920" cy="864096"/>
          </a:xfrm>
        </p:spPr>
        <p:txBody>
          <a:bodyPr>
            <a:noAutofit/>
          </a:bodyPr>
          <a:lstStyle/>
          <a:p>
            <a:pPr algn="r"/>
            <a:r>
              <a:rPr lang="en-GB" sz="3200" b="1" dirty="0" err="1" smtClean="0">
                <a:solidFill>
                  <a:schemeClr val="accent1">
                    <a:lumMod val="50000"/>
                  </a:schemeClr>
                </a:solidFill>
              </a:rPr>
              <a:t>OpenLIVES</a:t>
            </a:r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</a:rPr>
              <a:t> research data</a:t>
            </a:r>
            <a:endParaRPr lang="en-GB" sz="3200" b="1" dirty="0">
              <a:solidFill>
                <a:srgbClr val="8F3A8E"/>
              </a:solidFill>
              <a:effectLst/>
              <a:latin typeface="Gill Sans St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rgbClr val="8F3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165304"/>
            <a:ext cx="2376264" cy="567174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90020"/>
            <a:ext cx="472031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9512" y="4293096"/>
            <a:ext cx="5068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 </a:t>
            </a:r>
            <a:r>
              <a:rPr lang="en-GB" sz="1100" dirty="0">
                <a:solidFill>
                  <a:schemeClr val="bg1"/>
                </a:solidFill>
              </a:rPr>
              <a:t>Wikimedia Commons Creative Commons Attribution-Share Alike 3.0 </a:t>
            </a:r>
            <a:r>
              <a:rPr lang="en-GB" sz="1100" dirty="0" err="1">
                <a:solidFill>
                  <a:schemeClr val="bg1"/>
                </a:solidFill>
              </a:rPr>
              <a:t>Unported</a:t>
            </a:r>
            <a:endParaRPr lang="en-GB" sz="110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80728"/>
            <a:ext cx="2100641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704" t="14306" r="22872"/>
          <a:stretch/>
        </p:blipFill>
        <p:spPr bwMode="auto">
          <a:xfrm>
            <a:off x="202149" y="403456"/>
            <a:ext cx="1315233" cy="180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553" y="3557697"/>
            <a:ext cx="5132445" cy="3300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9711" y="3284984"/>
            <a:ext cx="5230813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2267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GB" sz="4000" b="1" dirty="0" smtClean="0">
                <a:solidFill>
                  <a:schemeClr val="accent1">
                    <a:lumMod val="50000"/>
                  </a:schemeClr>
                </a:solidFill>
              </a:rPr>
              <a:t>Transformational for teaching staff</a:t>
            </a:r>
            <a:endParaRPr lang="en-GB" sz="4000" dirty="0" smtClean="0"/>
          </a:p>
        </p:txBody>
      </p:sp>
      <p:sp>
        <p:nvSpPr>
          <p:cNvPr id="14339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7343775" cy="44958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GB" dirty="0" smtClean="0"/>
          </a:p>
          <a:p>
            <a:pPr algn="ctr" eaLnBrk="1" hangingPunct="1">
              <a:buFont typeface="Wingdings" pitchFamily="2" charset="2"/>
              <a:buNone/>
            </a:pPr>
            <a:endParaRPr lang="en-GB" dirty="0" smtClean="0"/>
          </a:p>
          <a:p>
            <a:pPr algn="ctr" eaLnBrk="1" hangingPunct="1">
              <a:buFont typeface="Wingdings" pitchFamily="2" charset="2"/>
              <a:buNone/>
            </a:pPr>
            <a:endParaRPr lang="en-GB" dirty="0" smtClean="0">
              <a:hlinkClick r:id="rId2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GB" dirty="0" smtClean="0">
              <a:hlinkClick r:id="rId2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GB" dirty="0" smtClean="0">
              <a:hlinkClick r:id="rId2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GB" dirty="0" smtClean="0">
              <a:hlinkClick r:id="rId2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GB" dirty="0" smtClean="0">
              <a:hlinkClick r:id="rId2"/>
            </a:endParaRP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395536" y="4221088"/>
            <a:ext cx="676875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GB" sz="2000" dirty="0" smtClean="0">
              <a:latin typeface="Tw Cen MT" pitchFamily="34" charset="0"/>
            </a:endParaRPr>
          </a:p>
          <a:p>
            <a:endParaRPr lang="en-GB" sz="2000" dirty="0" smtClean="0">
              <a:latin typeface="Tw Cen MT" pitchFamily="34" charset="0"/>
            </a:endParaRPr>
          </a:p>
          <a:p>
            <a:endParaRPr lang="en-GB" dirty="0">
              <a:latin typeface="Tw Cen MT" pitchFamily="34" charset="0"/>
            </a:endParaRPr>
          </a:p>
        </p:txBody>
      </p:sp>
      <p:pic>
        <p:nvPicPr>
          <p:cNvPr id="11" name="Picture 9" descr="Alaskan dud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2132856"/>
            <a:ext cx="1907704" cy="226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779912" y="1556793"/>
            <a:ext cx="53640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Language and content specialism</a:t>
            </a:r>
          </a:p>
          <a:p>
            <a:endParaRPr lang="en-GB" sz="2400" dirty="0" smtClean="0"/>
          </a:p>
          <a:p>
            <a:r>
              <a:rPr lang="en-GB" sz="2400" dirty="0" smtClean="0"/>
              <a:t>Research Practitioners</a:t>
            </a:r>
          </a:p>
          <a:p>
            <a:endParaRPr lang="en-GB" sz="2400" dirty="0" smtClean="0"/>
          </a:p>
          <a:p>
            <a:r>
              <a:rPr lang="en-GB" sz="2400" dirty="0" smtClean="0"/>
              <a:t>Oral Historians </a:t>
            </a:r>
          </a:p>
          <a:p>
            <a:endParaRPr lang="en-GB" sz="2400" dirty="0" smtClean="0"/>
          </a:p>
          <a:p>
            <a:r>
              <a:rPr lang="en-GB" sz="2400" dirty="0" smtClean="0"/>
              <a:t>Academic  Educators </a:t>
            </a:r>
          </a:p>
          <a:p>
            <a:endParaRPr lang="en-GB" sz="2400" dirty="0" smtClean="0"/>
          </a:p>
          <a:p>
            <a:r>
              <a:rPr lang="en-GB" sz="2400" dirty="0" smtClean="0"/>
              <a:t>Ethics and Ethical Educators</a:t>
            </a:r>
          </a:p>
          <a:p>
            <a:endParaRPr lang="en-GB" sz="2400" dirty="0" smtClean="0"/>
          </a:p>
          <a:p>
            <a:r>
              <a:rPr lang="en-GB" sz="2400" dirty="0" smtClean="0"/>
              <a:t>Skills Educators</a:t>
            </a:r>
          </a:p>
          <a:p>
            <a:endParaRPr lang="en-GB" sz="2400" dirty="0" smtClean="0"/>
          </a:p>
          <a:p>
            <a:r>
              <a:rPr lang="en-GB" sz="2400" dirty="0" smtClean="0"/>
              <a:t>Social Impact Educators</a:t>
            </a:r>
          </a:p>
          <a:p>
            <a:endParaRPr lang="en-GB" sz="2400" dirty="0" smtClean="0"/>
          </a:p>
          <a:p>
            <a:endParaRPr lang="en-GB" sz="2400" dirty="0"/>
          </a:p>
        </p:txBody>
      </p:sp>
      <p:pic>
        <p:nvPicPr>
          <p:cNvPr id="9" name="Picture 2" descr="E:\NEWCASTLE\Christof Bobzin Hors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72816"/>
            <a:ext cx="3330127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GB" sz="4000" b="1" dirty="0" smtClean="0">
                <a:solidFill>
                  <a:schemeClr val="accent1">
                    <a:lumMod val="50000"/>
                  </a:schemeClr>
                </a:solidFill>
              </a:rPr>
              <a:t>Autonomous Learning Activity</a:t>
            </a:r>
            <a:endParaRPr lang="en-GB" sz="4000" dirty="0" smtClean="0"/>
          </a:p>
        </p:txBody>
      </p:sp>
      <p:sp>
        <p:nvSpPr>
          <p:cNvPr id="14339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7343775" cy="44958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GB" dirty="0" smtClean="0"/>
          </a:p>
          <a:p>
            <a:pPr algn="ctr" eaLnBrk="1" hangingPunct="1">
              <a:buFont typeface="Wingdings" pitchFamily="2" charset="2"/>
              <a:buNone/>
            </a:pPr>
            <a:endParaRPr lang="en-GB" dirty="0" smtClean="0"/>
          </a:p>
          <a:p>
            <a:pPr algn="ctr" eaLnBrk="1" hangingPunct="1">
              <a:buFont typeface="Wingdings" pitchFamily="2" charset="2"/>
              <a:buNone/>
            </a:pPr>
            <a:endParaRPr lang="en-GB" dirty="0" smtClean="0">
              <a:hlinkClick r:id="rId2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GB" dirty="0" smtClean="0">
              <a:hlinkClick r:id="rId2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GB" dirty="0" smtClean="0">
              <a:hlinkClick r:id="rId2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GB" dirty="0" smtClean="0">
              <a:hlinkClick r:id="rId2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GB" dirty="0" smtClean="0">
              <a:hlinkClick r:id="rId2"/>
            </a:endParaRP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395536" y="4221088"/>
            <a:ext cx="676875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GB" sz="2000" dirty="0" smtClean="0">
              <a:latin typeface="Tw Cen MT" pitchFamily="34" charset="0"/>
            </a:endParaRPr>
          </a:p>
          <a:p>
            <a:endParaRPr lang="en-GB" sz="2000" dirty="0" smtClean="0">
              <a:latin typeface="Tw Cen MT" pitchFamily="34" charset="0"/>
            </a:endParaRPr>
          </a:p>
          <a:p>
            <a:endParaRPr lang="en-GB" dirty="0">
              <a:latin typeface="Tw Cen M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28800"/>
            <a:ext cx="8244408" cy="463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GB" sz="4000" b="1" dirty="0" smtClean="0">
                <a:solidFill>
                  <a:schemeClr val="accent1">
                    <a:lumMod val="50000"/>
                  </a:schemeClr>
                </a:solidFill>
              </a:rPr>
              <a:t>Thanks and acknowledgements</a:t>
            </a:r>
            <a:endParaRPr lang="en-GB" sz="4000" dirty="0" smtClean="0"/>
          </a:p>
        </p:txBody>
      </p:sp>
      <p:sp>
        <p:nvSpPr>
          <p:cNvPr id="14339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3743201" cy="44958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GB" dirty="0" smtClean="0"/>
          </a:p>
          <a:p>
            <a:pPr algn="ctr" eaLnBrk="1" hangingPunct="1">
              <a:buFont typeface="Wingdings" pitchFamily="2" charset="2"/>
              <a:buNone/>
            </a:pPr>
            <a:endParaRPr lang="en-GB" dirty="0" smtClean="0"/>
          </a:p>
          <a:p>
            <a:pPr algn="ctr" eaLnBrk="1" hangingPunct="1">
              <a:buFont typeface="Wingdings" pitchFamily="2" charset="2"/>
              <a:buNone/>
            </a:pPr>
            <a:endParaRPr lang="en-GB" dirty="0" smtClean="0">
              <a:hlinkClick r:id="rId2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GB" dirty="0" smtClean="0">
              <a:hlinkClick r:id="rId2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GB" dirty="0" smtClean="0">
              <a:hlinkClick r:id="rId2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GB" dirty="0" smtClean="0">
              <a:hlinkClick r:id="rId2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GB" dirty="0" smtClean="0">
              <a:hlinkClick r:id="rId2"/>
            </a:endParaRP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323528" y="2204864"/>
            <a:ext cx="432048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Corbel" pitchFamily="34" charset="0"/>
              </a:rPr>
              <a:t>Pictures from Flicker.com </a:t>
            </a:r>
          </a:p>
          <a:p>
            <a:r>
              <a:rPr lang="en-GB" dirty="0" smtClean="0">
                <a:latin typeface="Corbel" pitchFamily="34" charset="0"/>
              </a:rPr>
              <a:t>-</a:t>
            </a:r>
            <a:r>
              <a:rPr lang="en-GB" dirty="0" err="1" smtClean="0">
                <a:latin typeface="Corbel" pitchFamily="34" charset="0"/>
              </a:rPr>
              <a:t>Kevinn</a:t>
            </a:r>
            <a:r>
              <a:rPr lang="en-GB" dirty="0" smtClean="0">
                <a:latin typeface="Corbel" pitchFamily="34" charset="0"/>
              </a:rPr>
              <a:t> </a:t>
            </a:r>
            <a:r>
              <a:rPr lang="en-GB" dirty="0" err="1" smtClean="0">
                <a:latin typeface="Corbel" pitchFamily="34" charset="0"/>
              </a:rPr>
              <a:t>Doole</a:t>
            </a:r>
            <a:r>
              <a:rPr lang="en-GB" dirty="0" smtClean="0">
                <a:latin typeface="Corbel" pitchFamily="34" charset="0"/>
              </a:rPr>
              <a:t> (people in meeting)</a:t>
            </a:r>
          </a:p>
          <a:p>
            <a:r>
              <a:rPr lang="en-GB" dirty="0" smtClean="0">
                <a:latin typeface="Corbel" pitchFamily="34" charset="0"/>
              </a:rPr>
              <a:t>-</a:t>
            </a:r>
            <a:r>
              <a:rPr lang="en-GB" dirty="0" err="1" smtClean="0">
                <a:latin typeface="Corbel" pitchFamily="34" charset="0"/>
              </a:rPr>
              <a:t>DoraExplorer</a:t>
            </a:r>
            <a:r>
              <a:rPr lang="en-GB" dirty="0" smtClean="0">
                <a:latin typeface="Corbel" pitchFamily="34" charset="0"/>
              </a:rPr>
              <a:t> (crystal ball man)</a:t>
            </a:r>
          </a:p>
          <a:p>
            <a:r>
              <a:rPr lang="en-GB" dirty="0" err="1" smtClean="0">
                <a:latin typeface="Corbel" pitchFamily="34" charset="0"/>
              </a:rPr>
              <a:t>Alaska_Dude</a:t>
            </a:r>
            <a:r>
              <a:rPr lang="en-GB" dirty="0" smtClean="0">
                <a:latin typeface="Corbel" pitchFamily="34" charset="0"/>
              </a:rPr>
              <a:t> (people in show with fire) -2</a:t>
            </a:r>
          </a:p>
          <a:p>
            <a:r>
              <a:rPr lang="en-GB" dirty="0" smtClean="0">
                <a:latin typeface="Corbel" pitchFamily="34" charset="0"/>
              </a:rPr>
              <a:t>-Chris Willis (Close-up Bee)</a:t>
            </a:r>
          </a:p>
          <a:p>
            <a:r>
              <a:rPr lang="en-GB" dirty="0" smtClean="0"/>
              <a:t>-Luis </a:t>
            </a:r>
            <a:r>
              <a:rPr lang="en-GB" dirty="0" err="1" smtClean="0"/>
              <a:t>Pérez</a:t>
            </a:r>
            <a:r>
              <a:rPr lang="en-GB" dirty="0" smtClean="0"/>
              <a:t> (</a:t>
            </a:r>
            <a:r>
              <a:rPr lang="en-GB" dirty="0" err="1" smtClean="0"/>
              <a:t>Colibri</a:t>
            </a:r>
            <a:r>
              <a:rPr lang="en-GB" dirty="0" smtClean="0"/>
              <a:t> bird)</a:t>
            </a:r>
          </a:p>
          <a:p>
            <a:r>
              <a:rPr lang="en-GB" dirty="0" smtClean="0"/>
              <a:t>-</a:t>
            </a:r>
            <a:r>
              <a:rPr lang="en-GB" dirty="0" err="1" smtClean="0"/>
              <a:t>Christof</a:t>
            </a:r>
            <a:r>
              <a:rPr lang="en-GB" dirty="0" smtClean="0"/>
              <a:t> </a:t>
            </a:r>
            <a:r>
              <a:rPr lang="en-GB" dirty="0" err="1" smtClean="0"/>
              <a:t>Bodzin</a:t>
            </a:r>
            <a:r>
              <a:rPr lang="en-GB" dirty="0" smtClean="0"/>
              <a:t>,(Horse)</a:t>
            </a:r>
          </a:p>
          <a:p>
            <a:r>
              <a:rPr lang="en-GB" dirty="0" smtClean="0"/>
              <a:t>-</a:t>
            </a:r>
            <a:r>
              <a:rPr lang="en-GB" dirty="0" err="1" smtClean="0"/>
              <a:t>sergi</a:t>
            </a:r>
            <a:r>
              <a:rPr lang="en-GB" dirty="0" smtClean="0"/>
              <a:t> MD</a:t>
            </a:r>
          </a:p>
          <a:p>
            <a:r>
              <a:rPr lang="en-GB" dirty="0" smtClean="0"/>
              <a:t>-David Masters (suitcase)</a:t>
            </a:r>
          </a:p>
          <a:p>
            <a:r>
              <a:rPr lang="en-GB" dirty="0" smtClean="0"/>
              <a:t>Vancouver film school  (boy headphones)</a:t>
            </a:r>
          </a:p>
          <a:p>
            <a:endParaRPr lang="en-GB" dirty="0">
              <a:latin typeface="Tw Cen MT" pitchFamily="34" charset="0"/>
            </a:endParaRPr>
          </a:p>
        </p:txBody>
      </p:sp>
      <p:pic>
        <p:nvPicPr>
          <p:cNvPr id="14342" name="Picture 7" descr="cc_by_nc_sa-ic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445224"/>
            <a:ext cx="2592288" cy="48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openlives 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5175" y="1628800"/>
            <a:ext cx="4568825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4572000" y="3284538"/>
            <a:ext cx="4572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100" dirty="0" err="1">
                <a:latin typeface="Tw Cen MT" pitchFamily="34" charset="0"/>
              </a:rPr>
              <a:t>OpenLIVES</a:t>
            </a:r>
            <a:r>
              <a:rPr lang="en-GB" sz="1100" dirty="0">
                <a:latin typeface="Tw Cen MT" pitchFamily="34" charset="0"/>
              </a:rPr>
              <a:t> project (2012). An open collection of research data and teaching materials relating to Spanish migrant stories. JISC  </a:t>
            </a:r>
          </a:p>
          <a:p>
            <a:endParaRPr lang="en-GB" sz="1100" dirty="0">
              <a:latin typeface="Tw Cen M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39952" y="4180344"/>
            <a:ext cx="50040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 smtClean="0">
                <a:solidFill>
                  <a:schemeClr val="accent1">
                    <a:lumMod val="50000"/>
                  </a:schemeClr>
                </a:solidFill>
              </a:rPr>
              <a:t>Inmense</a:t>
            </a:r>
            <a:r>
              <a:rPr lang="en-GB" sz="2800" b="1" dirty="0" smtClean="0">
                <a:solidFill>
                  <a:schemeClr val="accent1">
                    <a:lumMod val="50000"/>
                  </a:schemeClr>
                </a:solidFill>
              </a:rPr>
              <a:t> gratitude to JISC, LLAS, Kate </a:t>
            </a:r>
            <a:r>
              <a:rPr lang="en-GB" sz="2800" b="1" dirty="0" err="1" smtClean="0">
                <a:solidFill>
                  <a:schemeClr val="accent1">
                    <a:lumMod val="50000"/>
                  </a:schemeClr>
                </a:solidFill>
              </a:rPr>
              <a:t>Borthwick</a:t>
            </a:r>
            <a:r>
              <a:rPr lang="en-GB" sz="2800" b="1" dirty="0" smtClean="0">
                <a:solidFill>
                  <a:schemeClr val="accent1">
                    <a:lumMod val="50000"/>
                  </a:schemeClr>
                </a:solidFill>
              </a:rPr>
              <a:t>, Alicia </a:t>
            </a:r>
            <a:r>
              <a:rPr lang="en-GB" sz="2800" b="1" dirty="0" err="1" smtClean="0">
                <a:solidFill>
                  <a:schemeClr val="accent1">
                    <a:lumMod val="50000"/>
                  </a:schemeClr>
                </a:solidFill>
              </a:rPr>
              <a:t>Gutiérrez</a:t>
            </a:r>
            <a:r>
              <a:rPr lang="en-GB" sz="2800" b="1" dirty="0" smtClean="0">
                <a:solidFill>
                  <a:schemeClr val="accent1">
                    <a:lumMod val="50000"/>
                  </a:schemeClr>
                </a:solidFill>
              </a:rPr>
              <a:t>, Ali Dickens, Pedro </a:t>
            </a:r>
            <a:r>
              <a:rPr lang="en-GB" sz="2800" b="1" dirty="0" err="1" smtClean="0">
                <a:solidFill>
                  <a:schemeClr val="accent1">
                    <a:lumMod val="50000"/>
                  </a:schemeClr>
                </a:solidFill>
              </a:rPr>
              <a:t>García</a:t>
            </a:r>
            <a:r>
              <a:rPr lang="en-GB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800" b="1" dirty="0" err="1" smtClean="0">
                <a:solidFill>
                  <a:schemeClr val="accent1">
                    <a:lumMod val="50000"/>
                  </a:schemeClr>
                </a:solidFill>
              </a:rPr>
              <a:t>Guirao</a:t>
            </a:r>
            <a:r>
              <a:rPr lang="en-GB" sz="2800" b="1" dirty="0" smtClean="0">
                <a:solidFill>
                  <a:schemeClr val="accent1">
                    <a:lumMod val="50000"/>
                  </a:schemeClr>
                </a:solidFill>
              </a:rPr>
              <a:t> and Irina Nelson. University of Southampton</a:t>
            </a:r>
            <a:endParaRPr lang="en-GB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Picture 7" descr="cc_by_nc_sa-ic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7784232" y="3573016"/>
            <a:ext cx="1359768" cy="254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GB" sz="4000" b="1" dirty="0" err="1" smtClean="0">
                <a:solidFill>
                  <a:schemeClr val="accent1">
                    <a:lumMod val="50000"/>
                  </a:schemeClr>
                </a:solidFill>
              </a:rPr>
              <a:t>OpenLIVES</a:t>
            </a:r>
            <a:r>
              <a:rPr lang="en-GB" sz="4000" b="1" dirty="0" smtClean="0">
                <a:solidFill>
                  <a:schemeClr val="accent1">
                    <a:lumMod val="50000"/>
                  </a:schemeClr>
                </a:solidFill>
              </a:rPr>
              <a:t> research data</a:t>
            </a:r>
            <a:endParaRPr lang="en-GB" sz="4000" dirty="0" smtClean="0"/>
          </a:p>
        </p:txBody>
      </p:sp>
      <p:sp>
        <p:nvSpPr>
          <p:cNvPr id="13315" name="Content Placeholder 2"/>
          <p:cNvSpPr>
            <a:spLocks noGrp="1"/>
          </p:cNvSpPr>
          <p:nvPr>
            <p:ph sz="quarter" idx="1"/>
          </p:nvPr>
        </p:nvSpPr>
        <p:spPr>
          <a:xfrm>
            <a:off x="-757238" y="1628775"/>
            <a:ext cx="8066088" cy="1684338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n-GB" sz="2400" smtClean="0"/>
              <a:t>Alicia Pozo-Gutiérrez: Los Niños del País Vasco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GB" sz="2400" smtClean="0">
                <a:hlinkClick r:id="rId2"/>
              </a:rPr>
              <a:t>Entrevista en WRadio</a:t>
            </a:r>
            <a:endParaRPr lang="en-GB" sz="2400" smtClean="0"/>
          </a:p>
          <a:p>
            <a:pPr algn="ctr" eaLnBrk="1" hangingPunct="1">
              <a:buFont typeface="Wingdings" pitchFamily="2" charset="2"/>
              <a:buNone/>
            </a:pPr>
            <a:endParaRPr lang="en-GB" smtClean="0"/>
          </a:p>
          <a:p>
            <a:pPr algn="ctr" eaLnBrk="1" hangingPunct="1">
              <a:buFont typeface="Wingdings" pitchFamily="2" charset="2"/>
              <a:buNone/>
            </a:pPr>
            <a:endParaRPr lang="en-GB" smtClean="0"/>
          </a:p>
          <a:p>
            <a:pPr algn="ctr" eaLnBrk="1" hangingPunct="1">
              <a:buFont typeface="Wingdings" pitchFamily="2" charset="2"/>
              <a:buNone/>
            </a:pPr>
            <a:endParaRPr lang="en-GB" smtClean="0"/>
          </a:p>
          <a:p>
            <a:pPr algn="ctr" eaLnBrk="1" hangingPunct="1">
              <a:buFont typeface="Wingdings" pitchFamily="2" charset="2"/>
              <a:buNone/>
            </a:pPr>
            <a:endParaRPr lang="en-GB" smtClean="0"/>
          </a:p>
          <a:p>
            <a:pPr algn="ctr" eaLnBrk="1" hangingPunct="1">
              <a:buFont typeface="Wingdings" pitchFamily="2" charset="2"/>
              <a:buNone/>
            </a:pPr>
            <a:endParaRPr lang="en-GB" smtClean="0">
              <a:hlinkClick r:id="rId3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GB" smtClean="0">
              <a:hlinkClick r:id="rId3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GB" smtClean="0">
              <a:hlinkClick r:id="rId3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GB" smtClean="0">
              <a:hlinkClick r:id="rId3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GB" smtClean="0">
              <a:hlinkClick r:id="rId3"/>
            </a:endParaRPr>
          </a:p>
        </p:txBody>
      </p:sp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3814763" y="5516563"/>
            <a:ext cx="5329237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>
                <a:latin typeface="Tw Cen MT" pitchFamily="34" charset="0"/>
              </a:rPr>
              <a:t>Corsino, un Niño de la Guerra </a:t>
            </a:r>
          </a:p>
          <a:p>
            <a:pPr algn="ctr"/>
            <a:r>
              <a:rPr lang="en-GB" sz="2400">
                <a:latin typeface="Tw Cen MT" pitchFamily="34" charset="0"/>
                <a:hlinkClick r:id="rId4"/>
              </a:rPr>
              <a:t>Trailer del documental en Youtube</a:t>
            </a:r>
            <a:endParaRPr lang="en-GB" sz="2400">
              <a:latin typeface="Tw Cen MT" pitchFamily="34" charset="0"/>
            </a:endParaRPr>
          </a:p>
          <a:p>
            <a:pPr algn="ctr"/>
            <a:r>
              <a:rPr lang="en-GB" sz="2400">
                <a:latin typeface="Tw Cen MT" pitchFamily="34" charset="0"/>
                <a:hlinkClick r:id="rId5"/>
              </a:rPr>
              <a:t>Documental completo en Youtube</a:t>
            </a:r>
            <a:endParaRPr lang="en-GB" sz="2400">
              <a:latin typeface="Tw Cen MT" pitchFamily="34" charset="0"/>
            </a:endParaRPr>
          </a:p>
          <a:p>
            <a:endParaRPr lang="en-GB" sz="2400">
              <a:latin typeface="Tw Cen MT" pitchFamily="34" charset="0"/>
            </a:endParaRPr>
          </a:p>
          <a:p>
            <a:endParaRPr lang="en-GB" sz="2400">
              <a:latin typeface="Tw Cen MT" pitchFamily="34" charset="0"/>
            </a:endParaRPr>
          </a:p>
          <a:p>
            <a:endParaRPr lang="en-GB">
              <a:latin typeface="Tw Cen MT" pitchFamily="34" charset="0"/>
            </a:endParaRPr>
          </a:p>
        </p:txBody>
      </p:sp>
      <p:pic>
        <p:nvPicPr>
          <p:cNvPr id="13317" name="Picture 5" descr="nino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2663825"/>
            <a:ext cx="381635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Box 6"/>
          <p:cNvSpPr txBox="1">
            <a:spLocks noChangeArrowheads="1"/>
          </p:cNvSpPr>
          <p:nvPr/>
        </p:nvSpPr>
        <p:spPr bwMode="auto">
          <a:xfrm>
            <a:off x="250825" y="5661025"/>
            <a:ext cx="3744913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100">
                <a:latin typeface="Tw Cen MT" pitchFamily="34" charset="0"/>
              </a:rPr>
              <a:t>OpenLIVES project (2012). An open collection of research data and teaching materials relating to Spanish migrant stories. JISC  </a:t>
            </a:r>
          </a:p>
          <a:p>
            <a:endParaRPr lang="en-GB" sz="1100">
              <a:latin typeface="Tw Cen MT" pitchFamily="34" charset="0"/>
            </a:endParaRPr>
          </a:p>
        </p:txBody>
      </p:sp>
      <p:pic>
        <p:nvPicPr>
          <p:cNvPr id="13319" name="Picture 7" descr="cc_by_nc_sa-icon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288" y="6092825"/>
            <a:ext cx="1008062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8" descr="ninos 2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063" y="2133600"/>
            <a:ext cx="3095625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TextBox 10"/>
          <p:cNvSpPr txBox="1">
            <a:spLocks noChangeArrowheads="1"/>
          </p:cNvSpPr>
          <p:nvPr/>
        </p:nvSpPr>
        <p:spPr bwMode="auto">
          <a:xfrm>
            <a:off x="5472113" y="4508500"/>
            <a:ext cx="367188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100">
                <a:latin typeface="Tw Cen MT" pitchFamily="34" charset="0"/>
              </a:rPr>
              <a:t>OpenLIVES project (2012). An open collection of research data and teaching materials relating to Spanish migrant stories. JISC  </a:t>
            </a:r>
          </a:p>
          <a:p>
            <a:endParaRPr lang="en-GB" sz="1100">
              <a:latin typeface="Tw Cen MT" pitchFamily="34" charset="0"/>
            </a:endParaRPr>
          </a:p>
        </p:txBody>
      </p:sp>
      <p:pic>
        <p:nvPicPr>
          <p:cNvPr id="13322" name="Picture 11" descr="cc_by_nc_sa-icon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788" y="4941888"/>
            <a:ext cx="1008062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GB" b="1" dirty="0" err="1" smtClean="0">
                <a:solidFill>
                  <a:schemeClr val="accent1">
                    <a:lumMod val="50000"/>
                  </a:schemeClr>
                </a:solidFill>
              </a:rPr>
              <a:t>OpenLIVES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 Project</a:t>
            </a:r>
            <a:endParaRPr lang="en-GB" dirty="0" smtClean="0"/>
          </a:p>
        </p:txBody>
      </p:sp>
      <p:sp>
        <p:nvSpPr>
          <p:cNvPr id="10243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GB" sz="2400" dirty="0" smtClean="0"/>
              <a:t>Learning Insights from Spanish Émigrés (JISC)</a:t>
            </a:r>
          </a:p>
          <a:p>
            <a:pPr eaLnBrk="1" hangingPunct="1"/>
            <a:endParaRPr lang="en-GB" sz="2400" dirty="0" smtClean="0"/>
          </a:p>
          <a:p>
            <a:pPr eaLnBrk="1" hangingPunct="1"/>
            <a:r>
              <a:rPr lang="en-GB" sz="2400" dirty="0" smtClean="0"/>
              <a:t>Digitisation and open publication of research data</a:t>
            </a:r>
          </a:p>
          <a:p>
            <a:pPr eaLnBrk="1" hangingPunct="1"/>
            <a:endParaRPr lang="en-GB" sz="2400" dirty="0" smtClean="0"/>
          </a:p>
          <a:p>
            <a:pPr eaLnBrk="1" hangingPunct="1"/>
            <a:r>
              <a:rPr lang="en-GB" sz="2400" dirty="0" smtClean="0"/>
              <a:t>Creation of open educational resources based on the material</a:t>
            </a:r>
          </a:p>
          <a:p>
            <a:pPr eaLnBrk="1" hangingPunct="1"/>
            <a:endParaRPr lang="en-GB" sz="2400" dirty="0" smtClean="0"/>
          </a:p>
          <a:p>
            <a:pPr eaLnBrk="1" hangingPunct="1"/>
            <a:r>
              <a:rPr lang="en-GB" sz="2400" dirty="0" smtClean="0"/>
              <a:t>Embedding of the material, OERs and open practice in ongoing teaching</a:t>
            </a:r>
          </a:p>
          <a:p>
            <a:pPr eaLnBrk="1" hangingPunct="1"/>
            <a:endParaRPr lang="en-GB" sz="2400" dirty="0" smtClean="0"/>
          </a:p>
          <a:p>
            <a:pPr eaLnBrk="1" hangingPunct="1"/>
            <a:r>
              <a:rPr lang="en-GB" sz="2400" dirty="0" smtClean="0"/>
              <a:t>Collaboration: Universities of Southampton, Leeds and Portsmouth</a:t>
            </a:r>
          </a:p>
          <a:p>
            <a:pPr eaLnBrk="1" hangingPunct="1">
              <a:buFont typeface="Wingdings" pitchFamily="2" charset="2"/>
              <a:buNone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013576" cy="4248472"/>
          </a:xfrm>
        </p:spPr>
        <p:txBody>
          <a:bodyPr>
            <a:normAutofit/>
          </a:bodyPr>
          <a:lstStyle/>
          <a:p>
            <a:pPr>
              <a:tabLst>
                <a:tab pos="360363" algn="l"/>
              </a:tabLst>
            </a:pPr>
            <a:endParaRPr lang="en-GB" sz="2400" dirty="0" smtClean="0">
              <a:latin typeface="Gill Sans Std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rgbClr val="8F3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800" y="260648"/>
            <a:ext cx="8280920" cy="864096"/>
          </a:xfrm>
        </p:spPr>
        <p:txBody>
          <a:bodyPr>
            <a:normAutofit/>
          </a:bodyPr>
          <a:lstStyle/>
          <a:p>
            <a:pPr algn="r"/>
            <a:endParaRPr lang="en-GB" sz="4000" b="1" dirty="0">
              <a:solidFill>
                <a:srgbClr val="8F3A8E"/>
              </a:solidFill>
              <a:effectLst/>
              <a:latin typeface="Gill Sans St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165304"/>
            <a:ext cx="2376264" cy="56717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479" t="13107" r="11584" b="2275"/>
          <a:stretch/>
        </p:blipFill>
        <p:spPr bwMode="auto">
          <a:xfrm>
            <a:off x="0" y="-15469"/>
            <a:ext cx="9144000" cy="688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7660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GB" sz="4000" b="1" dirty="0" err="1" smtClean="0">
                <a:solidFill>
                  <a:schemeClr val="accent1">
                    <a:lumMod val="50000"/>
                  </a:schemeClr>
                </a:solidFill>
              </a:rPr>
              <a:t>OpenLIVES</a:t>
            </a:r>
            <a:r>
              <a:rPr lang="en-GB" sz="4000" b="1" dirty="0" smtClean="0">
                <a:solidFill>
                  <a:schemeClr val="accent1">
                    <a:lumMod val="50000"/>
                  </a:schemeClr>
                </a:solidFill>
              </a:rPr>
              <a:t> at Portsmouth</a:t>
            </a:r>
            <a:endParaRPr lang="en-GB" sz="4000" dirty="0" smtClean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395536" y="148478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Example 2 – </a:t>
            </a:r>
            <a:r>
              <a:rPr kumimoji="0" lang="en-GB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OpenLIVES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project: </a:t>
            </a:r>
            <a:r>
              <a:rPr kumimoji="0" lang="en-GB" sz="2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Research engaged teaching and learning.</a:t>
            </a:r>
            <a:endParaRPr kumimoji="0" lang="en-GB" sz="28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3417243"/>
          </a:xfrm>
        </p:spPr>
        <p:txBody>
          <a:bodyPr>
            <a:normAutofit fontScale="92500" lnSpcReduction="10000"/>
          </a:bodyPr>
          <a:lstStyle/>
          <a:p>
            <a:r>
              <a:rPr lang="en-GB" sz="2800" dirty="0" smtClean="0"/>
              <a:t>Integration into the year 2 </a:t>
            </a:r>
            <a:r>
              <a:rPr lang="en-GB" sz="2800" i="1" dirty="0" smtClean="0"/>
              <a:t>Language for Professional Communication unit.</a:t>
            </a:r>
          </a:p>
          <a:p>
            <a:r>
              <a:rPr lang="en-GB" sz="2800" dirty="0" smtClean="0"/>
              <a:t>Level 2/3 unit</a:t>
            </a:r>
          </a:p>
          <a:p>
            <a:r>
              <a:rPr lang="en-GB" sz="2800" dirty="0" smtClean="0"/>
              <a:t>Students research an NGO, company or profession </a:t>
            </a:r>
          </a:p>
          <a:p>
            <a:r>
              <a:rPr lang="en-GB" sz="2800" dirty="0" smtClean="0"/>
              <a:t>Produce a Magazine (level 2) and Oral presentation + video (level 3)</a:t>
            </a:r>
          </a:p>
          <a:p>
            <a:r>
              <a:rPr lang="en-GB" sz="2800" dirty="0" smtClean="0"/>
              <a:t>38 level 2 student took the unit: 14 produced work related to the </a:t>
            </a:r>
            <a:r>
              <a:rPr lang="en-GB" sz="2800" dirty="0" err="1" smtClean="0"/>
              <a:t>openLIVES</a:t>
            </a:r>
            <a:r>
              <a:rPr lang="en-GB" sz="2800" dirty="0" smtClean="0"/>
              <a:t> project. 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smtClean="0">
                <a:solidFill>
                  <a:schemeClr val="accent1">
                    <a:lumMod val="50000"/>
                  </a:schemeClr>
                </a:solidFill>
              </a:rPr>
              <a:t>Assessment pattern</a:t>
            </a:r>
            <a:endParaRPr lang="en-GB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>
              <a:solidFill>
                <a:schemeClr val="tx2"/>
              </a:solidFill>
            </a:endParaRPr>
          </a:p>
          <a:p>
            <a:pPr algn="just"/>
            <a:r>
              <a:rPr lang="en-GB" sz="2800" dirty="0" smtClean="0"/>
              <a:t>Process: Oral progress report, recording of the meetings in the target language (3); production of  agendas and minutes in the target language. 30%</a:t>
            </a:r>
          </a:p>
          <a:p>
            <a:pPr>
              <a:buNone/>
            </a:pPr>
            <a:endParaRPr lang="en-GB" sz="2800" dirty="0" smtClean="0"/>
          </a:p>
          <a:p>
            <a:r>
              <a:rPr lang="en-GB" sz="2800" dirty="0" smtClean="0"/>
              <a:t>Product: magazine in the target language (70%)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smtClean="0">
                <a:solidFill>
                  <a:schemeClr val="accent1">
                    <a:lumMod val="50000"/>
                  </a:schemeClr>
                </a:solidFill>
              </a:rPr>
              <a:t>Resources used by students</a:t>
            </a:r>
            <a:endParaRPr lang="en-GB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sz="2800" dirty="0" smtClean="0"/>
              <a:t>Interviews conducted by Alicia </a:t>
            </a:r>
            <a:r>
              <a:rPr lang="en-GB" sz="2800" dirty="0" err="1" smtClean="0"/>
              <a:t>Pozo-Gutiérrez</a:t>
            </a:r>
            <a:r>
              <a:rPr lang="en-GB" sz="2800" dirty="0" smtClean="0"/>
              <a:t> </a:t>
            </a:r>
          </a:p>
          <a:p>
            <a:pPr algn="just"/>
            <a:r>
              <a:rPr lang="en-GB" sz="2800" dirty="0" smtClean="0"/>
              <a:t>Transcript of </a:t>
            </a:r>
            <a:r>
              <a:rPr lang="en-GB" sz="2800" dirty="0" err="1" smtClean="0"/>
              <a:t>Germinal’s</a:t>
            </a:r>
            <a:r>
              <a:rPr lang="en-GB" sz="2800" dirty="0" smtClean="0"/>
              <a:t> interview by Pedro </a:t>
            </a:r>
            <a:r>
              <a:rPr lang="en-GB" sz="2800" dirty="0" err="1" smtClean="0"/>
              <a:t>García</a:t>
            </a:r>
            <a:r>
              <a:rPr lang="en-GB" sz="2800" dirty="0" smtClean="0"/>
              <a:t> </a:t>
            </a:r>
            <a:r>
              <a:rPr lang="en-GB" sz="2800" dirty="0" err="1" smtClean="0"/>
              <a:t>Guirao</a:t>
            </a:r>
            <a:r>
              <a:rPr lang="en-GB" sz="2800" dirty="0" smtClean="0"/>
              <a:t>.</a:t>
            </a:r>
          </a:p>
          <a:p>
            <a:pPr algn="just"/>
            <a:r>
              <a:rPr lang="en-GB" sz="2800" i="1" dirty="0" smtClean="0"/>
              <a:t>We Came Alone </a:t>
            </a:r>
            <a:r>
              <a:rPr lang="en-GB" sz="2800" dirty="0" smtClean="0"/>
              <a:t>Edited by Manuel </a:t>
            </a:r>
            <a:r>
              <a:rPr lang="en-GB" sz="2800" dirty="0" err="1" smtClean="0"/>
              <a:t>Corsino</a:t>
            </a:r>
            <a:r>
              <a:rPr lang="en-GB" sz="2800" dirty="0" smtClean="0"/>
              <a:t>. Article by Germinal Luis.</a:t>
            </a:r>
          </a:p>
          <a:p>
            <a:pPr algn="just"/>
            <a:r>
              <a:rPr lang="en-GB" sz="2800" dirty="0" smtClean="0"/>
              <a:t>Drawings by Germinal Luis.</a:t>
            </a:r>
          </a:p>
          <a:p>
            <a:pPr algn="just"/>
            <a:r>
              <a:rPr lang="en-GB" sz="2800" dirty="0" smtClean="0"/>
              <a:t>Student-produced interview  (Germinal Luis).</a:t>
            </a:r>
          </a:p>
          <a:p>
            <a:pPr algn="just"/>
            <a:r>
              <a:rPr lang="en-GB" sz="2800" dirty="0" smtClean="0"/>
              <a:t>Conducted their own research (books, academic journals, new paper articles, websites).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GB" sz="4000" b="1" dirty="0" err="1" smtClean="0">
                <a:solidFill>
                  <a:schemeClr val="accent1">
                    <a:lumMod val="50000"/>
                  </a:schemeClr>
                </a:solidFill>
              </a:rPr>
              <a:t>OpenLIVES</a:t>
            </a:r>
            <a:r>
              <a:rPr lang="en-GB" sz="4000" b="1" dirty="0" smtClean="0">
                <a:solidFill>
                  <a:schemeClr val="accent1">
                    <a:lumMod val="50000"/>
                  </a:schemeClr>
                </a:solidFill>
              </a:rPr>
              <a:t> at Portsmouth</a:t>
            </a:r>
            <a:endParaRPr lang="en-GB" sz="4000" dirty="0" smtClean="0"/>
          </a:p>
        </p:txBody>
      </p:sp>
      <p:pic>
        <p:nvPicPr>
          <p:cNvPr id="3" name="germinalworkshop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71600" y="1844824"/>
            <a:ext cx="685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385</TotalTime>
  <Words>1077</Words>
  <Application>Microsoft Office PowerPoint</Application>
  <PresentationFormat>On-screen Show (4:3)</PresentationFormat>
  <Paragraphs>219</Paragraphs>
  <Slides>22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Median</vt:lpstr>
      <vt:lpstr> E-learning Symposium 2013. llas.  University of southampton   </vt:lpstr>
      <vt:lpstr>OpenLIVES research data</vt:lpstr>
      <vt:lpstr>OpenLIVES research data</vt:lpstr>
      <vt:lpstr>OpenLIVES Project</vt:lpstr>
      <vt:lpstr>Slide 5</vt:lpstr>
      <vt:lpstr>OpenLIVES at Portsmouth</vt:lpstr>
      <vt:lpstr>Assessment pattern</vt:lpstr>
      <vt:lpstr>Resources used by students</vt:lpstr>
      <vt:lpstr>OpenLIVES at Portsmouth</vt:lpstr>
      <vt:lpstr>OpenLIVES at Portsmouth</vt:lpstr>
      <vt:lpstr>OpenLIVES at Portsmouth</vt:lpstr>
      <vt:lpstr>Quality in  student-generated OERs</vt:lpstr>
      <vt:lpstr>OpenLIVES at Portsmouth</vt:lpstr>
      <vt:lpstr>OpenLIVES at Leeds</vt:lpstr>
      <vt:lpstr>OpenLIVES at Leeds: Semester 1</vt:lpstr>
      <vt:lpstr>OpenLIVES at Leeds: Semester 2</vt:lpstr>
      <vt:lpstr>OpenLIVES at Leeds: Semester 2</vt:lpstr>
      <vt:lpstr>Transformational </vt:lpstr>
      <vt:lpstr>Transformational for students and society</vt:lpstr>
      <vt:lpstr>Transformational for teaching staff</vt:lpstr>
      <vt:lpstr>Autonomous Learning Activity</vt:lpstr>
      <vt:lpstr>Thanks and acknowledgements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about contemporary Spanish history and society through oral history.    La colección OpenLIVES: las migraciones en la España de la Guerra Civil y la Postguerra.</dc:title>
  <dc:creator>daveyboy</dc:creator>
  <cp:lastModifiedBy>Antonio Martínez-Arboleda</cp:lastModifiedBy>
  <cp:revision>33</cp:revision>
  <dcterms:created xsi:type="dcterms:W3CDTF">2012-10-16T19:45:33Z</dcterms:created>
  <dcterms:modified xsi:type="dcterms:W3CDTF">2013-02-11T16:01:45Z</dcterms:modified>
</cp:coreProperties>
</file>