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 id="2147483687" r:id="rId4"/>
    <p:sldMasterId id="2147483699" r:id="rId5"/>
    <p:sldMasterId id="2147483713" r:id="rId6"/>
  </p:sldMasterIdLst>
  <p:notesMasterIdLst>
    <p:notesMasterId r:id="rId35"/>
  </p:notesMasterIdLst>
  <p:handoutMasterIdLst>
    <p:handoutMasterId r:id="rId36"/>
  </p:handoutMasterIdLst>
  <p:sldIdLst>
    <p:sldId id="281" r:id="rId7"/>
    <p:sldId id="270" r:id="rId8"/>
    <p:sldId id="282" r:id="rId9"/>
    <p:sldId id="286" r:id="rId10"/>
    <p:sldId id="285" r:id="rId11"/>
    <p:sldId id="284" r:id="rId12"/>
    <p:sldId id="283" r:id="rId13"/>
    <p:sldId id="287" r:id="rId14"/>
    <p:sldId id="288" r:id="rId15"/>
    <p:sldId id="289" r:id="rId16"/>
    <p:sldId id="290" r:id="rId17"/>
    <p:sldId id="291" r:id="rId18"/>
    <p:sldId id="292" r:id="rId19"/>
    <p:sldId id="302" r:id="rId20"/>
    <p:sldId id="293" r:id="rId21"/>
    <p:sldId id="301" r:id="rId22"/>
    <p:sldId id="294" r:id="rId23"/>
    <p:sldId id="296" r:id="rId24"/>
    <p:sldId id="299" r:id="rId25"/>
    <p:sldId id="300" r:id="rId26"/>
    <p:sldId id="303" r:id="rId27"/>
    <p:sldId id="295" r:id="rId28"/>
    <p:sldId id="297" r:id="rId29"/>
    <p:sldId id="298" r:id="rId30"/>
    <p:sldId id="304" r:id="rId31"/>
    <p:sldId id="305" r:id="rId32"/>
    <p:sldId id="306" r:id="rId33"/>
    <p:sldId id="307" r:id="rId34"/>
  </p:sldIdLst>
  <p:sldSz cx="9144000" cy="6858000" type="screen4x3"/>
  <p:notesSz cx="6797675" cy="9926638"/>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85F"/>
    <a:srgbClr val="615A20"/>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72" autoAdjust="0"/>
  </p:normalViewPr>
  <p:slideViewPr>
    <p:cSldViewPr>
      <p:cViewPr>
        <p:scale>
          <a:sx n="74" d="100"/>
          <a:sy n="74" d="100"/>
        </p:scale>
        <p:origin x="-1092" y="-72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GB" dirty="0"/>
          </a:p>
        </p:txBody>
      </p:sp>
      <p:sp>
        <p:nvSpPr>
          <p:cNvPr id="2048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GB" dirty="0"/>
          </a:p>
        </p:txBody>
      </p:sp>
      <p:sp>
        <p:nvSpPr>
          <p:cNvPr id="2048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pPr>
              <a:defRPr/>
            </a:pPr>
            <a:endParaRPr lang="en-GB" dirty="0"/>
          </a:p>
        </p:txBody>
      </p:sp>
      <p:sp>
        <p:nvSpPr>
          <p:cNvPr id="2048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02E8D20E-0256-4087-AF63-61F06F41E4B7}" type="slidenum">
              <a:rPr lang="en-GB"/>
              <a:pPr>
                <a:defRPr/>
              </a:pPr>
              <a:t>‹#›</a:t>
            </a:fld>
            <a:endParaRPr lang="en-GB" dirty="0"/>
          </a:p>
        </p:txBody>
      </p:sp>
    </p:spTree>
    <p:extLst>
      <p:ext uri="{BB962C8B-B14F-4D97-AF65-F5344CB8AC3E}">
        <p14:creationId xmlns:p14="http://schemas.microsoft.com/office/powerpoint/2010/main" val="369655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GB" dirty="0"/>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GB" dirty="0"/>
          </a:p>
        </p:txBody>
      </p:sp>
      <p:sp>
        <p:nvSpPr>
          <p:cNvPr id="307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pPr>
              <a:defRPr/>
            </a:pPr>
            <a:endParaRPr lang="en-GB" dirty="0"/>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CBBAC696-3E2D-438F-A470-9A1081AD34A5}" type="slidenum">
              <a:rPr lang="en-GB"/>
              <a:pPr>
                <a:defRPr/>
              </a:pPr>
              <a:t>‹#›</a:t>
            </a:fld>
            <a:endParaRPr lang="en-GB" dirty="0"/>
          </a:p>
        </p:txBody>
      </p:sp>
    </p:spTree>
    <p:extLst>
      <p:ext uri="{BB962C8B-B14F-4D97-AF65-F5344CB8AC3E}">
        <p14:creationId xmlns:p14="http://schemas.microsoft.com/office/powerpoint/2010/main" val="4221014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fld id="{A0F27F02-C4AB-4D79-A70A-1537DF9D228F}" type="slidenum">
              <a:rPr lang="en-GB" smtClean="0">
                <a:latin typeface="Arial" charset="0"/>
              </a:rPr>
              <a:pPr/>
              <a:t>2</a:t>
            </a:fld>
            <a:endParaRPr lang="en-GB" dirty="0"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BAC696-3E2D-438F-A470-9A1081AD34A5}" type="slidenum">
              <a:rPr lang="en-GB" smtClean="0"/>
              <a:pPr>
                <a:defRPr/>
              </a:pPr>
              <a:t>24</a:t>
            </a:fld>
            <a:endParaRPr lang="en-GB" dirty="0"/>
          </a:p>
        </p:txBody>
      </p:sp>
    </p:spTree>
    <p:extLst>
      <p:ext uri="{BB962C8B-B14F-4D97-AF65-F5344CB8AC3E}">
        <p14:creationId xmlns:p14="http://schemas.microsoft.com/office/powerpoint/2010/main" val="53024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394CC3E1-1494-42EA-8C7E-DA1B5C42C158}" type="slidenum">
              <a:rPr lang="en-GB"/>
              <a:pPr>
                <a:defRPr/>
              </a:pPr>
              <a:t>‹#›</a:t>
            </a:fld>
            <a:endParaRPr lang="en-GB" dirty="0"/>
          </a:p>
        </p:txBody>
      </p:sp>
    </p:spTree>
    <p:extLst>
      <p:ext uri="{BB962C8B-B14F-4D97-AF65-F5344CB8AC3E}">
        <p14:creationId xmlns:p14="http://schemas.microsoft.com/office/powerpoint/2010/main" val="353447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1F22E82-2DD9-43D5-9442-AEE2FE5BFE64}" type="slidenum">
              <a:rPr lang="en-GB"/>
              <a:pPr>
                <a:defRPr/>
              </a:pPr>
              <a:t>‹#›</a:t>
            </a:fld>
            <a:endParaRPr lang="en-GB" dirty="0"/>
          </a:p>
        </p:txBody>
      </p:sp>
    </p:spTree>
    <p:extLst>
      <p:ext uri="{BB962C8B-B14F-4D97-AF65-F5344CB8AC3E}">
        <p14:creationId xmlns:p14="http://schemas.microsoft.com/office/powerpoint/2010/main" val="360536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1BE0F2A-CBA5-4F84-8FC1-F7C04FE44D87}" type="slidenum">
              <a:rPr lang="en-GB"/>
              <a:pPr>
                <a:defRPr/>
              </a:pPr>
              <a:t>‹#›</a:t>
            </a:fld>
            <a:endParaRPr lang="en-GB" dirty="0"/>
          </a:p>
        </p:txBody>
      </p:sp>
    </p:spTree>
    <p:extLst>
      <p:ext uri="{BB962C8B-B14F-4D97-AF65-F5344CB8AC3E}">
        <p14:creationId xmlns:p14="http://schemas.microsoft.com/office/powerpoint/2010/main" val="40751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171E57F-F419-42BF-B87F-386E78069A53}" type="slidenum">
              <a:rPr lang="en-GB"/>
              <a:pPr>
                <a:defRPr/>
              </a:pPr>
              <a:t>‹#›</a:t>
            </a:fld>
            <a:endParaRPr lang="en-GB" dirty="0"/>
          </a:p>
        </p:txBody>
      </p:sp>
    </p:spTree>
    <p:extLst>
      <p:ext uri="{BB962C8B-B14F-4D97-AF65-F5344CB8AC3E}">
        <p14:creationId xmlns:p14="http://schemas.microsoft.com/office/powerpoint/2010/main" val="912721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41F0BA6-56BC-4BD7-9C21-89247FC64C85}" type="slidenum">
              <a:rPr lang="en-GB"/>
              <a:pPr>
                <a:defRPr/>
              </a:pPr>
              <a:t>‹#›</a:t>
            </a:fld>
            <a:endParaRPr lang="en-GB" dirty="0"/>
          </a:p>
        </p:txBody>
      </p:sp>
    </p:spTree>
    <p:extLst>
      <p:ext uri="{BB962C8B-B14F-4D97-AF65-F5344CB8AC3E}">
        <p14:creationId xmlns:p14="http://schemas.microsoft.com/office/powerpoint/2010/main" val="92412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950090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D1B940E-FF3A-47D8-A1D1-1D198D52060C}" type="slidenum">
              <a:rPr lang="en-GB"/>
              <a:pPr>
                <a:defRPr/>
              </a:pPr>
              <a:t>‹#›</a:t>
            </a:fld>
            <a:endParaRPr lang="en-GB" dirty="0"/>
          </a:p>
        </p:txBody>
      </p:sp>
    </p:spTree>
    <p:extLst>
      <p:ext uri="{BB962C8B-B14F-4D97-AF65-F5344CB8AC3E}">
        <p14:creationId xmlns:p14="http://schemas.microsoft.com/office/powerpoint/2010/main" val="221377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6D1C16C-F71B-46BF-B0B7-B13D826A0896}" type="slidenum">
              <a:rPr lang="en-GB"/>
              <a:pPr>
                <a:defRPr/>
              </a:pPr>
              <a:t>‹#›</a:t>
            </a:fld>
            <a:endParaRPr lang="en-GB" dirty="0"/>
          </a:p>
        </p:txBody>
      </p:sp>
    </p:spTree>
    <p:extLst>
      <p:ext uri="{BB962C8B-B14F-4D97-AF65-F5344CB8AC3E}">
        <p14:creationId xmlns:p14="http://schemas.microsoft.com/office/powerpoint/2010/main" val="241720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96CA1F3-AFDF-4359-8313-78F0CED88172}" type="slidenum">
              <a:rPr lang="en-GB"/>
              <a:pPr>
                <a:defRPr/>
              </a:pPr>
              <a:t>‹#›</a:t>
            </a:fld>
            <a:endParaRPr lang="en-GB" dirty="0"/>
          </a:p>
        </p:txBody>
      </p:sp>
    </p:spTree>
    <p:extLst>
      <p:ext uri="{BB962C8B-B14F-4D97-AF65-F5344CB8AC3E}">
        <p14:creationId xmlns:p14="http://schemas.microsoft.com/office/powerpoint/2010/main" val="109416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0027526-AAB2-49B1-A2B7-C4010AA53267}" type="slidenum">
              <a:rPr lang="en-GB"/>
              <a:pPr>
                <a:defRPr/>
              </a:pPr>
              <a:t>‹#›</a:t>
            </a:fld>
            <a:endParaRPr lang="en-GB" dirty="0"/>
          </a:p>
        </p:txBody>
      </p:sp>
    </p:spTree>
    <p:extLst>
      <p:ext uri="{BB962C8B-B14F-4D97-AF65-F5344CB8AC3E}">
        <p14:creationId xmlns:p14="http://schemas.microsoft.com/office/powerpoint/2010/main" val="3036345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F0D3583F-4A05-4D83-AA5D-647166D96F71}" type="slidenum">
              <a:rPr lang="en-GB"/>
              <a:pPr>
                <a:defRPr/>
              </a:pPr>
              <a:t>‹#›</a:t>
            </a:fld>
            <a:endParaRPr lang="en-GB" dirty="0"/>
          </a:p>
        </p:txBody>
      </p:sp>
    </p:spTree>
    <p:extLst>
      <p:ext uri="{BB962C8B-B14F-4D97-AF65-F5344CB8AC3E}">
        <p14:creationId xmlns:p14="http://schemas.microsoft.com/office/powerpoint/2010/main" val="402442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F382BBB-8B99-4C38-9C78-EBFB106E04E8}" type="slidenum">
              <a:rPr lang="en-GB"/>
              <a:pPr>
                <a:defRPr/>
              </a:pPr>
              <a:t>‹#›</a:t>
            </a:fld>
            <a:endParaRPr lang="en-GB" dirty="0"/>
          </a:p>
        </p:txBody>
      </p:sp>
    </p:spTree>
    <p:extLst>
      <p:ext uri="{BB962C8B-B14F-4D97-AF65-F5344CB8AC3E}">
        <p14:creationId xmlns:p14="http://schemas.microsoft.com/office/powerpoint/2010/main" val="2834755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B50FC51C-BD33-4D63-B7EA-AA81C6536742}" type="slidenum">
              <a:rPr lang="en-GB"/>
              <a:pPr>
                <a:defRPr/>
              </a:pPr>
              <a:t>‹#›</a:t>
            </a:fld>
            <a:endParaRPr lang="en-GB" dirty="0"/>
          </a:p>
        </p:txBody>
      </p:sp>
    </p:spTree>
    <p:extLst>
      <p:ext uri="{BB962C8B-B14F-4D97-AF65-F5344CB8AC3E}">
        <p14:creationId xmlns:p14="http://schemas.microsoft.com/office/powerpoint/2010/main" val="893660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7C4DC44-4EED-40FB-BDE1-E1D1B58774BC}" type="slidenum">
              <a:rPr lang="en-GB"/>
              <a:pPr>
                <a:defRPr/>
              </a:pPr>
              <a:t>‹#›</a:t>
            </a:fld>
            <a:endParaRPr lang="en-GB" dirty="0"/>
          </a:p>
        </p:txBody>
      </p:sp>
    </p:spTree>
    <p:extLst>
      <p:ext uri="{BB962C8B-B14F-4D97-AF65-F5344CB8AC3E}">
        <p14:creationId xmlns:p14="http://schemas.microsoft.com/office/powerpoint/2010/main" val="485482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E906E82-8DE3-4383-B3B4-E0D1AB0AE2A4}" type="slidenum">
              <a:rPr lang="en-GB"/>
              <a:pPr>
                <a:defRPr/>
              </a:pPr>
              <a:t>‹#›</a:t>
            </a:fld>
            <a:endParaRPr lang="en-GB" dirty="0"/>
          </a:p>
        </p:txBody>
      </p:sp>
    </p:spTree>
    <p:extLst>
      <p:ext uri="{BB962C8B-B14F-4D97-AF65-F5344CB8AC3E}">
        <p14:creationId xmlns:p14="http://schemas.microsoft.com/office/powerpoint/2010/main" val="3588854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1B5AEA8-9BC1-4087-918E-258C95B72B62}" type="slidenum">
              <a:rPr lang="en-GB"/>
              <a:pPr>
                <a:defRPr/>
              </a:pPr>
              <a:t>‹#›</a:t>
            </a:fld>
            <a:endParaRPr lang="en-GB" dirty="0"/>
          </a:p>
        </p:txBody>
      </p:sp>
    </p:spTree>
    <p:extLst>
      <p:ext uri="{BB962C8B-B14F-4D97-AF65-F5344CB8AC3E}">
        <p14:creationId xmlns:p14="http://schemas.microsoft.com/office/powerpoint/2010/main" val="800437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C614A7F-979A-4AF6-B5F9-A60605828C18}" type="slidenum">
              <a:rPr lang="en-GB"/>
              <a:pPr>
                <a:defRPr/>
              </a:pPr>
              <a:t>‹#›</a:t>
            </a:fld>
            <a:endParaRPr lang="en-GB" dirty="0"/>
          </a:p>
        </p:txBody>
      </p:sp>
    </p:spTree>
    <p:extLst>
      <p:ext uri="{BB962C8B-B14F-4D97-AF65-F5344CB8AC3E}">
        <p14:creationId xmlns:p14="http://schemas.microsoft.com/office/powerpoint/2010/main" val="3947035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26453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26213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040816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881573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6597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E43F50C-75C2-463F-958C-0E71C03DC6BA}" type="slidenum">
              <a:rPr lang="en-GB"/>
              <a:pPr>
                <a:defRPr/>
              </a:pPr>
              <a:t>‹#›</a:t>
            </a:fld>
            <a:endParaRPr lang="en-GB" dirty="0"/>
          </a:p>
        </p:txBody>
      </p:sp>
    </p:spTree>
    <p:extLst>
      <p:ext uri="{BB962C8B-B14F-4D97-AF65-F5344CB8AC3E}">
        <p14:creationId xmlns:p14="http://schemas.microsoft.com/office/powerpoint/2010/main" val="1275594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475393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629475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73595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783493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057156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395527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solidFill>
                <a:srgbClr val="323D43"/>
              </a:solidFill>
            </a:endParaRPr>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3917185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5D0FF55-DB95-4C0B-82B4-CBC9D8B1531E}" type="slidenum">
              <a:rPr lang="en-GB"/>
              <a:pPr>
                <a:defRPr/>
              </a:pPr>
              <a:t>‹#›</a:t>
            </a:fld>
            <a:endParaRPr lang="en-GB" dirty="0"/>
          </a:p>
        </p:txBody>
      </p:sp>
    </p:spTree>
    <p:extLst>
      <p:ext uri="{BB962C8B-B14F-4D97-AF65-F5344CB8AC3E}">
        <p14:creationId xmlns:p14="http://schemas.microsoft.com/office/powerpoint/2010/main" val="1938819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499885E-CD48-4908-82DF-C6804A56273B}" type="slidenum">
              <a:rPr lang="en-GB"/>
              <a:pPr>
                <a:defRPr/>
              </a:pPr>
              <a:t>‹#›</a:t>
            </a:fld>
            <a:endParaRPr lang="en-GB" dirty="0"/>
          </a:p>
        </p:txBody>
      </p:sp>
    </p:spTree>
    <p:extLst>
      <p:ext uri="{BB962C8B-B14F-4D97-AF65-F5344CB8AC3E}">
        <p14:creationId xmlns:p14="http://schemas.microsoft.com/office/powerpoint/2010/main" val="372983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DAB2F95-3D16-4C39-8FFD-CEAED2DF5E06}" type="slidenum">
              <a:rPr lang="en-GB"/>
              <a:pPr>
                <a:defRPr/>
              </a:pPr>
              <a:t>‹#›</a:t>
            </a:fld>
            <a:endParaRPr lang="en-GB" dirty="0"/>
          </a:p>
        </p:txBody>
      </p:sp>
    </p:spTree>
    <p:extLst>
      <p:ext uri="{BB962C8B-B14F-4D97-AF65-F5344CB8AC3E}">
        <p14:creationId xmlns:p14="http://schemas.microsoft.com/office/powerpoint/2010/main" val="405247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4576785-6F85-4F2A-BA18-88F29FD52866}" type="slidenum">
              <a:rPr lang="en-GB"/>
              <a:pPr>
                <a:defRPr/>
              </a:pPr>
              <a:t>‹#›</a:t>
            </a:fld>
            <a:endParaRPr lang="en-GB" dirty="0"/>
          </a:p>
        </p:txBody>
      </p:sp>
    </p:spTree>
    <p:extLst>
      <p:ext uri="{BB962C8B-B14F-4D97-AF65-F5344CB8AC3E}">
        <p14:creationId xmlns:p14="http://schemas.microsoft.com/office/powerpoint/2010/main" val="48769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342BFA3-10ED-4953-A3C0-27E391321B5B}" type="slidenum">
              <a:rPr lang="en-GB"/>
              <a:pPr>
                <a:defRPr/>
              </a:pPr>
              <a:t>‹#›</a:t>
            </a:fld>
            <a:endParaRPr lang="en-GB" dirty="0"/>
          </a:p>
        </p:txBody>
      </p:sp>
    </p:spTree>
    <p:extLst>
      <p:ext uri="{BB962C8B-B14F-4D97-AF65-F5344CB8AC3E}">
        <p14:creationId xmlns:p14="http://schemas.microsoft.com/office/powerpoint/2010/main" val="218700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C591751-F9AD-4B1C-B3CC-7618DD1984D3}" type="slidenum">
              <a:rPr lang="en-GB"/>
              <a:pPr>
                <a:defRPr/>
              </a:pPr>
              <a:t>‹#›</a:t>
            </a:fld>
            <a:endParaRPr lang="en-GB" dirty="0"/>
          </a:p>
        </p:txBody>
      </p:sp>
    </p:spTree>
    <p:extLst>
      <p:ext uri="{BB962C8B-B14F-4D97-AF65-F5344CB8AC3E}">
        <p14:creationId xmlns:p14="http://schemas.microsoft.com/office/powerpoint/2010/main" val="1931536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E8829A56-B84A-4E14-8017-6BA6E81C1A3F}" type="slidenum">
              <a:rPr lang="en-GB"/>
              <a:pPr>
                <a:defRPr/>
              </a:pPr>
              <a:t>‹#›</a:t>
            </a:fld>
            <a:endParaRPr lang="en-GB" dirty="0"/>
          </a:p>
        </p:txBody>
      </p:sp>
    </p:spTree>
    <p:extLst>
      <p:ext uri="{BB962C8B-B14F-4D97-AF65-F5344CB8AC3E}">
        <p14:creationId xmlns:p14="http://schemas.microsoft.com/office/powerpoint/2010/main" val="260099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20E0ED1-9261-43BB-AAB0-1AF1AAC08EC5}" type="slidenum">
              <a:rPr lang="en-GB"/>
              <a:pPr>
                <a:defRPr/>
              </a:pPr>
              <a:t>‹#›</a:t>
            </a:fld>
            <a:endParaRPr lang="en-GB" dirty="0"/>
          </a:p>
        </p:txBody>
      </p:sp>
    </p:spTree>
    <p:extLst>
      <p:ext uri="{BB962C8B-B14F-4D97-AF65-F5344CB8AC3E}">
        <p14:creationId xmlns:p14="http://schemas.microsoft.com/office/powerpoint/2010/main" val="1162533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7668D7D-C0E0-4B72-809C-3C003BCC430F}" type="slidenum">
              <a:rPr lang="en-GB"/>
              <a:pPr>
                <a:defRPr/>
              </a:pPr>
              <a:t>‹#›</a:t>
            </a:fld>
            <a:endParaRPr lang="en-GB" dirty="0"/>
          </a:p>
        </p:txBody>
      </p:sp>
    </p:spTree>
    <p:extLst>
      <p:ext uri="{BB962C8B-B14F-4D97-AF65-F5344CB8AC3E}">
        <p14:creationId xmlns:p14="http://schemas.microsoft.com/office/powerpoint/2010/main" val="3516264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6771732-90D6-4E33-974A-4548BB912436}" type="slidenum">
              <a:rPr lang="en-GB"/>
              <a:pPr>
                <a:defRPr/>
              </a:pPr>
              <a:t>‹#›</a:t>
            </a:fld>
            <a:endParaRPr lang="en-GB" dirty="0"/>
          </a:p>
        </p:txBody>
      </p:sp>
    </p:spTree>
    <p:extLst>
      <p:ext uri="{BB962C8B-B14F-4D97-AF65-F5344CB8AC3E}">
        <p14:creationId xmlns:p14="http://schemas.microsoft.com/office/powerpoint/2010/main" val="1433134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779145A-A3EE-4F04-B428-A3AA62309175}" type="slidenum">
              <a:rPr lang="en-GB"/>
              <a:pPr>
                <a:defRPr/>
              </a:pPr>
              <a:t>‹#›</a:t>
            </a:fld>
            <a:endParaRPr lang="en-GB" dirty="0"/>
          </a:p>
        </p:txBody>
      </p:sp>
    </p:spTree>
    <p:extLst>
      <p:ext uri="{BB962C8B-B14F-4D97-AF65-F5344CB8AC3E}">
        <p14:creationId xmlns:p14="http://schemas.microsoft.com/office/powerpoint/2010/main" val="1907852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solidFill>
                <a:srgbClr val="323D43"/>
              </a:solidFill>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B68B3D61-067F-445B-A1E2-6D20C6071808}" type="slidenum">
              <a:rPr lang="en-GB"/>
              <a:pPr>
                <a:defRPr/>
              </a:pPr>
              <a:t>‹#›</a:t>
            </a:fld>
            <a:endParaRPr lang="en-GB" dirty="0"/>
          </a:p>
        </p:txBody>
      </p:sp>
    </p:spTree>
    <p:extLst>
      <p:ext uri="{BB962C8B-B14F-4D97-AF65-F5344CB8AC3E}">
        <p14:creationId xmlns:p14="http://schemas.microsoft.com/office/powerpoint/2010/main" val="3432811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198EC25-3CBC-4875-B2E4-B8A572854C96}" type="slidenum">
              <a:rPr lang="en-GB"/>
              <a:pPr>
                <a:defRPr/>
              </a:pPr>
              <a:t>‹#›</a:t>
            </a:fld>
            <a:endParaRPr lang="en-GB" dirty="0"/>
          </a:p>
        </p:txBody>
      </p:sp>
    </p:spTree>
    <p:extLst>
      <p:ext uri="{BB962C8B-B14F-4D97-AF65-F5344CB8AC3E}">
        <p14:creationId xmlns:p14="http://schemas.microsoft.com/office/powerpoint/2010/main" val="992437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CD59C48-83A1-4525-B7A8-F444B94A1F45}" type="slidenum">
              <a:rPr lang="en-GB"/>
              <a:pPr>
                <a:defRPr/>
              </a:pPr>
              <a:t>‹#›</a:t>
            </a:fld>
            <a:endParaRPr lang="en-GB" dirty="0"/>
          </a:p>
        </p:txBody>
      </p:sp>
    </p:spTree>
    <p:extLst>
      <p:ext uri="{BB962C8B-B14F-4D97-AF65-F5344CB8AC3E}">
        <p14:creationId xmlns:p14="http://schemas.microsoft.com/office/powerpoint/2010/main" val="42758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BAAD52-729A-44BB-8852-9D1A98E289AE}" type="slidenum">
              <a:rPr lang="en-GB"/>
              <a:pPr>
                <a:defRPr/>
              </a:pPr>
              <a:t>‹#›</a:t>
            </a:fld>
            <a:endParaRPr lang="en-GB" dirty="0"/>
          </a:p>
        </p:txBody>
      </p:sp>
    </p:spTree>
    <p:extLst>
      <p:ext uri="{BB962C8B-B14F-4D97-AF65-F5344CB8AC3E}">
        <p14:creationId xmlns:p14="http://schemas.microsoft.com/office/powerpoint/2010/main" val="2090661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B1BFE43-46CD-42A9-86B2-71F2E69A876C}" type="slidenum">
              <a:rPr lang="en-GB"/>
              <a:pPr>
                <a:defRPr/>
              </a:pPr>
              <a:t>‹#›</a:t>
            </a:fld>
            <a:endParaRPr lang="en-GB" dirty="0"/>
          </a:p>
        </p:txBody>
      </p:sp>
    </p:spTree>
    <p:extLst>
      <p:ext uri="{BB962C8B-B14F-4D97-AF65-F5344CB8AC3E}">
        <p14:creationId xmlns:p14="http://schemas.microsoft.com/office/powerpoint/2010/main" val="36927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A812BC8C-D894-47B3-93A1-72EDDED32547}" type="slidenum">
              <a:rPr lang="en-GB"/>
              <a:pPr>
                <a:defRPr/>
              </a:pPr>
              <a:t>‹#›</a:t>
            </a:fld>
            <a:endParaRPr lang="en-GB" dirty="0"/>
          </a:p>
        </p:txBody>
      </p:sp>
    </p:spTree>
    <p:extLst>
      <p:ext uri="{BB962C8B-B14F-4D97-AF65-F5344CB8AC3E}">
        <p14:creationId xmlns:p14="http://schemas.microsoft.com/office/powerpoint/2010/main" val="3014020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D42BAC82-9E8B-4C89-A497-29F3CA9893C5}" type="slidenum">
              <a:rPr lang="en-GB"/>
              <a:pPr>
                <a:defRPr/>
              </a:pPr>
              <a:t>‹#›</a:t>
            </a:fld>
            <a:endParaRPr lang="en-GB" dirty="0"/>
          </a:p>
        </p:txBody>
      </p:sp>
    </p:spTree>
    <p:extLst>
      <p:ext uri="{BB962C8B-B14F-4D97-AF65-F5344CB8AC3E}">
        <p14:creationId xmlns:p14="http://schemas.microsoft.com/office/powerpoint/2010/main" val="2827080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F5791484-EDE1-4902-A384-B450F633EA6B}" type="slidenum">
              <a:rPr lang="en-GB"/>
              <a:pPr>
                <a:defRPr/>
              </a:pPr>
              <a:t>‹#›</a:t>
            </a:fld>
            <a:endParaRPr lang="en-GB" dirty="0"/>
          </a:p>
        </p:txBody>
      </p:sp>
    </p:spTree>
    <p:extLst>
      <p:ext uri="{BB962C8B-B14F-4D97-AF65-F5344CB8AC3E}">
        <p14:creationId xmlns:p14="http://schemas.microsoft.com/office/powerpoint/2010/main" val="1087218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AF0E06D-8F95-446A-AAC8-6DCD9CE4937F}" type="slidenum">
              <a:rPr lang="en-GB"/>
              <a:pPr>
                <a:defRPr/>
              </a:pPr>
              <a:t>‹#›</a:t>
            </a:fld>
            <a:endParaRPr lang="en-GB" dirty="0"/>
          </a:p>
        </p:txBody>
      </p:sp>
    </p:spTree>
    <p:extLst>
      <p:ext uri="{BB962C8B-B14F-4D97-AF65-F5344CB8AC3E}">
        <p14:creationId xmlns:p14="http://schemas.microsoft.com/office/powerpoint/2010/main" val="2816929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B028DB4-6AFE-41C2-9438-DD4659783297}" type="slidenum">
              <a:rPr lang="en-GB"/>
              <a:pPr>
                <a:defRPr/>
              </a:pPr>
              <a:t>‹#›</a:t>
            </a:fld>
            <a:endParaRPr lang="en-GB" dirty="0"/>
          </a:p>
        </p:txBody>
      </p:sp>
    </p:spTree>
    <p:extLst>
      <p:ext uri="{BB962C8B-B14F-4D97-AF65-F5344CB8AC3E}">
        <p14:creationId xmlns:p14="http://schemas.microsoft.com/office/powerpoint/2010/main" val="1907765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BD787CC-0587-4BBF-844F-D659F3EB022D}" type="slidenum">
              <a:rPr lang="en-GB"/>
              <a:pPr>
                <a:defRPr/>
              </a:pPr>
              <a:t>‹#›</a:t>
            </a:fld>
            <a:endParaRPr lang="en-GB" dirty="0"/>
          </a:p>
        </p:txBody>
      </p:sp>
    </p:spTree>
    <p:extLst>
      <p:ext uri="{BB962C8B-B14F-4D97-AF65-F5344CB8AC3E}">
        <p14:creationId xmlns:p14="http://schemas.microsoft.com/office/powerpoint/2010/main" val="3828684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0D2D8CD-1CAC-4D38-A4B6-27DCC96407D2}" type="slidenum">
              <a:rPr lang="en-GB"/>
              <a:pPr>
                <a:defRPr/>
              </a:pPr>
              <a:t>‹#›</a:t>
            </a:fld>
            <a:endParaRPr lang="en-GB" dirty="0"/>
          </a:p>
        </p:txBody>
      </p:sp>
    </p:spTree>
    <p:extLst>
      <p:ext uri="{BB962C8B-B14F-4D97-AF65-F5344CB8AC3E}">
        <p14:creationId xmlns:p14="http://schemas.microsoft.com/office/powerpoint/2010/main" val="1235465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AC99CE8-87FD-4FF4-BE95-8C712A596B4A}" type="slidenum">
              <a:rPr lang="en-GB"/>
              <a:pPr>
                <a:defRPr/>
              </a:pPr>
              <a:t>‹#›</a:t>
            </a:fld>
            <a:endParaRPr lang="en-GB" dirty="0"/>
          </a:p>
        </p:txBody>
      </p:sp>
    </p:spTree>
    <p:extLst>
      <p:ext uri="{BB962C8B-B14F-4D97-AF65-F5344CB8AC3E}">
        <p14:creationId xmlns:p14="http://schemas.microsoft.com/office/powerpoint/2010/main" val="1821449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7C14B66-ABD4-40E5-93E6-2E7B6E9525C0}" type="slidenum">
              <a:rPr lang="en-GB"/>
              <a:pPr>
                <a:defRPr/>
              </a:pPr>
              <a:t>‹#›</a:t>
            </a:fld>
            <a:endParaRPr lang="en-GB" dirty="0"/>
          </a:p>
        </p:txBody>
      </p:sp>
    </p:spTree>
    <p:extLst>
      <p:ext uri="{BB962C8B-B14F-4D97-AF65-F5344CB8AC3E}">
        <p14:creationId xmlns:p14="http://schemas.microsoft.com/office/powerpoint/2010/main" val="17289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1950FA4-12B5-4BA2-9E92-B06D774131FA}" type="slidenum">
              <a:rPr lang="en-GB"/>
              <a:pPr>
                <a:defRPr/>
              </a:pPr>
              <a:t>‹#›</a:t>
            </a:fld>
            <a:endParaRPr lang="en-GB" dirty="0"/>
          </a:p>
        </p:txBody>
      </p:sp>
    </p:spTree>
    <p:extLst>
      <p:ext uri="{BB962C8B-B14F-4D97-AF65-F5344CB8AC3E}">
        <p14:creationId xmlns:p14="http://schemas.microsoft.com/office/powerpoint/2010/main" val="1821241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solidFill>
                <a:srgbClr val="323D43"/>
              </a:solidFill>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7FA8EF62-2E40-45BE-A946-04A4FC63B342}" type="slidenum">
              <a:rPr lang="en-GB"/>
              <a:pPr>
                <a:defRPr/>
              </a:pPr>
              <a:t>‹#›</a:t>
            </a:fld>
            <a:endParaRPr lang="en-GB" dirty="0"/>
          </a:p>
        </p:txBody>
      </p:sp>
    </p:spTree>
    <p:extLst>
      <p:ext uri="{BB962C8B-B14F-4D97-AF65-F5344CB8AC3E}">
        <p14:creationId xmlns:p14="http://schemas.microsoft.com/office/powerpoint/2010/main" val="1633617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470808-B809-46F4-A6F6-6E305970C057}" type="slidenum">
              <a:rPr lang="en-GB"/>
              <a:pPr>
                <a:defRPr/>
              </a:pPr>
              <a:t>‹#›</a:t>
            </a:fld>
            <a:endParaRPr lang="en-GB" dirty="0"/>
          </a:p>
        </p:txBody>
      </p:sp>
    </p:spTree>
    <p:extLst>
      <p:ext uri="{BB962C8B-B14F-4D97-AF65-F5344CB8AC3E}">
        <p14:creationId xmlns:p14="http://schemas.microsoft.com/office/powerpoint/2010/main" val="2755927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D7D8EFF-15ED-4ADD-870B-198F73DD450C}" type="slidenum">
              <a:rPr lang="en-GB"/>
              <a:pPr>
                <a:defRPr/>
              </a:pPr>
              <a:t>‹#›</a:t>
            </a:fld>
            <a:endParaRPr lang="en-GB" dirty="0"/>
          </a:p>
        </p:txBody>
      </p:sp>
    </p:spTree>
    <p:extLst>
      <p:ext uri="{BB962C8B-B14F-4D97-AF65-F5344CB8AC3E}">
        <p14:creationId xmlns:p14="http://schemas.microsoft.com/office/powerpoint/2010/main" val="3149040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691240B-49AC-4B8F-9A80-ED1FDAE22FD5}" type="slidenum">
              <a:rPr lang="en-GB"/>
              <a:pPr>
                <a:defRPr/>
              </a:pPr>
              <a:t>‹#›</a:t>
            </a:fld>
            <a:endParaRPr lang="en-GB" dirty="0"/>
          </a:p>
        </p:txBody>
      </p:sp>
    </p:spTree>
    <p:extLst>
      <p:ext uri="{BB962C8B-B14F-4D97-AF65-F5344CB8AC3E}">
        <p14:creationId xmlns:p14="http://schemas.microsoft.com/office/powerpoint/2010/main" val="2605232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D2DA5E5-35A3-4320-8F89-D55633BFF21A}" type="slidenum">
              <a:rPr lang="en-GB"/>
              <a:pPr>
                <a:defRPr/>
              </a:pPr>
              <a:t>‹#›</a:t>
            </a:fld>
            <a:endParaRPr lang="en-GB" dirty="0"/>
          </a:p>
        </p:txBody>
      </p:sp>
    </p:spTree>
    <p:extLst>
      <p:ext uri="{BB962C8B-B14F-4D97-AF65-F5344CB8AC3E}">
        <p14:creationId xmlns:p14="http://schemas.microsoft.com/office/powerpoint/2010/main" val="1242068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CC76DE8D-C615-4F5E-8C32-C9FBB0C4F59F}" type="slidenum">
              <a:rPr lang="en-GB"/>
              <a:pPr>
                <a:defRPr/>
              </a:pPr>
              <a:t>‹#›</a:t>
            </a:fld>
            <a:endParaRPr lang="en-GB" dirty="0"/>
          </a:p>
        </p:txBody>
      </p:sp>
    </p:spTree>
    <p:extLst>
      <p:ext uri="{BB962C8B-B14F-4D97-AF65-F5344CB8AC3E}">
        <p14:creationId xmlns:p14="http://schemas.microsoft.com/office/powerpoint/2010/main" val="2580897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64674AC-8A89-4CB5-B343-157D7B2338B4}" type="slidenum">
              <a:rPr lang="en-GB"/>
              <a:pPr>
                <a:defRPr/>
              </a:pPr>
              <a:t>‹#›</a:t>
            </a:fld>
            <a:endParaRPr lang="en-GB" dirty="0"/>
          </a:p>
        </p:txBody>
      </p:sp>
    </p:spTree>
    <p:extLst>
      <p:ext uri="{BB962C8B-B14F-4D97-AF65-F5344CB8AC3E}">
        <p14:creationId xmlns:p14="http://schemas.microsoft.com/office/powerpoint/2010/main" val="3890914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DAF9AB-2AC2-4149-B672-A01C0D363835}" type="slidenum">
              <a:rPr lang="en-GB"/>
              <a:pPr>
                <a:defRPr/>
              </a:pPr>
              <a:t>‹#›</a:t>
            </a:fld>
            <a:endParaRPr lang="en-GB" dirty="0"/>
          </a:p>
        </p:txBody>
      </p:sp>
    </p:spTree>
    <p:extLst>
      <p:ext uri="{BB962C8B-B14F-4D97-AF65-F5344CB8AC3E}">
        <p14:creationId xmlns:p14="http://schemas.microsoft.com/office/powerpoint/2010/main" val="217375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4372C26-10D0-4903-8A33-3913656157BF}" type="slidenum">
              <a:rPr lang="en-GB"/>
              <a:pPr>
                <a:defRPr/>
              </a:pPr>
              <a:t>‹#›</a:t>
            </a:fld>
            <a:endParaRPr lang="en-GB" dirty="0"/>
          </a:p>
        </p:txBody>
      </p:sp>
    </p:spTree>
    <p:extLst>
      <p:ext uri="{BB962C8B-B14F-4D97-AF65-F5344CB8AC3E}">
        <p14:creationId xmlns:p14="http://schemas.microsoft.com/office/powerpoint/2010/main" val="2543842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122E525-7899-4EB2-AC6E-8F426E752635}" type="slidenum">
              <a:rPr lang="en-GB"/>
              <a:pPr>
                <a:defRPr/>
              </a:pPr>
              <a:t>‹#›</a:t>
            </a:fld>
            <a:endParaRPr lang="en-GB" dirty="0"/>
          </a:p>
        </p:txBody>
      </p:sp>
    </p:spTree>
    <p:extLst>
      <p:ext uri="{BB962C8B-B14F-4D97-AF65-F5344CB8AC3E}">
        <p14:creationId xmlns:p14="http://schemas.microsoft.com/office/powerpoint/2010/main" val="33011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EA5944EC-920C-4301-9063-CD1BFAF526EB}" type="slidenum">
              <a:rPr lang="en-GB"/>
              <a:pPr>
                <a:defRPr/>
              </a:pPr>
              <a:t>‹#›</a:t>
            </a:fld>
            <a:endParaRPr lang="en-GB" dirty="0"/>
          </a:p>
        </p:txBody>
      </p:sp>
    </p:spTree>
    <p:extLst>
      <p:ext uri="{BB962C8B-B14F-4D97-AF65-F5344CB8AC3E}">
        <p14:creationId xmlns:p14="http://schemas.microsoft.com/office/powerpoint/2010/main" val="2302984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FB50271-1032-49C7-AD89-B3606787EDC6}" type="slidenum">
              <a:rPr lang="en-GB"/>
              <a:pPr>
                <a:defRPr/>
              </a:pPr>
              <a:t>‹#›</a:t>
            </a:fld>
            <a:endParaRPr lang="en-GB" dirty="0"/>
          </a:p>
        </p:txBody>
      </p:sp>
    </p:spTree>
    <p:extLst>
      <p:ext uri="{BB962C8B-B14F-4D97-AF65-F5344CB8AC3E}">
        <p14:creationId xmlns:p14="http://schemas.microsoft.com/office/powerpoint/2010/main" val="1196225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4243083-4779-4A5A-BAC8-6D63DA85224F}" type="slidenum">
              <a:rPr lang="en-GB"/>
              <a:pPr>
                <a:defRPr/>
              </a:pPr>
              <a:t>‹#›</a:t>
            </a:fld>
            <a:endParaRPr lang="en-GB" dirty="0"/>
          </a:p>
        </p:txBody>
      </p:sp>
    </p:spTree>
    <p:extLst>
      <p:ext uri="{BB962C8B-B14F-4D97-AF65-F5344CB8AC3E}">
        <p14:creationId xmlns:p14="http://schemas.microsoft.com/office/powerpoint/2010/main" val="1924911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DA3B8FE-35B2-4E0C-8B20-54A2BFD88DBA}" type="slidenum">
              <a:rPr lang="en-GB"/>
              <a:pPr>
                <a:defRPr/>
              </a:pPr>
              <a:t>‹#›</a:t>
            </a:fld>
            <a:endParaRPr lang="en-GB" dirty="0"/>
          </a:p>
        </p:txBody>
      </p:sp>
    </p:spTree>
    <p:extLst>
      <p:ext uri="{BB962C8B-B14F-4D97-AF65-F5344CB8AC3E}">
        <p14:creationId xmlns:p14="http://schemas.microsoft.com/office/powerpoint/2010/main" val="184674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3F4FBC5-1F25-42B1-92A6-21B4EFDD76C5}" type="slidenum">
              <a:rPr lang="en-GB"/>
              <a:pPr>
                <a:defRPr/>
              </a:pPr>
              <a:t>‹#›</a:t>
            </a:fld>
            <a:endParaRPr lang="en-GB" dirty="0"/>
          </a:p>
        </p:txBody>
      </p:sp>
    </p:spTree>
    <p:extLst>
      <p:ext uri="{BB962C8B-B14F-4D97-AF65-F5344CB8AC3E}">
        <p14:creationId xmlns:p14="http://schemas.microsoft.com/office/powerpoint/2010/main" val="291581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2E3EEB5-FD6E-4D77-BB30-E792CAF3F5A0}" type="slidenum">
              <a:rPr lang="en-GB"/>
              <a:pPr>
                <a:defRPr/>
              </a:pPr>
              <a:t>‹#›</a:t>
            </a:fld>
            <a:endParaRPr lang="en-GB" dirty="0"/>
          </a:p>
        </p:txBody>
      </p:sp>
    </p:spTree>
    <p:extLst>
      <p:ext uri="{BB962C8B-B14F-4D97-AF65-F5344CB8AC3E}">
        <p14:creationId xmlns:p14="http://schemas.microsoft.com/office/powerpoint/2010/main" val="238229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GB"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pPr>
              <a:defRPr/>
            </a:pPr>
            <a:fld id="{CFE65AED-DB7A-4CAF-8D4F-E336771BE264}" type="slidenum">
              <a:rPr lang="en-GB"/>
              <a:pPr>
                <a:defRPr/>
              </a:pPr>
              <a:t>‹#›</a:t>
            </a:fld>
            <a:endParaRPr lang="en-GB" dirty="0"/>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GB"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pPr>
              <a:defRPr/>
            </a:pPr>
            <a:fld id="{6E62771F-3797-4899-8AD8-04F08C550801}" type="slidenum">
              <a:rPr lang="en-GB"/>
              <a:pPr>
                <a:defRPr/>
              </a:pPr>
              <a:t>‹#›</a:t>
            </a:fld>
            <a:endParaRPr lang="en-GB" dirty="0"/>
          </a:p>
        </p:txBody>
      </p:sp>
      <p:pic>
        <p:nvPicPr>
          <p:cNvPr id="2055"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4"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defRPr>
      </a:lvl2pPr>
      <a:lvl3pPr algn="l" rtl="0" eaLnBrk="0" fontAlgn="base" hangingPunct="0">
        <a:spcBef>
          <a:spcPct val="0"/>
        </a:spcBef>
        <a:spcAft>
          <a:spcPct val="0"/>
        </a:spcAft>
        <a:defRPr sz="3500">
          <a:solidFill>
            <a:schemeClr val="tx2"/>
          </a:solidFill>
          <a:latin typeface="Georgia" pitchFamily="16" charset="0"/>
        </a:defRPr>
      </a:lvl3pPr>
      <a:lvl4pPr algn="l" rtl="0" eaLnBrk="0" fontAlgn="base" hangingPunct="0">
        <a:spcBef>
          <a:spcPct val="0"/>
        </a:spcBef>
        <a:spcAft>
          <a:spcPct val="0"/>
        </a:spcAft>
        <a:defRPr sz="3500">
          <a:solidFill>
            <a:schemeClr val="tx2"/>
          </a:solidFill>
          <a:latin typeface="Georgia" pitchFamily="16" charset="0"/>
        </a:defRPr>
      </a:lvl4pPr>
      <a:lvl5pPr algn="l" rtl="0" eaLnBrk="0" fontAlgn="base" hangingPunct="0">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GB"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defRPr>
      </a:lvl2pPr>
      <a:lvl3pPr algn="l" rtl="0" eaLnBrk="0" fontAlgn="base" hangingPunct="0">
        <a:spcBef>
          <a:spcPct val="0"/>
        </a:spcBef>
        <a:spcAft>
          <a:spcPct val="0"/>
        </a:spcAft>
        <a:defRPr sz="3500">
          <a:solidFill>
            <a:schemeClr val="tx2"/>
          </a:solidFill>
          <a:latin typeface="Georgia" pitchFamily="16" charset="0"/>
        </a:defRPr>
      </a:lvl3pPr>
      <a:lvl4pPr algn="l" rtl="0" eaLnBrk="0" fontAlgn="base" hangingPunct="0">
        <a:spcBef>
          <a:spcPct val="0"/>
        </a:spcBef>
        <a:spcAft>
          <a:spcPct val="0"/>
        </a:spcAft>
        <a:defRPr sz="3500">
          <a:solidFill>
            <a:schemeClr val="tx2"/>
          </a:solidFill>
          <a:latin typeface="Georgia" pitchFamily="16" charset="0"/>
        </a:defRPr>
      </a:lvl4pPr>
      <a:lvl5pPr algn="l" rtl="0" eaLnBrk="0" fontAlgn="base" hangingPunct="0">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323D43"/>
                </a:solidFill>
                <a:latin typeface="Arial" charset="0"/>
              </a:defRPr>
            </a:lvl1pPr>
          </a:lstStyle>
          <a:p>
            <a:pPr>
              <a:defRPr/>
            </a:pPr>
            <a:endParaRPr lang="en-GB"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323D43"/>
                </a:solidFill>
                <a:latin typeface="Arial" charset="0"/>
              </a:defRPr>
            </a:lvl1pPr>
          </a:lstStyle>
          <a:p>
            <a:pPr>
              <a:defRPr/>
            </a:pPr>
            <a:endParaRPr lang="en-GB"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solidFill>
                  <a:srgbClr val="323D43"/>
                </a:solidFill>
                <a:latin typeface="+mn-lt"/>
              </a:defRPr>
            </a:lvl1pPr>
          </a:lstStyle>
          <a:p>
            <a:pPr>
              <a:defRPr/>
            </a:pPr>
            <a:fld id="{0A3A0E2A-9C56-42E9-BAEF-AF6921030B67}" type="slidenum">
              <a:rPr lang="en-GB"/>
              <a:pPr>
                <a:defRPr/>
              </a:pPr>
              <a:t>‹#›</a:t>
            </a:fld>
            <a:endParaRPr lang="en-GB" dirty="0"/>
          </a:p>
        </p:txBody>
      </p:sp>
      <p:pic>
        <p:nvPicPr>
          <p:cNvPr id="4103"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defRPr>
      </a:lvl2pPr>
      <a:lvl3pPr algn="l" rtl="0" eaLnBrk="0" fontAlgn="base" hangingPunct="0">
        <a:spcBef>
          <a:spcPct val="0"/>
        </a:spcBef>
        <a:spcAft>
          <a:spcPct val="0"/>
        </a:spcAft>
        <a:defRPr sz="3500">
          <a:solidFill>
            <a:schemeClr val="tx2"/>
          </a:solidFill>
          <a:latin typeface="Georgia" pitchFamily="16" charset="0"/>
        </a:defRPr>
      </a:lvl3pPr>
      <a:lvl4pPr algn="l" rtl="0" eaLnBrk="0" fontAlgn="base" hangingPunct="0">
        <a:spcBef>
          <a:spcPct val="0"/>
        </a:spcBef>
        <a:spcAft>
          <a:spcPct val="0"/>
        </a:spcAft>
        <a:defRPr sz="3500">
          <a:solidFill>
            <a:schemeClr val="tx2"/>
          </a:solidFill>
          <a:latin typeface="Georgia" pitchFamily="16" charset="0"/>
        </a:defRPr>
      </a:lvl4pPr>
      <a:lvl5pPr algn="l" rtl="0" eaLnBrk="0" fontAlgn="base" hangingPunct="0">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solidFill>
                <a:srgbClr val="323D43"/>
              </a:solidFill>
              <a:latin typeface="Arial" charset="0"/>
            </a:endParaRPr>
          </a:p>
        </p:txBody>
      </p:sp>
      <p:sp>
        <p:nvSpPr>
          <p:cNvPr id="512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solidFill>
                <a:srgbClr val="323D43"/>
              </a:solidFill>
            </a:endParaRPr>
          </a:p>
        </p:txBody>
      </p:sp>
      <p:sp>
        <p:nvSpPr>
          <p:cNvPr id="5124"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5125"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solidFill>
                  <a:srgbClr val="323D43"/>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323D43"/>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solidFill>
                  <a:srgbClr val="323D43"/>
                </a:solidFill>
                <a:latin typeface="+mn-lt"/>
              </a:defRPr>
            </a:lvl1pPr>
          </a:lstStyle>
          <a:p>
            <a:pPr>
              <a:defRPr/>
            </a:pPr>
            <a:fld id="{A257BDF1-D4A1-48EA-9020-84061059F1FE}" type="slidenum">
              <a:rPr lang="en-GB"/>
              <a:pPr>
                <a:defRPr/>
              </a:pPr>
              <a:t>‹#›</a:t>
            </a:fld>
            <a:endParaRPr lang="en-GB" dirty="0"/>
          </a:p>
        </p:txBody>
      </p:sp>
      <p:pic>
        <p:nvPicPr>
          <p:cNvPr id="5129"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6"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solidFill>
                <a:srgbClr val="323D43"/>
              </a:solidFill>
              <a:latin typeface="Arial" charset="0"/>
            </a:endParaRPr>
          </a:p>
        </p:txBody>
      </p:sp>
      <p:sp>
        <p:nvSpPr>
          <p:cNvPr id="614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solidFill>
                <a:srgbClr val="323D43"/>
              </a:solidFill>
            </a:endParaRPr>
          </a:p>
        </p:txBody>
      </p:sp>
      <p:sp>
        <p:nvSpPr>
          <p:cNvPr id="614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614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solidFill>
                  <a:srgbClr val="323D43"/>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323D43"/>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solidFill>
                  <a:srgbClr val="323D43"/>
                </a:solidFill>
                <a:latin typeface="+mn-lt"/>
              </a:defRPr>
            </a:lvl1pPr>
          </a:lstStyle>
          <a:p>
            <a:pPr>
              <a:defRPr/>
            </a:pPr>
            <a:fld id="{F0B618D7-46E3-4555-84B8-5466F752A5FA}" type="slidenum">
              <a:rPr lang="en-GB"/>
              <a:pPr>
                <a:defRPr/>
              </a:pPr>
              <a:t>‹#›</a:t>
            </a:fld>
            <a:endParaRPr lang="en-GB" dirty="0"/>
          </a:p>
        </p:txBody>
      </p:sp>
      <p:pic>
        <p:nvPicPr>
          <p:cNvPr id="615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7"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uardian.co.uk/theguardia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openlives.wordpres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outhampton.ac.uk/mediacentr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onnect.le.ac.uk/post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www.youtube.com/v/91R-LkW2x3s?hl=en_US&amp;version=3&amp;rel=0" TargetMode="External"/><Relationship Id="rId1" Type="http://schemas.openxmlformats.org/officeDocument/2006/relationships/video" Target="http://www.youtube.com/v/-etaxcuJSyo?hl=en_US&amp;version=3&amp;rel=0"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24744"/>
            <a:ext cx="8496300" cy="2592288"/>
          </a:xfrm>
        </p:spPr>
        <p:txBody>
          <a:bodyPr/>
          <a:lstStyle/>
          <a:p>
            <a:r>
              <a:rPr lang="en-GB" sz="4000" dirty="0" smtClean="0"/>
              <a:t>Public Engagement</a:t>
            </a:r>
            <a:endParaRPr lang="en-GB" sz="4000" dirty="0"/>
          </a:p>
        </p:txBody>
      </p:sp>
      <p:sp>
        <p:nvSpPr>
          <p:cNvPr id="3" name="Subtitle 2"/>
          <p:cNvSpPr>
            <a:spLocks noGrp="1"/>
          </p:cNvSpPr>
          <p:nvPr>
            <p:ph type="subTitle" idx="1"/>
          </p:nvPr>
        </p:nvSpPr>
        <p:spPr>
          <a:xfrm>
            <a:off x="381000" y="3717032"/>
            <a:ext cx="8496300" cy="2278509"/>
          </a:xfrm>
        </p:spPr>
        <p:txBody>
          <a:bodyPr/>
          <a:lstStyle/>
          <a:p>
            <a:r>
              <a:rPr lang="en-GB" dirty="0" smtClean="0"/>
              <a:t>John Canning</a:t>
            </a:r>
          </a:p>
          <a:p>
            <a:r>
              <a:rPr lang="en-GB" dirty="0" smtClean="0"/>
              <a:t>PGR Training</a:t>
            </a:r>
          </a:p>
        </p:txBody>
      </p:sp>
      <p:sp>
        <p:nvSpPr>
          <p:cNvPr id="4"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lgn="l">
              <a:lnSpc>
                <a:spcPts val="2400"/>
              </a:lnSpc>
            </a:pPr>
            <a:endParaRPr lang="en-GB" sz="2000" dirty="0">
              <a:solidFill>
                <a:srgbClr val="B2D5D5"/>
              </a:solidFill>
              <a:latin typeface="Georgia" pitchFamily="16" charset="0"/>
            </a:endParaRPr>
          </a:p>
        </p:txBody>
      </p:sp>
    </p:spTree>
    <p:extLst>
      <p:ext uri="{BB962C8B-B14F-4D97-AF65-F5344CB8AC3E}">
        <p14:creationId xmlns:p14="http://schemas.microsoft.com/office/powerpoint/2010/main" val="292786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3312046" cy="2016894"/>
          </a:xfrm>
        </p:spPr>
        <p:txBody>
          <a:bodyPr/>
          <a:lstStyle/>
          <a:p>
            <a:r>
              <a:rPr lang="en-GB" dirty="0" smtClean="0"/>
              <a:t>Lucy Blue, archaeology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99392"/>
            <a:ext cx="4752528" cy="6765450"/>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10</a:t>
            </a:fld>
            <a:endParaRPr lang="en-GB" dirty="0"/>
          </a:p>
        </p:txBody>
      </p:sp>
    </p:spTree>
    <p:extLst>
      <p:ext uri="{BB962C8B-B14F-4D97-AF65-F5344CB8AC3E}">
        <p14:creationId xmlns:p14="http://schemas.microsoft.com/office/powerpoint/2010/main" val="300983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908050"/>
            <a:ext cx="3024014" cy="1152798"/>
          </a:xfrm>
        </p:spPr>
        <p:txBody>
          <a:bodyPr/>
          <a:lstStyle/>
          <a:p>
            <a:r>
              <a:rPr lang="en-GB" dirty="0" smtClean="0"/>
              <a:t>Time team</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32957"/>
            <a:ext cx="5472608" cy="5946472"/>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11</a:t>
            </a:fld>
            <a:endParaRPr lang="en-GB" dirty="0"/>
          </a:p>
        </p:txBody>
      </p:sp>
    </p:spTree>
    <p:extLst>
      <p:ext uri="{BB962C8B-B14F-4D97-AF65-F5344CB8AC3E}">
        <p14:creationId xmlns:p14="http://schemas.microsoft.com/office/powerpoint/2010/main" val="286400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4536504" cy="3528392"/>
          </a:xfrm>
        </p:spPr>
        <p:txBody>
          <a:bodyPr/>
          <a:lstStyle/>
          <a:p>
            <a:r>
              <a:rPr lang="en-GB" dirty="0" smtClean="0"/>
              <a:t>Jessica Alba has the sexiest wiggle study says. Telegraph, 25 August 2007</a:t>
            </a:r>
            <a:br>
              <a:rPr lang="en-GB" dirty="0" smtClean="0"/>
            </a:br>
            <a:r>
              <a:rPr lang="en-GB" dirty="0" smtClean="0"/>
              <a:t/>
            </a:r>
            <a:br>
              <a:rPr lang="en-GB" dirty="0" smtClean="0"/>
            </a:br>
            <a:r>
              <a:rPr lang="en-GB" sz="2800" dirty="0" smtClean="0"/>
              <a:t>Jessica Alba, the film actress has the ultimate sexy strut according to a team of Cambridge mathematicians</a:t>
            </a:r>
            <a:endParaRPr lang="en-GB"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7536" y="836712"/>
            <a:ext cx="4176464" cy="5789171"/>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12</a:t>
            </a:fld>
            <a:endParaRPr lang="en-GB" dirty="0"/>
          </a:p>
        </p:txBody>
      </p:sp>
    </p:spTree>
    <p:extLst>
      <p:ext uri="{BB962C8B-B14F-4D97-AF65-F5344CB8AC3E}">
        <p14:creationId xmlns:p14="http://schemas.microsoft.com/office/powerpoint/2010/main" val="152522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sexiest walk</a:t>
            </a:r>
            <a:endParaRPr lang="en-GB" dirty="0"/>
          </a:p>
        </p:txBody>
      </p:sp>
      <p:sp>
        <p:nvSpPr>
          <p:cNvPr id="3" name="Content Placeholder 2"/>
          <p:cNvSpPr>
            <a:spLocks noGrp="1"/>
          </p:cNvSpPr>
          <p:nvPr>
            <p:ph idx="1"/>
          </p:nvPr>
        </p:nvSpPr>
        <p:spPr/>
        <p:txBody>
          <a:bodyPr/>
          <a:lstStyle/>
          <a:p>
            <a:pPr marL="0" indent="0">
              <a:buNone/>
            </a:pPr>
            <a:r>
              <a:rPr lang="en-GB" dirty="0" smtClean="0"/>
              <a:t>“We </a:t>
            </a:r>
            <a:r>
              <a:rPr lang="en-GB" dirty="0"/>
              <a:t>are conducting a survey into the celebrity top ten sexiest walks for my client </a:t>
            </a:r>
            <a:r>
              <a:rPr lang="en-GB" dirty="0" err="1"/>
              <a:t>Veet</a:t>
            </a:r>
            <a:r>
              <a:rPr lang="en-GB" dirty="0"/>
              <a:t> (hair removal cream) and we would like to back up our survey with an equation from an expert to work out which celebrity has the sexiest walk, with theory behind it. We would like help from a doctor of psychology or someone similar who can come up with equations to back up our findings, as we feel that having an expert comment and an equation will give the story more weight</a:t>
            </a:r>
            <a:r>
              <a:rPr lang="en-GB" dirty="0" smtClean="0"/>
              <a:t>.”</a:t>
            </a:r>
            <a:endParaRPr lang="en-GB" dirty="0"/>
          </a:p>
          <a:p>
            <a:pPr marL="0" indent="0">
              <a:buNone/>
            </a:pPr>
            <a:r>
              <a:rPr lang="en-GB" dirty="0" err="1"/>
              <a:t>Goldacre</a:t>
            </a:r>
            <a:r>
              <a:rPr lang="en-GB" dirty="0"/>
              <a:t>, Ben (2008-12-07). Bad Science (pp. 231-232). Harper Collins, Inc.. Kindle Edition. </a:t>
            </a:r>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13</a:t>
            </a:fld>
            <a:endParaRPr lang="en-GB" dirty="0"/>
          </a:p>
        </p:txBody>
      </p:sp>
    </p:spTree>
    <p:extLst>
      <p:ext uri="{BB962C8B-B14F-4D97-AF65-F5344CB8AC3E}">
        <p14:creationId xmlns:p14="http://schemas.microsoft.com/office/powerpoint/2010/main" val="194166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The Clarion press release was not approved by me and is factually incorrect and misleading in suggesting there has been any serious </a:t>
            </a:r>
            <a:r>
              <a:rPr lang="en-GB" dirty="0" smtClean="0"/>
              <a:t>attempt to </a:t>
            </a:r>
            <a:r>
              <a:rPr lang="en-GB" dirty="0"/>
              <a:t>do serious mathematics here. No ‘team of Cambridge mathematicians’ has been involved. Clarion asked me to help by analysing survey data from eight hundred men in which they were asked to rank ten celebrities for ‘sexiness of walk’. And Jessica Alba did not come top. She came seventh</a:t>
            </a:r>
            <a:r>
              <a:rPr lang="en-GB" dirty="0" smtClean="0"/>
              <a:t>.</a:t>
            </a:r>
          </a:p>
          <a:p>
            <a:pPr marL="0" indent="0">
              <a:buNone/>
            </a:pPr>
            <a:r>
              <a:rPr lang="en-GB" dirty="0" smtClean="0"/>
              <a:t>Quote from Professor </a:t>
            </a:r>
            <a:r>
              <a:rPr lang="en-GB" dirty="0"/>
              <a:t>R</a:t>
            </a:r>
            <a:r>
              <a:rPr lang="en-GB" dirty="0" smtClean="0"/>
              <a:t>ichard Weber IN: </a:t>
            </a:r>
            <a:r>
              <a:rPr lang="en-GB" dirty="0" err="1" smtClean="0"/>
              <a:t>Goldacre</a:t>
            </a:r>
            <a:r>
              <a:rPr lang="en-GB" dirty="0"/>
              <a:t>, Ben (2008-12-07). Bad Science (p. 232). Harper Collins, Inc.. Kindle Edition. </a:t>
            </a:r>
          </a:p>
          <a:p>
            <a:pPr marL="0" indent="0">
              <a:buNone/>
            </a:pPr>
            <a:endParaRPr lang="en-GB" dirty="0" smtClean="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14</a:t>
            </a:fld>
            <a:endParaRPr lang="en-GB" dirty="0"/>
          </a:p>
        </p:txBody>
      </p:sp>
    </p:spTree>
    <p:extLst>
      <p:ext uri="{BB962C8B-B14F-4D97-AF65-F5344CB8AC3E}">
        <p14:creationId xmlns:p14="http://schemas.microsoft.com/office/powerpoint/2010/main" val="227236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170" y="1268760"/>
            <a:ext cx="3525326" cy="3457600"/>
          </a:xfrm>
        </p:spPr>
        <p:txBody>
          <a:bodyPr/>
          <a:lstStyle/>
          <a:p>
            <a:r>
              <a:rPr lang="en-GB" dirty="0" smtClean="0"/>
              <a:t>Biscuit dunking science</a:t>
            </a:r>
            <a:endParaRPr lang="en-GB" dirty="0"/>
          </a:p>
        </p:txBody>
      </p:sp>
      <p:sp>
        <p:nvSpPr>
          <p:cNvPr id="3" name="Content Placeholder 2"/>
          <p:cNvSpPr>
            <a:spLocks noGrp="1"/>
          </p:cNvSpPr>
          <p:nvPr>
            <p:ph idx="1"/>
          </p:nvPr>
        </p:nvSpPr>
        <p:spPr>
          <a:xfrm>
            <a:off x="323850" y="5661247"/>
            <a:ext cx="8496300" cy="153765"/>
          </a:xfrm>
        </p:spPr>
        <p:txBody>
          <a:bodyPr/>
          <a:lstStyle/>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15</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5328592" cy="68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92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Leicester ‘milks’ Richard III discovery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4020" y="1700213"/>
            <a:ext cx="3515960" cy="4114800"/>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16</a:t>
            </a:fld>
            <a:endParaRPr lang="en-GB" dirty="0"/>
          </a:p>
        </p:txBody>
      </p:sp>
    </p:spTree>
    <p:extLst>
      <p:ext uri="{BB962C8B-B14F-4D97-AF65-F5344CB8AC3E}">
        <p14:creationId xmlns:p14="http://schemas.microsoft.com/office/powerpoint/2010/main" val="230044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33256"/>
            <a:ext cx="8496300" cy="1124744"/>
          </a:xfrm>
        </p:spPr>
        <p:txBody>
          <a:bodyPr/>
          <a:lstStyle/>
          <a:p>
            <a:r>
              <a:rPr lang="en-GB" sz="2800" b="1" dirty="0"/>
              <a:t>Who still wants to learn languages</a:t>
            </a:r>
            <a:r>
              <a:rPr lang="en-GB" sz="2800" b="1" dirty="0" smtClean="0"/>
              <a:t>?</a:t>
            </a:r>
            <a:r>
              <a:rPr lang="en-GB" sz="2800" dirty="0" smtClean="0">
                <a:hlinkClick r:id="rId2"/>
              </a:rPr>
              <a:t/>
            </a:r>
            <a:br>
              <a:rPr lang="en-GB" sz="2800" dirty="0" smtClean="0">
                <a:hlinkClick r:id="rId2"/>
              </a:rPr>
            </a:br>
            <a:r>
              <a:rPr lang="en-GB" sz="2800" dirty="0" smtClean="0">
                <a:hlinkClick r:id="rId2"/>
              </a:rPr>
              <a:t>The </a:t>
            </a:r>
            <a:r>
              <a:rPr lang="en-GB" sz="2800" dirty="0">
                <a:hlinkClick r:id="rId2"/>
              </a:rPr>
              <a:t>Guardian</a:t>
            </a:r>
            <a:r>
              <a:rPr lang="en-GB" sz="2800" dirty="0"/>
              <a:t>, Tuesday 24 August </a:t>
            </a:r>
            <a:r>
              <a:rPr lang="en-GB" sz="2800" dirty="0" smtClean="0"/>
              <a:t>2010</a:t>
            </a:r>
            <a:endParaRPr lang="en-GB"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260648"/>
            <a:ext cx="5832648" cy="5281722"/>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17</a:t>
            </a:fld>
            <a:endParaRPr lang="en-GB" dirty="0"/>
          </a:p>
        </p:txBody>
      </p:sp>
    </p:spTree>
    <p:extLst>
      <p:ext uri="{BB962C8B-B14F-4D97-AF65-F5344CB8AC3E}">
        <p14:creationId xmlns:p14="http://schemas.microsoft.com/office/powerpoint/2010/main" val="25377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17232"/>
            <a:ext cx="8496300" cy="1152128"/>
          </a:xfrm>
        </p:spPr>
        <p:txBody>
          <a:bodyPr/>
          <a:lstStyle/>
          <a:p>
            <a:r>
              <a:rPr lang="en-GB" sz="2400" b="1" dirty="0"/>
              <a:t>Horse meat scandal: 'food prices have to go up', says former Tesco </a:t>
            </a:r>
            <a:r>
              <a:rPr lang="en-GB" sz="2400" b="1" dirty="0" smtClean="0"/>
              <a:t>executive, Telegraph, 13 February 2013 </a:t>
            </a:r>
            <a:r>
              <a:rPr lang="en-GB" b="1" dirty="0"/>
              <a:t/>
            </a:r>
            <a:br>
              <a:rPr lang="en-GB" b="1" dirty="0"/>
            </a:br>
            <a:endParaRPr lang="en-GB" dirty="0"/>
          </a:p>
        </p:txBody>
      </p:sp>
      <p:sp>
        <p:nvSpPr>
          <p:cNvPr id="3" name="Content Placeholder 2"/>
          <p:cNvSpPr>
            <a:spLocks noGrp="1"/>
          </p:cNvSpPr>
          <p:nvPr>
            <p:ph idx="1"/>
          </p:nvPr>
        </p:nvSpPr>
        <p:spPr>
          <a:xfrm>
            <a:off x="323528" y="836712"/>
            <a:ext cx="8496300" cy="4114800"/>
          </a:xfrm>
        </p:spPr>
        <p:txBody>
          <a:bodyPr/>
          <a:lstStyle/>
          <a:p>
            <a:pPr marL="0" indent="0">
              <a:buNone/>
            </a:pPr>
            <a:r>
              <a:rPr lang="en-GB" dirty="0" smtClean="0"/>
              <a:t>…</a:t>
            </a:r>
          </a:p>
          <a:p>
            <a:pPr marL="0" indent="0">
              <a:buNone/>
            </a:pPr>
            <a:r>
              <a:rPr lang="en-GB" dirty="0" smtClean="0"/>
              <a:t>Her </a:t>
            </a:r>
            <a:r>
              <a:rPr lang="en-GB" dirty="0"/>
              <a:t>opinion was echoed by Dr Emma Roe, a lecturer in Human Geography at University of Southampton, who claimed it was 'no surprise' that the contamination had been found in value brands. </a:t>
            </a:r>
          </a:p>
          <a:p>
            <a:pPr marL="0" indent="0">
              <a:buNone/>
            </a:pPr>
            <a:r>
              <a:rPr lang="en-GB" dirty="0"/>
              <a:t>"The horse meat saga suggests that there is a shortage of beef products at a price suitable for value-range processed meat products. </a:t>
            </a:r>
          </a:p>
          <a:p>
            <a:pPr marL="0" indent="0">
              <a:buNone/>
            </a:pPr>
            <a:r>
              <a:rPr lang="en-GB" dirty="0"/>
              <a:t>"The retailers are pushing down prices to meet the needs of cash-strapped consumers who are dealing with food and fuel bills prices rising." </a:t>
            </a:r>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18</a:t>
            </a:fld>
            <a:endParaRPr lang="en-GB" dirty="0"/>
          </a:p>
        </p:txBody>
      </p:sp>
    </p:spTree>
    <p:extLst>
      <p:ext uri="{BB962C8B-B14F-4D97-AF65-F5344CB8AC3E}">
        <p14:creationId xmlns:p14="http://schemas.microsoft.com/office/powerpoint/2010/main" val="300253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lives project</a:t>
            </a:r>
            <a:endParaRPr lang="en-GB" dirty="0"/>
          </a:p>
        </p:txBody>
      </p:sp>
      <p:sp>
        <p:nvSpPr>
          <p:cNvPr id="3" name="Content Placeholder 2"/>
          <p:cNvSpPr>
            <a:spLocks noGrp="1"/>
          </p:cNvSpPr>
          <p:nvPr>
            <p:ph idx="1"/>
          </p:nvPr>
        </p:nvSpPr>
        <p:spPr/>
        <p:txBody>
          <a:bodyPr/>
          <a:lstStyle/>
          <a:p>
            <a:r>
              <a:rPr lang="en-GB" dirty="0"/>
              <a:t>“…digitise research resources documenting the migration experiences of Spanish </a:t>
            </a:r>
            <a:r>
              <a:rPr lang="en-GB" dirty="0" err="1"/>
              <a:t>emigrés</a:t>
            </a:r>
            <a:r>
              <a:rPr lang="en-GB" dirty="0"/>
              <a:t>. Once released as open content, this raw research data will be developed as open educational resources for a range of teaching and learning contexts in humanities and social sciences on topics such as migration, life history, employability skills, research skills, language learning. The project will use a tested process model for sharing expertise and teaching ideas to create reusable and innovative teaching </a:t>
            </a:r>
            <a:r>
              <a:rPr lang="en-GB" dirty="0" smtClean="0"/>
              <a:t>resources</a:t>
            </a:r>
            <a:endParaRPr lang="en-GB" dirty="0"/>
          </a:p>
          <a:p>
            <a:r>
              <a:rPr lang="en-GB" dirty="0" smtClean="0"/>
              <a:t>Website: </a:t>
            </a:r>
            <a:r>
              <a:rPr lang="en-GB" dirty="0" smtClean="0">
                <a:hlinkClick r:id="rId2"/>
              </a:rPr>
              <a:t>http</a:t>
            </a:r>
            <a:r>
              <a:rPr lang="en-GB" dirty="0">
                <a:hlinkClick r:id="rId2"/>
              </a:rPr>
              <a:t>://openlives.wordpress.com</a:t>
            </a:r>
            <a:r>
              <a:rPr lang="en-GB" dirty="0" smtClean="0">
                <a:hlinkClick r:id="rId2"/>
              </a:rPr>
              <a:t>/</a:t>
            </a:r>
            <a:endParaRPr lang="en-GB" dirty="0" smtClean="0"/>
          </a:p>
          <a:p>
            <a:r>
              <a:rPr lang="en-GB" dirty="0" smtClean="0"/>
              <a:t>TV coverage- Meridian TV</a:t>
            </a:r>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19</a:t>
            </a:fld>
            <a:endParaRPr lang="en-GB" dirty="0"/>
          </a:p>
        </p:txBody>
      </p:sp>
    </p:spTree>
    <p:extLst>
      <p:ext uri="{BB962C8B-B14F-4D97-AF65-F5344CB8AC3E}">
        <p14:creationId xmlns:p14="http://schemas.microsoft.com/office/powerpoint/2010/main" val="277061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D79A2B5-22B0-4280-A479-A3F56C35366C}" type="slidenum">
              <a:rPr lang="en-GB"/>
              <a:pPr>
                <a:defRPr/>
              </a:pPr>
              <a:t>2</a:t>
            </a:fld>
            <a:endParaRPr lang="en-GB" dirty="0"/>
          </a:p>
        </p:txBody>
      </p:sp>
      <p:sp>
        <p:nvSpPr>
          <p:cNvPr id="18435" name="Text Box 1026"/>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lgn="l">
              <a:lnSpc>
                <a:spcPts val="2800"/>
              </a:lnSpc>
              <a:buFont typeface="Times" pitchFamily="48" charset="0"/>
              <a:buChar char="•"/>
            </a:pPr>
            <a:endParaRPr lang="en-US" sz="2400" dirty="0">
              <a:solidFill>
                <a:srgbClr val="2D3F49"/>
              </a:solidFill>
              <a:latin typeface="Georgia" pitchFamily="16" charset="0"/>
            </a:endParaRPr>
          </a:p>
        </p:txBody>
      </p:sp>
      <p:sp>
        <p:nvSpPr>
          <p:cNvPr id="67588" name="Rectangle 1028"/>
          <p:cNvSpPr>
            <a:spLocks noGrp="1" noChangeArrowheads="1"/>
          </p:cNvSpPr>
          <p:nvPr>
            <p:ph type="body" idx="1"/>
          </p:nvPr>
        </p:nvSpPr>
        <p:spPr/>
        <p:txBody>
          <a:bodyPr/>
          <a:lstStyle/>
          <a:p>
            <a:pPr marL="0" indent="0" eaLnBrk="1" hangingPunct="1">
              <a:buNone/>
              <a:defRPr/>
            </a:pPr>
            <a:r>
              <a:rPr lang="en-GB" b="1" dirty="0"/>
              <a:t>Public engagement describes the myriad of ways in which the activity and benefits of higher education and research can be shared with the public. Engagement is by definition a two-way process, involving interaction and listening, with the goal of generating mutual benefit. </a:t>
            </a:r>
            <a:endParaRPr lang="en-GB" dirty="0"/>
          </a:p>
          <a:p>
            <a:pPr marL="0" indent="0" eaLnBrk="1" hangingPunct="1">
              <a:buNone/>
              <a:defRPr/>
            </a:pPr>
            <a:r>
              <a:rPr lang="en-GB" dirty="0" smtClean="0"/>
              <a:t>National Coordinating Centre for Public Engagement</a:t>
            </a:r>
          </a:p>
          <a:p>
            <a:pPr marL="0" indent="0" eaLnBrk="1" hangingPunct="1">
              <a:buNone/>
              <a:defRPr/>
            </a:pPr>
            <a:r>
              <a:rPr lang="en-GB" dirty="0"/>
              <a:t>http://www.publicengagement.ac.uk/</a:t>
            </a:r>
            <a:endParaRPr lang="en-GB" dirty="0" smtClean="0"/>
          </a:p>
        </p:txBody>
      </p:sp>
      <p:sp>
        <p:nvSpPr>
          <p:cNvPr id="18437" name="Title 1"/>
          <p:cNvSpPr>
            <a:spLocks noGrp="1"/>
          </p:cNvSpPr>
          <p:nvPr>
            <p:ph type="title"/>
          </p:nvPr>
        </p:nvSpPr>
        <p:spPr/>
        <p:txBody>
          <a:bodyPr/>
          <a:lstStyle/>
          <a:p>
            <a:pPr eaLnBrk="1" hangingPunct="1"/>
            <a:r>
              <a:rPr lang="en-GB" sz="3600" dirty="0" smtClean="0"/>
              <a:t>What is Public engagement (PE)?</a:t>
            </a:r>
          </a:p>
        </p:txBody>
      </p:sp>
      <p:pic>
        <p:nvPicPr>
          <p:cNvPr id="18438" name="Picture 4" descr="\\userfiles.soton.ac.uk\Users\aran1c09\mydesktop\Humanities_CMYK.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50838"/>
            <a:ext cx="18335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20</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 y="11970"/>
            <a:ext cx="5172075"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629" y="1052736"/>
            <a:ext cx="6896742" cy="5659253"/>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21</a:t>
            </a:fld>
            <a:endParaRPr lang="en-GB" dirty="0"/>
          </a:p>
        </p:txBody>
      </p:sp>
    </p:spTree>
    <p:extLst>
      <p:ext uri="{BB962C8B-B14F-4D97-AF65-F5344CB8AC3E}">
        <p14:creationId xmlns:p14="http://schemas.microsoft.com/office/powerpoint/2010/main" val="267775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941168"/>
            <a:ext cx="8496300" cy="649288"/>
          </a:xfrm>
        </p:spPr>
        <p:txBody>
          <a:bodyPr/>
          <a:lstStyle/>
          <a:p>
            <a:r>
              <a:rPr lang="en-GB" b="1" dirty="0" smtClean="0"/>
              <a:t>“Cam Shafted”, Sunday People, 18 March 2012 </a:t>
            </a:r>
            <a:r>
              <a:rPr lang="en-GB" b="1" dirty="0"/>
              <a:t/>
            </a:r>
            <a:br>
              <a:rPr lang="en-GB" b="1" dirty="0"/>
            </a:br>
            <a:endParaRPr lang="en-GB" dirty="0"/>
          </a:p>
        </p:txBody>
      </p:sp>
      <p:sp>
        <p:nvSpPr>
          <p:cNvPr id="3" name="Content Placeholder 2"/>
          <p:cNvSpPr>
            <a:spLocks noGrp="1"/>
          </p:cNvSpPr>
          <p:nvPr>
            <p:ph idx="1"/>
          </p:nvPr>
        </p:nvSpPr>
        <p:spPr>
          <a:xfrm>
            <a:off x="323850" y="908720"/>
            <a:ext cx="8496300" cy="4906293"/>
          </a:xfrm>
        </p:spPr>
        <p:txBody>
          <a:bodyPr/>
          <a:lstStyle/>
          <a:p>
            <a:pPr marL="0" indent="0">
              <a:buNone/>
            </a:pPr>
            <a:r>
              <a:rPr lang="en-GB" dirty="0" smtClean="0"/>
              <a:t>…</a:t>
            </a:r>
          </a:p>
          <a:p>
            <a:pPr marL="0" indent="0">
              <a:buNone/>
            </a:pPr>
            <a:r>
              <a:rPr lang="en-GB" dirty="0" smtClean="0"/>
              <a:t>A </a:t>
            </a:r>
            <a:r>
              <a:rPr lang="en-GB" dirty="0"/>
              <a:t>study by Sheffield University professor Danny Dorling warned of worsening gaps in house prices and education, while nine out of 10 of Britain’s jobless </a:t>
            </a:r>
            <a:r>
              <a:rPr lang="en-GB" dirty="0" err="1"/>
              <a:t>blackspots</a:t>
            </a:r>
            <a:r>
              <a:rPr lang="en-GB" dirty="0"/>
              <a:t> are in the northern half of the country.</a:t>
            </a:r>
          </a:p>
          <a:p>
            <a:pPr marL="0" indent="0">
              <a:buNone/>
            </a:pPr>
            <a:r>
              <a:rPr lang="en-GB" dirty="0"/>
              <a:t>And a study by Manchester University found the life expectancy gap was at a 40-year high – with 37,000 more people a year dying early in the North.</a:t>
            </a:r>
          </a:p>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22</a:t>
            </a:fld>
            <a:endParaRPr lang="en-GB" dirty="0"/>
          </a:p>
        </p:txBody>
      </p:sp>
    </p:spTree>
    <p:extLst>
      <p:ext uri="{BB962C8B-B14F-4D97-AF65-F5344CB8AC3E}">
        <p14:creationId xmlns:p14="http://schemas.microsoft.com/office/powerpoint/2010/main" val="179677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Places of engagement</a:t>
            </a:r>
            <a:endParaRPr lang="en-GB" dirty="0"/>
          </a:p>
        </p:txBody>
      </p:sp>
      <p:sp>
        <p:nvSpPr>
          <p:cNvPr id="3" name="Content Placeholder 2"/>
          <p:cNvSpPr>
            <a:spLocks noGrp="1"/>
          </p:cNvSpPr>
          <p:nvPr>
            <p:ph idx="1"/>
          </p:nvPr>
        </p:nvSpPr>
        <p:spPr/>
        <p:txBody>
          <a:bodyPr/>
          <a:lstStyle/>
          <a:p>
            <a:r>
              <a:rPr lang="en-GB" dirty="0" smtClean="0"/>
              <a:t>Media interviews</a:t>
            </a:r>
          </a:p>
          <a:p>
            <a:r>
              <a:rPr lang="en-GB" dirty="0" smtClean="0"/>
              <a:t>Newspaper/ magazine articles</a:t>
            </a:r>
          </a:p>
          <a:p>
            <a:r>
              <a:rPr lang="en-GB" dirty="0" smtClean="0"/>
              <a:t>Open days</a:t>
            </a:r>
          </a:p>
          <a:p>
            <a:r>
              <a:rPr lang="en-GB" dirty="0" smtClean="0"/>
              <a:t>Involvement with special interest groups/ charities</a:t>
            </a:r>
          </a:p>
          <a:p>
            <a:r>
              <a:rPr lang="en-GB" dirty="0" smtClean="0"/>
              <a:t>Continuing professional development</a:t>
            </a:r>
          </a:p>
          <a:p>
            <a:r>
              <a:rPr lang="en-GB" dirty="0" smtClean="0"/>
              <a:t>MOOCs </a:t>
            </a:r>
          </a:p>
          <a:p>
            <a:r>
              <a:rPr lang="en-GB" dirty="0" smtClean="0"/>
              <a:t>Consultancy for public, private or charity</a:t>
            </a:r>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23</a:t>
            </a:fld>
            <a:endParaRPr lang="en-GB" dirty="0"/>
          </a:p>
        </p:txBody>
      </p:sp>
    </p:spTree>
    <p:extLst>
      <p:ext uri="{BB962C8B-B14F-4D97-AF65-F5344CB8AC3E}">
        <p14:creationId xmlns:p14="http://schemas.microsoft.com/office/powerpoint/2010/main" val="211333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engagement places</a:t>
            </a:r>
            <a:endParaRPr lang="en-GB" dirty="0"/>
          </a:p>
        </p:txBody>
      </p:sp>
      <p:sp>
        <p:nvSpPr>
          <p:cNvPr id="3" name="Content Placeholder 2"/>
          <p:cNvSpPr>
            <a:spLocks noGrp="1"/>
          </p:cNvSpPr>
          <p:nvPr>
            <p:ph idx="1"/>
          </p:nvPr>
        </p:nvSpPr>
        <p:spPr/>
        <p:txBody>
          <a:bodyPr/>
          <a:lstStyle/>
          <a:p>
            <a:r>
              <a:rPr lang="en-GB" dirty="0" smtClean="0"/>
              <a:t>School visits</a:t>
            </a:r>
          </a:p>
          <a:p>
            <a:r>
              <a:rPr lang="en-GB" dirty="0" smtClean="0"/>
              <a:t>TV appearances </a:t>
            </a:r>
          </a:p>
          <a:p>
            <a:r>
              <a:rPr lang="en-GB" dirty="0" smtClean="0"/>
              <a:t>Self-made films , e.g. </a:t>
            </a:r>
            <a:r>
              <a:rPr lang="en-GB" dirty="0" err="1" smtClean="0"/>
              <a:t>youtube</a:t>
            </a:r>
            <a:endParaRPr lang="en-GB" dirty="0" smtClean="0"/>
          </a:p>
          <a:p>
            <a:r>
              <a:rPr lang="en-GB" dirty="0" smtClean="0"/>
              <a:t>Social media e.g. twitter</a:t>
            </a:r>
          </a:p>
          <a:p>
            <a:r>
              <a:rPr lang="en-GB" dirty="0" smtClean="0"/>
              <a:t>Websites/ blogs</a:t>
            </a:r>
          </a:p>
          <a:p>
            <a:r>
              <a:rPr lang="en-GB" dirty="0" smtClean="0"/>
              <a:t>Conferences </a:t>
            </a:r>
          </a:p>
          <a:p>
            <a:r>
              <a:rPr lang="en-GB" dirty="0" smtClean="0"/>
              <a:t>Public talks</a:t>
            </a:r>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24</a:t>
            </a:fld>
            <a:endParaRPr lang="en-GB" dirty="0"/>
          </a:p>
        </p:txBody>
      </p:sp>
    </p:spTree>
    <p:extLst>
      <p:ext uri="{BB962C8B-B14F-4D97-AF65-F5344CB8AC3E}">
        <p14:creationId xmlns:p14="http://schemas.microsoft.com/office/powerpoint/2010/main" val="160863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8064574" cy="1224806"/>
          </a:xfrm>
        </p:spPr>
        <p:txBody>
          <a:bodyPr/>
          <a:lstStyle/>
          <a:p>
            <a:r>
              <a:rPr lang="en-GB" sz="2800" dirty="0">
                <a:hlinkClick r:id="rId2"/>
              </a:rPr>
              <a:t>http://www.southampton.ac.uk/mediacentre/</a:t>
            </a:r>
            <a:r>
              <a:rPr lang="en-GB" sz="2800" dirty="0"/>
              <a:t> </a:t>
            </a:r>
            <a:r>
              <a:rPr lang="en-GB" dirty="0"/>
              <a:t/>
            </a:r>
            <a:br>
              <a:rPr lang="en-GB" dirty="0"/>
            </a:br>
            <a:endParaRPr lang="en-GB" dirty="0"/>
          </a:p>
        </p:txBody>
      </p:sp>
      <p:sp>
        <p:nvSpPr>
          <p:cNvPr id="3" name="Content Placeholder 2"/>
          <p:cNvSpPr>
            <a:spLocks noGrp="1"/>
          </p:cNvSpPr>
          <p:nvPr>
            <p:ph idx="1"/>
          </p:nvPr>
        </p:nvSpPr>
        <p:spPr>
          <a:xfrm>
            <a:off x="323850" y="5661247"/>
            <a:ext cx="8496300" cy="153765"/>
          </a:xfrm>
        </p:spPr>
        <p:txBody>
          <a:bodyPr/>
          <a:lstStyle/>
          <a:p>
            <a:endParaRPr lang="en-GB" dirty="0" smtClean="0">
              <a:hlinkClick r:id="rId2"/>
            </a:endParaRPr>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25</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88"/>
            <a:ext cx="6552728" cy="6217394"/>
          </a:xfrm>
          <a:prstGeom prst="rect">
            <a:avLst/>
          </a:prstGeom>
        </p:spPr>
      </p:pic>
    </p:spTree>
    <p:extLst>
      <p:ext uri="{BB962C8B-B14F-4D97-AF65-F5344CB8AC3E}">
        <p14:creationId xmlns:p14="http://schemas.microsoft.com/office/powerpoint/2010/main" val="29348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 for postgraduate </a:t>
            </a:r>
            <a:r>
              <a:rPr lang="en-GB" dirty="0"/>
              <a:t>humanities </a:t>
            </a:r>
            <a:r>
              <a:rPr lang="en-GB" dirty="0" smtClean="0"/>
              <a:t>conference with public engagement emphasis</a:t>
            </a:r>
            <a:r>
              <a:rPr lang="en-GB" dirty="0"/>
              <a:t/>
            </a:r>
            <a:br>
              <a:rPr lang="en-GB" dirty="0"/>
            </a:br>
            <a:endParaRPr lang="en-GB" dirty="0"/>
          </a:p>
        </p:txBody>
      </p:sp>
      <p:sp>
        <p:nvSpPr>
          <p:cNvPr id="3" name="Content Placeholder 2"/>
          <p:cNvSpPr>
            <a:spLocks noGrp="1"/>
          </p:cNvSpPr>
          <p:nvPr>
            <p:ph idx="1"/>
          </p:nvPr>
        </p:nvSpPr>
        <p:spPr>
          <a:xfrm>
            <a:off x="323528" y="2721799"/>
            <a:ext cx="8496300" cy="3299489"/>
          </a:xfrm>
        </p:spPr>
        <p:txBody>
          <a:bodyPr/>
          <a:lstStyle/>
          <a:p>
            <a:r>
              <a:rPr lang="en-GB" dirty="0" smtClean="0"/>
              <a:t>Poster </a:t>
            </a:r>
            <a:r>
              <a:rPr lang="en-GB" dirty="0" smtClean="0"/>
              <a:t>design </a:t>
            </a:r>
            <a:r>
              <a:rPr lang="en-GB" dirty="0" smtClean="0">
                <a:hlinkClick r:id="rId2"/>
              </a:rPr>
              <a:t>https</a:t>
            </a:r>
            <a:r>
              <a:rPr lang="en-GB" dirty="0">
                <a:hlinkClick r:id="rId2"/>
              </a:rPr>
              <a:t>://</a:t>
            </a:r>
            <a:r>
              <a:rPr lang="en-GB" dirty="0" smtClean="0">
                <a:hlinkClick r:id="rId2"/>
              </a:rPr>
              <a:t>connect.le.ac.uk/posters</a:t>
            </a:r>
            <a:r>
              <a:rPr lang="en-GB" dirty="0" smtClean="0"/>
              <a:t> </a:t>
            </a:r>
          </a:p>
          <a:p>
            <a:r>
              <a:rPr lang="en-GB" dirty="0" smtClean="0"/>
              <a:t>A1 or A0 size</a:t>
            </a:r>
          </a:p>
          <a:p>
            <a:r>
              <a:rPr lang="en-GB" dirty="0" smtClean="0"/>
              <a:t>300-500 works plus visuals</a:t>
            </a:r>
          </a:p>
          <a:p>
            <a:r>
              <a:rPr lang="en-GB" dirty="0" smtClean="0"/>
              <a:t>Not a </a:t>
            </a:r>
            <a:r>
              <a:rPr lang="en-GB" dirty="0" smtClean="0"/>
              <a:t>big version of a paper. I’ve bought some examples in:</a:t>
            </a:r>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26</a:t>
            </a:fld>
            <a:endParaRPr lang="en-GB" dirty="0"/>
          </a:p>
        </p:txBody>
      </p:sp>
    </p:spTree>
    <p:extLst>
      <p:ext uri="{BB962C8B-B14F-4D97-AF65-F5344CB8AC3E}">
        <p14:creationId xmlns:p14="http://schemas.microsoft.com/office/powerpoint/2010/main" val="336386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oftware</a:t>
            </a:r>
            <a:endParaRPr lang="en-GB" dirty="0"/>
          </a:p>
        </p:txBody>
      </p:sp>
      <p:sp>
        <p:nvSpPr>
          <p:cNvPr id="3" name="Content Placeholder 2"/>
          <p:cNvSpPr>
            <a:spLocks noGrp="1"/>
          </p:cNvSpPr>
          <p:nvPr>
            <p:ph idx="1"/>
          </p:nvPr>
        </p:nvSpPr>
        <p:spPr/>
        <p:txBody>
          <a:bodyPr/>
          <a:lstStyle/>
          <a:p>
            <a:r>
              <a:rPr lang="en-GB" dirty="0" err="1" smtClean="0"/>
              <a:t>Powerpoint</a:t>
            </a:r>
            <a:endParaRPr lang="en-GB" dirty="0" smtClean="0"/>
          </a:p>
          <a:p>
            <a:r>
              <a:rPr lang="en-GB" dirty="0" smtClean="0"/>
              <a:t>MS publisher</a:t>
            </a:r>
          </a:p>
          <a:p>
            <a:r>
              <a:rPr lang="en-GB" dirty="0" err="1" smtClean="0"/>
              <a:t>LaTeX</a:t>
            </a:r>
            <a:r>
              <a:rPr lang="en-GB" dirty="0" smtClean="0"/>
              <a:t> </a:t>
            </a:r>
          </a:p>
          <a:p>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27</a:t>
            </a:fld>
            <a:endParaRPr lang="en-GB" dirty="0"/>
          </a:p>
        </p:txBody>
      </p:sp>
    </p:spTree>
    <p:extLst>
      <p:ext uri="{BB962C8B-B14F-4D97-AF65-F5344CB8AC3E}">
        <p14:creationId xmlns:p14="http://schemas.microsoft.com/office/powerpoint/2010/main" val="327547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a:t>
            </a:r>
            <a:endParaRPr lang="en-GB" dirty="0"/>
          </a:p>
        </p:txBody>
      </p:sp>
      <p:sp>
        <p:nvSpPr>
          <p:cNvPr id="3" name="Content Placeholder 2"/>
          <p:cNvSpPr>
            <a:spLocks noGrp="1"/>
          </p:cNvSpPr>
          <p:nvPr>
            <p:ph idx="1"/>
          </p:nvPr>
        </p:nvSpPr>
        <p:spPr/>
        <p:txBody>
          <a:bodyPr/>
          <a:lstStyle/>
          <a:p>
            <a:r>
              <a:rPr lang="en-GB" dirty="0" smtClean="0"/>
              <a:t>Take a piece of A</a:t>
            </a:r>
            <a:r>
              <a:rPr lang="en-GB" dirty="0"/>
              <a:t>3</a:t>
            </a:r>
            <a:r>
              <a:rPr lang="en-GB" dirty="0" smtClean="0"/>
              <a:t> paper and plan </a:t>
            </a:r>
            <a:r>
              <a:rPr lang="en-GB" smtClean="0"/>
              <a:t>a poster.  </a:t>
            </a:r>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28</a:t>
            </a:fld>
            <a:endParaRPr lang="en-GB" dirty="0"/>
          </a:p>
        </p:txBody>
      </p:sp>
    </p:spTree>
    <p:extLst>
      <p:ext uri="{BB962C8B-B14F-4D97-AF65-F5344CB8AC3E}">
        <p14:creationId xmlns:p14="http://schemas.microsoft.com/office/powerpoint/2010/main" val="329443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engage with the public?</a:t>
            </a:r>
            <a:endParaRPr lang="en-GB" dirty="0"/>
          </a:p>
        </p:txBody>
      </p:sp>
      <p:sp>
        <p:nvSpPr>
          <p:cNvPr id="3" name="Content Placeholder 2"/>
          <p:cNvSpPr>
            <a:spLocks noGrp="1"/>
          </p:cNvSpPr>
          <p:nvPr>
            <p:ph idx="1"/>
          </p:nvPr>
        </p:nvSpPr>
        <p:spPr>
          <a:xfrm>
            <a:off x="323850" y="1700212"/>
            <a:ext cx="8496300" cy="4753123"/>
          </a:xfrm>
        </p:spPr>
        <p:txBody>
          <a:bodyPr/>
          <a:lstStyle/>
          <a:p>
            <a:r>
              <a:rPr lang="en-GB" dirty="0" smtClean="0"/>
              <a:t>Ethical responsibility</a:t>
            </a:r>
          </a:p>
          <a:p>
            <a:r>
              <a:rPr lang="en-GB" dirty="0" smtClean="0"/>
              <a:t>Tax payers’ money</a:t>
            </a:r>
          </a:p>
          <a:p>
            <a:r>
              <a:rPr lang="en-GB" dirty="0" smtClean="0"/>
              <a:t>Prestige/ fame </a:t>
            </a:r>
          </a:p>
          <a:p>
            <a:r>
              <a:rPr lang="en-GB" dirty="0" smtClean="0"/>
              <a:t>Giving something back</a:t>
            </a:r>
          </a:p>
          <a:p>
            <a:r>
              <a:rPr lang="en-GB" dirty="0" smtClean="0"/>
              <a:t>Causes/ activism </a:t>
            </a:r>
          </a:p>
          <a:p>
            <a:r>
              <a:rPr lang="en-GB" dirty="0" smtClean="0"/>
              <a:t>Research Evaluation Framework (REF) Emphasis on public engagement/ impact </a:t>
            </a:r>
          </a:p>
          <a:p>
            <a:r>
              <a:rPr lang="en-GB" dirty="0" smtClean="0"/>
              <a:t>Education</a:t>
            </a:r>
          </a:p>
          <a:p>
            <a:r>
              <a:rPr lang="en-GB" dirty="0"/>
              <a:t>K</a:t>
            </a:r>
            <a:r>
              <a:rPr lang="en-GB" dirty="0" smtClean="0"/>
              <a:t>nowledge transfer</a:t>
            </a:r>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3</a:t>
            </a:fld>
            <a:endParaRPr lang="en-GB" dirty="0"/>
          </a:p>
        </p:txBody>
      </p:sp>
    </p:spTree>
    <p:extLst>
      <p:ext uri="{BB962C8B-B14F-4D97-AF65-F5344CB8AC3E}">
        <p14:creationId xmlns:p14="http://schemas.microsoft.com/office/powerpoint/2010/main" val="24872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Richard III</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00808"/>
            <a:ext cx="2761488" cy="4114800"/>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4</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1" y="1988840"/>
            <a:ext cx="3835957" cy="3038078"/>
          </a:xfrm>
          <a:prstGeom prst="rect">
            <a:avLst/>
          </a:prstGeom>
        </p:spPr>
      </p:pic>
    </p:spTree>
    <p:extLst>
      <p:ext uri="{BB962C8B-B14F-4D97-AF65-F5344CB8AC3E}">
        <p14:creationId xmlns:p14="http://schemas.microsoft.com/office/powerpoint/2010/main" val="68914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9" y="188641"/>
            <a:ext cx="8555059" cy="6347980"/>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5</a:t>
            </a:fld>
            <a:endParaRPr lang="en-GB" dirty="0"/>
          </a:p>
        </p:txBody>
      </p:sp>
    </p:spTree>
    <p:extLst>
      <p:ext uri="{BB962C8B-B14F-4D97-AF65-F5344CB8AC3E}">
        <p14:creationId xmlns:p14="http://schemas.microsoft.com/office/powerpoint/2010/main" val="358037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 in the car park</a:t>
            </a:r>
            <a:endParaRPr lang="en-GB" dirty="0"/>
          </a:p>
        </p:txBody>
      </p:sp>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6</a:t>
            </a:fld>
            <a:endParaRPr lang="en-GB" dirty="0"/>
          </a:p>
        </p:txBody>
      </p:sp>
      <p:pic>
        <p:nvPicPr>
          <p:cNvPr id="7" name="-etaxcuJSyo?hl=en_US&amp;version=3&amp;rel=0"/>
          <p:cNvPicPr>
            <a:picLocks noGrp="1" noRot="1" noChangeAspect="1"/>
          </p:cNvPicPr>
          <p:nvPr>
            <p:ph idx="1"/>
            <a:videoFile r:link="rId1"/>
          </p:nvPr>
        </p:nvPicPr>
        <p:blipFill>
          <a:blip r:embed="rId4"/>
          <a:stretch>
            <a:fillRect/>
          </a:stretch>
        </p:blipFill>
        <p:spPr>
          <a:xfrm>
            <a:off x="5508104" y="1694690"/>
            <a:ext cx="3048000" cy="2286000"/>
          </a:xfrm>
          <a:prstGeom prst="rect">
            <a:avLst/>
          </a:prstGeom>
          <a:scene3d>
            <a:camera prst="orthographicFront"/>
            <a:lightRig rig="threePt" dir="t"/>
          </a:scene3d>
          <a:sp3d>
            <a:bevelT/>
          </a:sp3d>
        </p:spPr>
      </p:pic>
      <p:pic>
        <p:nvPicPr>
          <p:cNvPr id="8" name="91R-LkW2x3s?hl=en_US&amp;version=3&amp;rel=0"/>
          <p:cNvPicPr>
            <a:picLocks noRot="1" noChangeAspect="1"/>
          </p:cNvPicPr>
          <p:nvPr>
            <a:videoFile r:link="rId2"/>
          </p:nvPr>
        </p:nvPicPr>
        <p:blipFill>
          <a:blip r:embed="rId4"/>
          <a:stretch>
            <a:fillRect/>
          </a:stretch>
        </p:blipFill>
        <p:spPr>
          <a:xfrm>
            <a:off x="107504" y="1700808"/>
            <a:ext cx="3048000" cy="2286000"/>
          </a:xfrm>
          <a:prstGeom prst="rect">
            <a:avLst/>
          </a:prstGeom>
        </p:spPr>
      </p:pic>
    </p:spTree>
    <p:extLst>
      <p:ext uri="{BB962C8B-B14F-4D97-AF65-F5344CB8AC3E}">
        <p14:creationId xmlns:p14="http://schemas.microsoft.com/office/powerpoint/2010/main" val="21294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video>
              <p:cMediaNode vol="80000">
                <p:cTn id="11"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44624"/>
            <a:ext cx="4138863" cy="4114800"/>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7</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3050177" cy="55172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077072"/>
            <a:ext cx="2581959" cy="23710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79" y="4005064"/>
            <a:ext cx="3383676" cy="309922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116632"/>
            <a:ext cx="3545482" cy="3949888"/>
          </a:xfrm>
          <a:prstGeom prst="rect">
            <a:avLst/>
          </a:prstGeom>
        </p:spPr>
      </p:pic>
    </p:spTree>
    <p:extLst>
      <p:ext uri="{BB962C8B-B14F-4D97-AF65-F5344CB8AC3E}">
        <p14:creationId xmlns:p14="http://schemas.microsoft.com/office/powerpoint/2010/main" val="321157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906201"/>
            <a:ext cx="4176463" cy="5951799"/>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8</a:t>
            </a:fld>
            <a:endParaRPr lang="en-GB" dirty="0"/>
          </a:p>
        </p:txBody>
      </p:sp>
    </p:spTree>
    <p:extLst>
      <p:ext uri="{BB962C8B-B14F-4D97-AF65-F5344CB8AC3E}">
        <p14:creationId xmlns:p14="http://schemas.microsoft.com/office/powerpoint/2010/main" val="254579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908050"/>
            <a:ext cx="3168030" cy="4825206"/>
          </a:xfrm>
        </p:spPr>
        <p:txBody>
          <a:bodyPr/>
          <a:lstStyle/>
          <a:p>
            <a:r>
              <a:rPr lang="en-GB" dirty="0" smtClean="0"/>
              <a:t>Mary Beard, Classicist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332656"/>
            <a:ext cx="4752528" cy="6317296"/>
          </a:xfrm>
        </p:spPr>
      </p:pic>
      <p:sp>
        <p:nvSpPr>
          <p:cNvPr id="4" name="Slide Number Placeholder 3"/>
          <p:cNvSpPr>
            <a:spLocks noGrp="1"/>
          </p:cNvSpPr>
          <p:nvPr>
            <p:ph type="sldNum" sz="quarter" idx="12"/>
          </p:nvPr>
        </p:nvSpPr>
        <p:spPr/>
        <p:txBody>
          <a:bodyPr/>
          <a:lstStyle/>
          <a:p>
            <a:pPr>
              <a:defRPr/>
            </a:pPr>
            <a:fld id="{AF382BBB-8B99-4C38-9C78-EBFB106E04E8}" type="slidenum">
              <a:rPr lang="en-GB" smtClean="0"/>
              <a:pPr>
                <a:defRPr/>
              </a:pPr>
              <a:t>9</a:t>
            </a:fld>
            <a:endParaRPr lang="en-GB" dirty="0"/>
          </a:p>
        </p:txBody>
      </p:sp>
    </p:spTree>
    <p:extLst>
      <p:ext uri="{BB962C8B-B14F-4D97-AF65-F5344CB8AC3E}">
        <p14:creationId xmlns:p14="http://schemas.microsoft.com/office/powerpoint/2010/main" val="2534955822"/>
      </p:ext>
    </p:extLst>
  </p:cSld>
  <p:clrMapOvr>
    <a:masterClrMapping/>
  </p:clrMapOvr>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TotalTime>
  <Words>795</Words>
  <Application>Microsoft Office PowerPoint</Application>
  <PresentationFormat>On-screen Show (4:3)</PresentationFormat>
  <Paragraphs>101</Paragraphs>
  <Slides>28</Slides>
  <Notes>2</Notes>
  <HiddenSlides>0</HiddenSlides>
  <MMClips>2</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uos_ppt__template_v7</vt:lpstr>
      <vt:lpstr>UOS divider slide design</vt:lpstr>
      <vt:lpstr>UOS full bleed image</vt:lpstr>
      <vt:lpstr>1_UOS divider slide design</vt:lpstr>
      <vt:lpstr>1_uos_ppt__template_v7</vt:lpstr>
      <vt:lpstr>2_uos_ppt__template_v7</vt:lpstr>
      <vt:lpstr>Public Engagement</vt:lpstr>
      <vt:lpstr>What is Public engagement (PE)?</vt:lpstr>
      <vt:lpstr>Why engage with the public?</vt:lpstr>
      <vt:lpstr>Richard III</vt:lpstr>
      <vt:lpstr>PowerPoint Presentation</vt:lpstr>
      <vt:lpstr>King in the car park</vt:lpstr>
      <vt:lpstr>PowerPoint Presentation</vt:lpstr>
      <vt:lpstr>PowerPoint Presentation</vt:lpstr>
      <vt:lpstr>Mary Beard, Classicist </vt:lpstr>
      <vt:lpstr>Lucy Blue, archaeology </vt:lpstr>
      <vt:lpstr>Time team</vt:lpstr>
      <vt:lpstr>Jessica Alba has the sexiest wiggle study says. Telegraph, 25 August 2007  Jessica Alba, the film actress has the ultimate sexy strut according to a team of Cambridge mathematicians</vt:lpstr>
      <vt:lpstr>The sexiest walk</vt:lpstr>
      <vt:lpstr>PowerPoint Presentation</vt:lpstr>
      <vt:lpstr>Biscuit dunking science</vt:lpstr>
      <vt:lpstr>Leicester ‘milks’ Richard III discovery</vt:lpstr>
      <vt:lpstr>Who still wants to learn languages? The Guardian, Tuesday 24 August 2010</vt:lpstr>
      <vt:lpstr>Horse meat scandal: 'food prices have to go up', says former Tesco executive, Telegraph, 13 February 2013  </vt:lpstr>
      <vt:lpstr>Open lives project</vt:lpstr>
      <vt:lpstr>PowerPoint Presentation</vt:lpstr>
      <vt:lpstr>PowerPoint Presentation</vt:lpstr>
      <vt:lpstr>“Cam Shafted”, Sunday People, 18 March 2012  </vt:lpstr>
      <vt:lpstr>Places of engagement</vt:lpstr>
      <vt:lpstr>Public engagement places</vt:lpstr>
      <vt:lpstr>http://www.southampton.ac.uk/mediacentre/  </vt:lpstr>
      <vt:lpstr>Poster for postgraduate humanities conference with public engagement emphasis </vt:lpstr>
      <vt:lpstr>Software</vt:lpstr>
      <vt:lpstr>Activity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Canning J.</cp:lastModifiedBy>
  <cp:revision>86</cp:revision>
  <cp:lastPrinted>2013-01-23T16:16:19Z</cp:lastPrinted>
  <dcterms:created xsi:type="dcterms:W3CDTF">2008-01-18T13:45:32Z</dcterms:created>
  <dcterms:modified xsi:type="dcterms:W3CDTF">2013-02-26T10:14:26Z</dcterms:modified>
</cp:coreProperties>
</file>