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8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CB5DC-DED1-4EF2-B37B-7AD79B6281FD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993F-B017-46FE-9E24-128EF34F9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0473-7DE5-4191-98C1-ACAB296FA282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CBA0-441B-4DCB-A91F-515C16F851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6376-5008-4DA3-9AB6-721B03C41F3A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7B3B-682B-4D72-97A0-D46DF212D4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E1277-D289-4B6E-A140-26C24B18864E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EB2C-4612-4E60-A25B-460B355F5F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0FA2-BEE1-4410-9553-A04E32CEEAC6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4880-58CC-4477-BD08-594422FAC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7FE4-7547-438E-8C87-5D2946B64A64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CE7B-C5AD-4E7E-ABCF-FC7966C2F0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DAD0-6601-479E-BC10-F1B251CA13DE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118-0CBA-4938-B153-D6F897190D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9407-D113-4963-8D11-CF4070432FD8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4FB5-C890-462C-8E84-0D05FDE584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31B4-95C2-4DA8-8C94-2C524185F1F4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3514-9E75-4D8A-88EC-472A2AB13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5865-207D-42C4-AC9F-6B656D44B97E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F6E3-6995-495E-8EF5-CB7D893087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5929-BBA1-4B96-8252-31EEA968E51C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1DB2-F427-48FA-9FAA-C72560C801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4D6E77-F29F-4008-A3FC-6FFE248E1597}" type="datetimeFigureOut">
              <a:rPr lang="en-GB"/>
              <a:pPr>
                <a:defRPr/>
              </a:pPr>
              <a:t>05/03/2013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3D9C9-3F66-47B4-99E5-364819098A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loc.llas.ac.uk/user/log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humbox.ac.uk/id/document/327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humbox.ac.uk/366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2565400"/>
            <a:ext cx="7772400" cy="3024188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HEA OER workshop series - JISC OpenLives – Hands on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04988"/>
            <a:ext cx="32226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970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1882775"/>
            <a:ext cx="13525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Subtitling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Logo design </a:t>
            </a:r>
            <a:r>
              <a:rPr lang="en-GB" dirty="0" err="1"/>
              <a:t>OpenLIVES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245" y="2780929"/>
            <a:ext cx="5164709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Outcomes from Subtitling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5472385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7200" i="1" dirty="0" smtClean="0"/>
              <a:t>“We </a:t>
            </a:r>
            <a:r>
              <a:rPr lang="en-GB" sz="7200" i="1" dirty="0" smtClean="0"/>
              <a:t>learn how </a:t>
            </a:r>
            <a:r>
              <a:rPr lang="en-GB" sz="7200" b="1" i="1" dirty="0" smtClean="0"/>
              <a:t>to operate as a professional </a:t>
            </a:r>
            <a:r>
              <a:rPr lang="en-GB" sz="7200" b="1" i="1" dirty="0" smtClean="0"/>
              <a:t>subtitling/translating </a:t>
            </a:r>
            <a:r>
              <a:rPr lang="en-GB" sz="7200" b="1" i="1" dirty="0" smtClean="0"/>
              <a:t>company</a:t>
            </a:r>
            <a:r>
              <a:rPr lang="en-GB" sz="7200" i="1" dirty="0" smtClean="0"/>
              <a:t>: We worked in a team combining different tasks to perform.  We took important decisions to finalise product. We met the tight </a:t>
            </a:r>
            <a:r>
              <a:rPr lang="en-GB" sz="7200" i="1" dirty="0" smtClean="0"/>
              <a:t>deadline”. </a:t>
            </a:r>
            <a:endParaRPr lang="en-GB" sz="72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6400" b="1" u="sng" dirty="0" smtClean="0"/>
              <a:t>Interview in Spanish</a:t>
            </a:r>
            <a:r>
              <a:rPr lang="en-GB" sz="6400" dirty="0" smtClean="0"/>
              <a:t>: </a:t>
            </a:r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6400" dirty="0" smtClean="0"/>
              <a:t>a       </a:t>
            </a:r>
            <a:r>
              <a:rPr lang="es-ES" sz="6400" b="1" dirty="0" smtClean="0"/>
              <a:t>Transcriptor </a:t>
            </a:r>
            <a:r>
              <a:rPr lang="es-ES" sz="6400" dirty="0" smtClean="0"/>
              <a:t>“cada quien transcribió una sección</a:t>
            </a:r>
            <a:r>
              <a:rPr lang="es-ES" sz="6400" dirty="0" smtClean="0"/>
              <a:t>” (</a:t>
            </a:r>
            <a:r>
              <a:rPr lang="es-ES" sz="6400" i="1" dirty="0" err="1" smtClean="0"/>
              <a:t>everyone</a:t>
            </a:r>
            <a:r>
              <a:rPr lang="es-ES" sz="6400" i="1" dirty="0" smtClean="0"/>
              <a:t> transcribe a </a:t>
            </a:r>
            <a:r>
              <a:rPr lang="es-ES" sz="6400" i="1" dirty="0" err="1" smtClean="0"/>
              <a:t>section</a:t>
            </a:r>
            <a:r>
              <a:rPr lang="es-ES" sz="6400" i="1" dirty="0" smtClean="0"/>
              <a:t>)</a:t>
            </a:r>
            <a:endParaRPr lang="es-ES" sz="6400" dirty="0" smtClean="0"/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6400" dirty="0" smtClean="0"/>
              <a:t>b.      </a:t>
            </a:r>
            <a:r>
              <a:rPr lang="es-ES" sz="6400" b="1" dirty="0" smtClean="0"/>
              <a:t>Traductor </a:t>
            </a:r>
            <a:r>
              <a:rPr lang="es-ES" sz="6400" dirty="0" smtClean="0"/>
              <a:t>“tradujimos las versiones y las intercambiamos</a:t>
            </a:r>
            <a:r>
              <a:rPr lang="es-ES" sz="6400" dirty="0" smtClean="0"/>
              <a:t>” (</a:t>
            </a:r>
            <a:r>
              <a:rPr lang="es-ES" sz="6400" i="1" dirty="0" err="1" smtClean="0"/>
              <a:t>we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all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translated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some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sectiones</a:t>
            </a:r>
            <a:r>
              <a:rPr lang="es-ES" sz="6400" i="1" dirty="0" smtClean="0"/>
              <a:t> and </a:t>
            </a:r>
            <a:r>
              <a:rPr lang="es-ES" sz="6400" i="1" dirty="0" err="1" smtClean="0"/>
              <a:t>exchanged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them</a:t>
            </a:r>
            <a:r>
              <a:rPr lang="es-ES" sz="6400" i="1" dirty="0"/>
              <a:t> </a:t>
            </a:r>
            <a:r>
              <a:rPr lang="es-ES" sz="6400" i="1" dirty="0" err="1" smtClean="0"/>
              <a:t>amongst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ourselves</a:t>
            </a:r>
            <a:r>
              <a:rPr lang="es-ES" sz="6400" i="1" dirty="0" smtClean="0"/>
              <a:t>)</a:t>
            </a:r>
            <a:endParaRPr lang="es-ES" sz="6400" dirty="0" smtClean="0"/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6400" dirty="0" smtClean="0"/>
              <a:t>c.      </a:t>
            </a:r>
            <a:r>
              <a:rPr lang="es-ES" sz="6400" b="1" dirty="0" smtClean="0"/>
              <a:t> </a:t>
            </a:r>
            <a:r>
              <a:rPr lang="es-ES" sz="6400" b="1" i="1" dirty="0" err="1" smtClean="0"/>
              <a:t>Proof</a:t>
            </a:r>
            <a:r>
              <a:rPr lang="es-ES" sz="6400" b="1" i="1" dirty="0" smtClean="0"/>
              <a:t> Reader </a:t>
            </a:r>
            <a:r>
              <a:rPr lang="es-ES" sz="6400" dirty="0" smtClean="0"/>
              <a:t>(Corrector de pruebas) “verificamos muy críticamente el trabajo de otro</a:t>
            </a:r>
            <a:r>
              <a:rPr lang="es-ES" sz="6400" dirty="0" smtClean="0"/>
              <a:t>” (</a:t>
            </a:r>
            <a:r>
              <a:rPr lang="es-ES" sz="6400" i="1" dirty="0" err="1" smtClean="0"/>
              <a:t>we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were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very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critical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assessing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the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work</a:t>
            </a:r>
            <a:r>
              <a:rPr lang="es-ES" sz="6400" i="1" dirty="0" smtClean="0"/>
              <a:t> of </a:t>
            </a:r>
            <a:r>
              <a:rPr lang="es-ES" sz="6400" i="1" dirty="0" err="1" smtClean="0"/>
              <a:t>the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other’s</a:t>
            </a:r>
            <a:r>
              <a:rPr lang="es-ES" sz="6400" i="1" dirty="0" smtClean="0"/>
              <a:t>)</a:t>
            </a:r>
            <a:endParaRPr lang="es-ES" sz="6400" dirty="0" smtClean="0"/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6400" dirty="0" smtClean="0"/>
              <a:t>d.      </a:t>
            </a:r>
            <a:r>
              <a:rPr lang="es-ES" sz="6400" b="1" dirty="0" smtClean="0"/>
              <a:t>Editor </a:t>
            </a:r>
            <a:r>
              <a:rPr lang="es-ES" sz="6400" dirty="0" smtClean="0"/>
              <a:t>“Nos juntamos para decidir la versión final – no estábamos muy seguros</a:t>
            </a:r>
            <a:r>
              <a:rPr lang="es-ES" sz="6400" dirty="0" smtClean="0"/>
              <a:t>”(</a:t>
            </a:r>
            <a:r>
              <a:rPr lang="es-ES" sz="6400" i="1" dirty="0" err="1" smtClean="0"/>
              <a:t>we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had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to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meet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to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take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the</a:t>
            </a:r>
            <a:r>
              <a:rPr lang="es-ES" sz="6400" i="1" dirty="0" smtClean="0"/>
              <a:t> final editorial </a:t>
            </a:r>
            <a:r>
              <a:rPr lang="es-ES" sz="6400" i="1" dirty="0" err="1" smtClean="0"/>
              <a:t>decisions</a:t>
            </a:r>
            <a:r>
              <a:rPr lang="es-ES" sz="6400" i="1" dirty="0" smtClean="0"/>
              <a:t>).</a:t>
            </a:r>
            <a:endParaRPr lang="es-ES" sz="6400" dirty="0" smtClean="0"/>
          </a:p>
          <a:p>
            <a:pPr lvl="2" indent="-342900" fontAlgn="auto">
              <a:spcAft>
                <a:spcPts val="0"/>
              </a:spcAft>
              <a:buFont typeface="Arial" pitchFamily="34" charset="0"/>
              <a:buAutoNum type="alphaLcPeriod" startAt="5"/>
              <a:defRPr/>
            </a:pPr>
            <a:r>
              <a:rPr lang="es-ES" sz="6400" b="1" dirty="0" smtClean="0"/>
              <a:t> Personal Técnico </a:t>
            </a:r>
            <a:r>
              <a:rPr lang="es-ES" sz="6400" dirty="0" smtClean="0"/>
              <a:t>“aprendimos a utilizar WMM y a respetar la convención de </a:t>
            </a:r>
            <a:r>
              <a:rPr lang="es-ES" sz="6400" dirty="0" err="1" smtClean="0"/>
              <a:t>subtitulaje</a:t>
            </a:r>
            <a:r>
              <a:rPr lang="es-ES" sz="6400" dirty="0" smtClean="0"/>
              <a:t> con la información de </a:t>
            </a:r>
            <a:r>
              <a:rPr lang="es-ES" sz="6400" b="1" dirty="0" smtClean="0"/>
              <a:t>Fotios </a:t>
            </a:r>
            <a:r>
              <a:rPr lang="es-ES" sz="6400" b="1" dirty="0" err="1" smtClean="0"/>
              <a:t>Karamitroglou</a:t>
            </a:r>
            <a:r>
              <a:rPr lang="es-ES" sz="6400" b="1" dirty="0"/>
              <a:t> </a:t>
            </a:r>
            <a:r>
              <a:rPr lang="es-ES" sz="6400" dirty="0" smtClean="0"/>
              <a:t>(no más de 35 caracteres por línea, no separar los </a:t>
            </a:r>
            <a:r>
              <a:rPr lang="es-ES" sz="6400" dirty="0" smtClean="0"/>
              <a:t>sintagmas </a:t>
            </a:r>
            <a:r>
              <a:rPr lang="es-ES" sz="6400" dirty="0" smtClean="0"/>
              <a:t>oracionales, hacer uso de grupos semánticos, etc…” – Aprendimos mucho sobre principios de diseño, a jugar con los colores y tratar de representar la misión del proyecto</a:t>
            </a:r>
            <a:r>
              <a:rPr lang="es-ES" sz="6400" dirty="0" smtClean="0"/>
              <a:t>. (</a:t>
            </a:r>
            <a:r>
              <a:rPr lang="es-ES" sz="6400" i="1" dirty="0" err="1" smtClean="0"/>
              <a:t>We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leaned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how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to</a:t>
            </a:r>
            <a:r>
              <a:rPr lang="es-ES" sz="6400" i="1" dirty="0" smtClean="0"/>
              <a:t> use WMM and </a:t>
            </a:r>
            <a:r>
              <a:rPr lang="es-ES" sz="6400" i="1" dirty="0" err="1" smtClean="0"/>
              <a:t>the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subtitling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conventions</a:t>
            </a:r>
            <a:r>
              <a:rPr lang="es-ES" sz="6400" i="1" dirty="0" smtClean="0"/>
              <a:t> of 35 </a:t>
            </a:r>
            <a:r>
              <a:rPr lang="es-ES" sz="6400" i="1" dirty="0" err="1" smtClean="0"/>
              <a:t>characters</a:t>
            </a:r>
            <a:r>
              <a:rPr lang="es-ES" sz="6400" i="1" dirty="0" smtClean="0"/>
              <a:t> per line – </a:t>
            </a:r>
            <a:r>
              <a:rPr lang="es-ES" sz="6400" i="1" dirty="0" err="1" smtClean="0"/>
              <a:t>keeping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the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meaninful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semantic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units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together</a:t>
            </a:r>
            <a:r>
              <a:rPr lang="es-ES" sz="6400" i="1" dirty="0" smtClean="0"/>
              <a:t> – </a:t>
            </a:r>
            <a:r>
              <a:rPr lang="es-ES" sz="6400" i="1" dirty="0" err="1" smtClean="0"/>
              <a:t>we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learned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about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design</a:t>
            </a:r>
            <a:r>
              <a:rPr lang="es-ES" sz="6400" i="1" dirty="0" smtClean="0"/>
              <a:t> and </a:t>
            </a:r>
            <a:r>
              <a:rPr lang="es-ES" sz="6400" i="1" dirty="0" err="1" smtClean="0"/>
              <a:t>to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play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with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colours</a:t>
            </a:r>
            <a:r>
              <a:rPr lang="es-ES" sz="6400" i="1" dirty="0" smtClean="0"/>
              <a:t> – </a:t>
            </a:r>
            <a:r>
              <a:rPr lang="es-ES" sz="6400" i="1" dirty="0" err="1" smtClean="0"/>
              <a:t>we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wanted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to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represent</a:t>
            </a:r>
            <a:r>
              <a:rPr lang="es-ES" sz="6400" i="1" dirty="0" smtClean="0"/>
              <a:t> in </a:t>
            </a:r>
            <a:r>
              <a:rPr lang="es-ES" sz="6400" i="1" dirty="0" err="1" smtClean="0"/>
              <a:t>the</a:t>
            </a:r>
            <a:r>
              <a:rPr lang="es-ES" sz="6400" i="1" dirty="0" smtClean="0"/>
              <a:t> LOGO </a:t>
            </a:r>
            <a:r>
              <a:rPr lang="es-ES" sz="6400" i="1" dirty="0" err="1" smtClean="0"/>
              <a:t>the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mission</a:t>
            </a:r>
            <a:r>
              <a:rPr lang="es-ES" sz="6400" i="1" dirty="0" smtClean="0"/>
              <a:t> of </a:t>
            </a:r>
            <a:r>
              <a:rPr lang="es-ES" sz="6400" i="1" dirty="0" err="1" smtClean="0"/>
              <a:t>the</a:t>
            </a:r>
            <a:r>
              <a:rPr lang="es-ES" sz="6400" i="1" dirty="0" smtClean="0"/>
              <a:t> </a:t>
            </a:r>
            <a:r>
              <a:rPr lang="es-ES" sz="6400" i="1" dirty="0" err="1" smtClean="0"/>
              <a:t>project</a:t>
            </a:r>
            <a:r>
              <a:rPr lang="es-ES" sz="6400" i="1" dirty="0" smtClean="0"/>
              <a:t>)</a:t>
            </a:r>
            <a:endParaRPr lang="es-ES" sz="6400" dirty="0" smtClean="0"/>
          </a:p>
          <a:p>
            <a:pPr lvl="2" indent="-342900" fontAlgn="auto">
              <a:spcAft>
                <a:spcPts val="0"/>
              </a:spcAft>
              <a:buFont typeface="Arial" pitchFamily="34" charset="0"/>
              <a:buAutoNum type="alphaLcPeriod" startAt="6"/>
              <a:defRPr/>
            </a:pPr>
            <a:r>
              <a:rPr lang="en-GB" sz="6400" b="1" dirty="0" smtClean="0"/>
              <a:t>Organization skills </a:t>
            </a:r>
            <a:r>
              <a:rPr lang="en-GB" sz="6400" dirty="0" smtClean="0"/>
              <a:t>– Deadline completed! – “</a:t>
            </a:r>
            <a:r>
              <a:rPr lang="en-GB" sz="6400" dirty="0" err="1" smtClean="0"/>
              <a:t>Fue</a:t>
            </a:r>
            <a:r>
              <a:rPr lang="en-GB" sz="6400" dirty="0" smtClean="0"/>
              <a:t> </a:t>
            </a:r>
            <a:r>
              <a:rPr lang="en-GB" sz="6400" dirty="0" err="1" smtClean="0"/>
              <a:t>muy</a:t>
            </a:r>
            <a:r>
              <a:rPr lang="en-GB" sz="6400" dirty="0" smtClean="0"/>
              <a:t> </a:t>
            </a:r>
            <a:r>
              <a:rPr lang="en-GB" sz="6400" dirty="0" err="1" smtClean="0"/>
              <a:t>bueno</a:t>
            </a:r>
            <a:r>
              <a:rPr lang="en-GB" sz="6400" dirty="0" smtClean="0"/>
              <a:t> </a:t>
            </a:r>
            <a:r>
              <a:rPr lang="en-GB" sz="6400" dirty="0" err="1" smtClean="0"/>
              <a:t>trabajar</a:t>
            </a:r>
            <a:r>
              <a:rPr lang="en-GB" sz="6400" dirty="0" smtClean="0"/>
              <a:t> entre 4 </a:t>
            </a:r>
            <a:r>
              <a:rPr lang="en-GB" sz="6400" dirty="0" err="1" smtClean="0"/>
              <a:t>porque</a:t>
            </a:r>
            <a:r>
              <a:rPr lang="en-GB" sz="6400" dirty="0" smtClean="0"/>
              <a:t> era mucho  </a:t>
            </a:r>
            <a:r>
              <a:rPr lang="en-GB" sz="6400" dirty="0" err="1" smtClean="0"/>
              <a:t>trabajo</a:t>
            </a:r>
            <a:r>
              <a:rPr lang="en-GB" sz="6400" dirty="0" smtClean="0"/>
              <a:t> y </a:t>
            </a:r>
            <a:r>
              <a:rPr lang="en-GB" sz="6400" dirty="0" err="1" smtClean="0"/>
              <a:t>teníamos</a:t>
            </a:r>
            <a:r>
              <a:rPr lang="en-GB" sz="6400" dirty="0" smtClean="0"/>
              <a:t> </a:t>
            </a:r>
            <a:r>
              <a:rPr lang="en-GB" sz="6400" dirty="0" err="1" smtClean="0"/>
              <a:t>que</a:t>
            </a:r>
            <a:r>
              <a:rPr lang="en-GB" sz="6400" dirty="0" smtClean="0"/>
              <a:t> </a:t>
            </a:r>
            <a:r>
              <a:rPr lang="en-GB" sz="6400" dirty="0" err="1" smtClean="0"/>
              <a:t>organizarnos</a:t>
            </a:r>
            <a:r>
              <a:rPr lang="en-GB" sz="6400" dirty="0" smtClean="0"/>
              <a:t> </a:t>
            </a:r>
            <a:r>
              <a:rPr lang="en-GB" sz="6400" dirty="0" err="1" smtClean="0"/>
              <a:t>muy</a:t>
            </a:r>
            <a:r>
              <a:rPr lang="en-GB" sz="6400" dirty="0" smtClean="0"/>
              <a:t> </a:t>
            </a:r>
            <a:r>
              <a:rPr lang="en-GB" sz="6400" dirty="0" err="1" smtClean="0"/>
              <a:t>bien</a:t>
            </a:r>
            <a:r>
              <a:rPr lang="en-GB" sz="6400" dirty="0" smtClean="0"/>
              <a:t> y </a:t>
            </a:r>
            <a:r>
              <a:rPr lang="en-GB" sz="6400" dirty="0" err="1" smtClean="0"/>
              <a:t>pudimos</a:t>
            </a:r>
            <a:r>
              <a:rPr lang="en-GB" sz="6400" dirty="0" smtClean="0"/>
              <a:t> </a:t>
            </a:r>
            <a:r>
              <a:rPr lang="en-GB" sz="6400" dirty="0" err="1" smtClean="0"/>
              <a:t>hacerlo</a:t>
            </a:r>
            <a:r>
              <a:rPr lang="en-GB" sz="6400" dirty="0" smtClean="0"/>
              <a:t>! </a:t>
            </a:r>
            <a:r>
              <a:rPr lang="en-GB" sz="6400" dirty="0" err="1" smtClean="0"/>
              <a:t>Todos</a:t>
            </a:r>
            <a:r>
              <a:rPr lang="en-GB" sz="6400" dirty="0" smtClean="0"/>
              <a:t> </a:t>
            </a:r>
            <a:r>
              <a:rPr lang="en-GB" sz="6400" dirty="0" err="1" smtClean="0"/>
              <a:t>fuimos</a:t>
            </a:r>
            <a:r>
              <a:rPr lang="en-GB" sz="6400" dirty="0" smtClean="0"/>
              <a:t> un </a:t>
            </a:r>
            <a:r>
              <a:rPr lang="en-GB" sz="6400" dirty="0" err="1" smtClean="0"/>
              <a:t>poco</a:t>
            </a:r>
            <a:r>
              <a:rPr lang="en-GB" sz="6400" dirty="0" smtClean="0"/>
              <a:t> </a:t>
            </a:r>
            <a:r>
              <a:rPr lang="en-GB" sz="6400" dirty="0" err="1" smtClean="0"/>
              <a:t>Transcriptores</a:t>
            </a:r>
            <a:r>
              <a:rPr lang="en-GB" sz="6400" dirty="0" smtClean="0"/>
              <a:t>, </a:t>
            </a:r>
            <a:r>
              <a:rPr lang="en-GB" sz="6400" dirty="0" err="1" smtClean="0"/>
              <a:t>Traductores</a:t>
            </a:r>
            <a:r>
              <a:rPr lang="en-GB" sz="6400" dirty="0" smtClean="0"/>
              <a:t>, Proof readers y </a:t>
            </a:r>
            <a:r>
              <a:rPr lang="en-GB" sz="6400" dirty="0" err="1" smtClean="0"/>
              <a:t>Editores</a:t>
            </a:r>
            <a:r>
              <a:rPr lang="en-GB" sz="6400" dirty="0" smtClean="0"/>
              <a:t>!” (</a:t>
            </a:r>
            <a:r>
              <a:rPr lang="en-GB" sz="6400" i="1" dirty="0" smtClean="0"/>
              <a:t>We respected the deadline and learn to work together! We were a little bit of everything at one given point: </a:t>
            </a:r>
            <a:r>
              <a:rPr lang="en-GB" sz="6400" i="1" dirty="0" err="1" smtClean="0"/>
              <a:t>transcribers</a:t>
            </a:r>
            <a:r>
              <a:rPr lang="en-GB" sz="6400" i="1" dirty="0" smtClean="0"/>
              <a:t>, translators, proof readers and editors)</a:t>
            </a:r>
            <a:endParaRPr lang="en-GB" sz="6400" dirty="0" smtClean="0"/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6400" dirty="0" smtClean="0">
                <a:hlinkClick r:id="" action="ppaction://hlinkshowjump?jump=nextslide"/>
              </a:rPr>
              <a:t>“</a:t>
            </a:r>
            <a:r>
              <a:rPr lang="en-GB" sz="6400" dirty="0" err="1" smtClean="0">
                <a:hlinkClick r:id="" action="ppaction://hlinkshowjump?jump=nextslide"/>
              </a:rPr>
              <a:t>Estamos</a:t>
            </a:r>
            <a:r>
              <a:rPr lang="en-GB" sz="6400" dirty="0" smtClean="0">
                <a:hlinkClick r:id="" action="ppaction://hlinkshowjump?jump=nextslide"/>
              </a:rPr>
              <a:t> </a:t>
            </a:r>
            <a:r>
              <a:rPr lang="en-GB" sz="6400" dirty="0" err="1" smtClean="0">
                <a:hlinkClick r:id="" action="ppaction://hlinkshowjump?jump=nextslide"/>
              </a:rPr>
              <a:t>muy</a:t>
            </a:r>
            <a:r>
              <a:rPr lang="en-GB" sz="6400" dirty="0" smtClean="0">
                <a:hlinkClick r:id="" action="ppaction://hlinkshowjump?jump=nextslide"/>
              </a:rPr>
              <a:t> </a:t>
            </a:r>
            <a:r>
              <a:rPr lang="en-GB" sz="6400" dirty="0" err="1" smtClean="0">
                <a:hlinkClick r:id="" action="ppaction://hlinkshowjump?jump=nextslide"/>
              </a:rPr>
              <a:t>orgullosos</a:t>
            </a:r>
            <a:r>
              <a:rPr lang="en-GB" sz="6400" dirty="0" smtClean="0">
                <a:hlinkClick r:id="" action="ppaction://hlinkshowjump?jump=nextslide"/>
              </a:rPr>
              <a:t> del </a:t>
            </a:r>
            <a:r>
              <a:rPr lang="en-GB" sz="6400" dirty="0" err="1" smtClean="0">
                <a:hlinkClick r:id="" action="ppaction://hlinkshowjump?jump=nextslide"/>
              </a:rPr>
              <a:t>resultado</a:t>
            </a:r>
            <a:r>
              <a:rPr lang="en-GB" sz="6400" dirty="0" smtClean="0">
                <a:hlinkClick r:id="" action="ppaction://hlinkshowjump?jump=nextslide"/>
              </a:rPr>
              <a:t>!!!”</a:t>
            </a:r>
            <a:r>
              <a:rPr lang="en-GB" sz="6400" dirty="0" smtClean="0"/>
              <a:t> </a:t>
            </a:r>
            <a:r>
              <a:rPr lang="en-GB" sz="6400" i="1" dirty="0" smtClean="0"/>
              <a:t>(We are really proud of the result)</a:t>
            </a:r>
            <a:endParaRPr lang="en-GB" sz="6400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6400" dirty="0" smtClean="0"/>
          </a:p>
          <a:p>
            <a:pPr marL="8001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64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5"/>
            <a:ext cx="9296400" cy="6946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en-GB" sz="3200" b="1" smtClean="0"/>
              <a:t>Learning Objects </a:t>
            </a:r>
            <a:r>
              <a:rPr lang="en-GB" sz="3200" smtClean="0"/>
              <a:t>- </a:t>
            </a:r>
            <a:r>
              <a:rPr lang="en-GB" sz="3200" b="1" smtClean="0"/>
              <a:t>Oral History training</a:t>
            </a:r>
            <a:br>
              <a:rPr lang="en-GB" sz="3200" b="1" smtClean="0"/>
            </a:br>
            <a:r>
              <a:rPr lang="en-GB" sz="3200" i="1" smtClean="0"/>
              <a:t>with</a:t>
            </a:r>
            <a:r>
              <a:rPr lang="en-GB" sz="3200" b="1" smtClean="0"/>
              <a:t> </a:t>
            </a:r>
            <a:r>
              <a:rPr lang="en-GB" sz="3200" i="1" smtClean="0"/>
              <a:t>Primary data </a:t>
            </a:r>
          </a:p>
        </p:txBody>
      </p:sp>
      <p:pic>
        <p:nvPicPr>
          <p:cNvPr id="14338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989138"/>
            <a:ext cx="8678862" cy="4725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600" dirty="0" err="1" smtClean="0"/>
              <a:t>Ab</a:t>
            </a:r>
            <a:r>
              <a:rPr lang="en-GB" sz="3600" dirty="0" smtClean="0"/>
              <a:t>-initio Spanish Accelerated Course</a:t>
            </a:r>
            <a:br>
              <a:rPr lang="en-GB" sz="3600" dirty="0" smtClean="0"/>
            </a:br>
            <a:r>
              <a:rPr lang="en-GB" sz="3200" b="1" dirty="0" smtClean="0"/>
              <a:t>Preparing for Assignment 3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i="1" dirty="0"/>
              <a:t>“Write an imaginary interview with an elderly </a:t>
            </a:r>
            <a:r>
              <a:rPr lang="en-GB" sz="2400" i="1" dirty="0" smtClean="0"/>
              <a:t>person who </a:t>
            </a:r>
            <a:r>
              <a:rPr lang="en-GB" sz="2400" i="1" dirty="0"/>
              <a:t>can remember living through the times of a dictatorship in a Spanish-speaking </a:t>
            </a:r>
            <a:r>
              <a:rPr lang="en-GB" sz="2400" i="1" dirty="0" smtClean="0"/>
              <a:t>country”</a:t>
            </a:r>
            <a:r>
              <a:rPr lang="en-GB" sz="3200" i="1" dirty="0" smtClean="0"/>
              <a:t/>
            </a:r>
            <a:br>
              <a:rPr lang="en-GB" sz="3200" i="1" dirty="0" smtClean="0"/>
            </a:br>
            <a:endParaRPr lang="en-GB" sz="3200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20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GB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sz="2400" b="1" dirty="0" smtClean="0"/>
              <a:t>TASK: </a:t>
            </a:r>
            <a:r>
              <a:rPr lang="en-GB" sz="2400" dirty="0"/>
              <a:t>In preparation for Assignment </a:t>
            </a:r>
            <a:r>
              <a:rPr lang="en-GB" sz="2400" dirty="0" smtClean="0"/>
              <a:t>3 students are asked to delivered </a:t>
            </a:r>
            <a:r>
              <a:rPr lang="en-GB" sz="2400" dirty="0"/>
              <a:t>an </a:t>
            </a:r>
            <a:r>
              <a:rPr lang="en-GB" sz="2400" b="1" dirty="0"/>
              <a:t>Oral Presentation in </a:t>
            </a:r>
            <a:r>
              <a:rPr lang="en-GB" sz="2400" b="1" dirty="0" smtClean="0"/>
              <a:t>class </a:t>
            </a:r>
            <a:r>
              <a:rPr lang="en-GB" sz="2400" dirty="0" smtClean="0"/>
              <a:t>with </a:t>
            </a:r>
            <a:r>
              <a:rPr lang="en-GB" sz="2400" dirty="0"/>
              <a:t>the contents of a given </a:t>
            </a:r>
            <a:r>
              <a:rPr lang="en-GB" sz="2400" dirty="0" smtClean="0"/>
              <a:t>Dossier. </a:t>
            </a:r>
          </a:p>
          <a:p>
            <a:pPr marL="457200" indent="-457200">
              <a:lnSpc>
                <a:spcPct val="90000"/>
              </a:lnSpc>
              <a:buFont typeface="Calibri" pitchFamily="34" charset="0"/>
              <a:buAutoNum type="arabicPeriod"/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400" b="1" dirty="0" smtClean="0">
                <a:solidFill>
                  <a:prstClr val="black"/>
                </a:solidFill>
              </a:rPr>
              <a:t>Objective </a:t>
            </a:r>
            <a:r>
              <a:rPr lang="en-GB" sz="2400" b="1" dirty="0">
                <a:solidFill>
                  <a:prstClr val="black"/>
                </a:solidFill>
              </a:rPr>
              <a:t>of the </a:t>
            </a:r>
            <a:r>
              <a:rPr lang="en-GB" sz="2400" b="1" dirty="0" smtClean="0">
                <a:solidFill>
                  <a:prstClr val="black"/>
                </a:solidFill>
              </a:rPr>
              <a:t>TASK: </a:t>
            </a:r>
            <a:r>
              <a:rPr lang="en-GB" sz="2400" dirty="0" smtClean="0"/>
              <a:t>To </a:t>
            </a:r>
            <a:r>
              <a:rPr lang="en-GB" sz="2400" dirty="0"/>
              <a:t>foster reflection on important aspects to develop during the elaboration of Assignment </a:t>
            </a:r>
            <a:r>
              <a:rPr lang="en-GB" sz="2400" dirty="0" smtClean="0"/>
              <a:t>3:</a:t>
            </a:r>
            <a:endParaRPr lang="en-GB" sz="2800" dirty="0">
              <a:solidFill>
                <a:prstClr val="black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dirty="0" smtClean="0">
                <a:solidFill>
                  <a:prstClr val="black"/>
                </a:solidFill>
              </a:rPr>
              <a:t>Understanding the importance of </a:t>
            </a:r>
            <a:r>
              <a:rPr lang="en-GB" b="1" dirty="0" smtClean="0">
                <a:solidFill>
                  <a:prstClr val="black"/>
                </a:solidFill>
              </a:rPr>
              <a:t>explaining </a:t>
            </a:r>
            <a:r>
              <a:rPr lang="en-GB" b="1" dirty="0">
                <a:solidFill>
                  <a:prstClr val="black"/>
                </a:solidFill>
              </a:rPr>
              <a:t>the historical context  </a:t>
            </a:r>
            <a:r>
              <a:rPr lang="en-GB" dirty="0" smtClean="0">
                <a:solidFill>
                  <a:prstClr val="black"/>
                </a:solidFill>
              </a:rPr>
              <a:t>while writing Assignment </a:t>
            </a:r>
            <a:r>
              <a:rPr lang="en-GB" dirty="0">
                <a:solidFill>
                  <a:prstClr val="black"/>
                </a:solidFill>
              </a:rPr>
              <a:t>3.</a:t>
            </a:r>
          </a:p>
          <a:p>
            <a:pPr lvl="2">
              <a:lnSpc>
                <a:spcPct val="90000"/>
              </a:lnSpc>
            </a:pPr>
            <a:r>
              <a:rPr lang="en-GB" b="1" dirty="0">
                <a:solidFill>
                  <a:prstClr val="black"/>
                </a:solidFill>
              </a:rPr>
              <a:t>To </a:t>
            </a:r>
            <a:r>
              <a:rPr lang="en-GB" b="1" dirty="0" smtClean="0">
                <a:solidFill>
                  <a:prstClr val="black"/>
                </a:solidFill>
              </a:rPr>
              <a:t>practice </a:t>
            </a:r>
            <a:r>
              <a:rPr lang="en-GB" b="1" dirty="0">
                <a:solidFill>
                  <a:prstClr val="black"/>
                </a:solidFill>
              </a:rPr>
              <a:t>the Spanish Past Tenses </a:t>
            </a:r>
            <a:r>
              <a:rPr lang="en-GB" dirty="0" smtClean="0">
                <a:solidFill>
                  <a:prstClr val="black"/>
                </a:solidFill>
              </a:rPr>
              <a:t>students will </a:t>
            </a:r>
            <a:r>
              <a:rPr lang="en-GB" dirty="0">
                <a:solidFill>
                  <a:prstClr val="black"/>
                </a:solidFill>
              </a:rPr>
              <a:t>need </a:t>
            </a:r>
            <a:r>
              <a:rPr lang="en-GB" dirty="0" smtClean="0">
                <a:solidFill>
                  <a:prstClr val="black"/>
                </a:solidFill>
              </a:rPr>
              <a:t>to master for </a:t>
            </a:r>
            <a:r>
              <a:rPr lang="en-GB" dirty="0">
                <a:solidFill>
                  <a:prstClr val="black"/>
                </a:solidFill>
              </a:rPr>
              <a:t>Assignment </a:t>
            </a:r>
            <a:r>
              <a:rPr lang="en-GB" dirty="0" smtClean="0">
                <a:solidFill>
                  <a:prstClr val="black"/>
                </a:solidFill>
              </a:rPr>
              <a:t>3.</a:t>
            </a:r>
            <a:endParaRPr lang="en-GB" sz="2200" dirty="0" smtClean="0"/>
          </a:p>
          <a:p>
            <a:pPr marL="457200" indent="-457200">
              <a:lnSpc>
                <a:spcPct val="90000"/>
              </a:lnSpc>
              <a:buFont typeface="Calibri" pitchFamily="34" charset="0"/>
              <a:buAutoNum type="arabicPeriod"/>
            </a:pPr>
            <a:endParaRPr lang="en-GB" sz="2200" dirty="0" smtClean="0"/>
          </a:p>
          <a:p>
            <a:pPr marL="0" indent="0">
              <a:lnSpc>
                <a:spcPct val="90000"/>
              </a:lnSpc>
              <a:buNone/>
            </a:pPr>
            <a:endParaRPr lang="en-GB" sz="2200" b="1" dirty="0" smtClean="0"/>
          </a:p>
          <a:p>
            <a:pPr lvl="2">
              <a:lnSpc>
                <a:spcPct val="90000"/>
              </a:lnSpc>
            </a:pPr>
            <a:endParaRPr lang="en-GB" sz="1700" dirty="0" smtClean="0"/>
          </a:p>
          <a:p>
            <a:pPr marL="914400" lvl="1" indent="-457200">
              <a:lnSpc>
                <a:spcPct val="90000"/>
              </a:lnSpc>
              <a:buFont typeface="Arial" charset="0"/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2503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/>
            </a:r>
            <a:br>
              <a:rPr lang="en-GB" sz="3600" dirty="0" smtClean="0">
                <a:solidFill>
                  <a:prstClr val="black"/>
                </a:solidFill>
              </a:rPr>
            </a:br>
            <a:r>
              <a:rPr lang="en-GB" sz="3600" dirty="0">
                <a:solidFill>
                  <a:prstClr val="black"/>
                </a:solidFill>
              </a:rPr>
              <a:t/>
            </a:r>
            <a:br>
              <a:rPr lang="en-GB" sz="3600" dirty="0">
                <a:solidFill>
                  <a:prstClr val="black"/>
                </a:solidFill>
              </a:rPr>
            </a:br>
            <a:r>
              <a:rPr lang="en-GB" sz="3600" dirty="0" err="1" smtClean="0">
                <a:solidFill>
                  <a:prstClr val="black"/>
                </a:solidFill>
              </a:rPr>
              <a:t>Ab</a:t>
            </a:r>
            <a:r>
              <a:rPr lang="en-GB" sz="3600" dirty="0" smtClean="0">
                <a:solidFill>
                  <a:prstClr val="black"/>
                </a:solidFill>
              </a:rPr>
              <a:t>-initio </a:t>
            </a:r>
            <a:r>
              <a:rPr lang="en-GB" sz="3600" dirty="0">
                <a:solidFill>
                  <a:prstClr val="black"/>
                </a:solidFill>
              </a:rPr>
              <a:t>Spanish Accelerated Course</a:t>
            </a:r>
            <a:br>
              <a:rPr lang="en-GB" sz="3600" dirty="0">
                <a:solidFill>
                  <a:prstClr val="black"/>
                </a:solidFill>
              </a:rPr>
            </a:br>
            <a:r>
              <a:rPr lang="en-GB" sz="3200" b="1" dirty="0">
                <a:solidFill>
                  <a:prstClr val="black"/>
                </a:solidFill>
              </a:rPr>
              <a:t>Preparing for Assignment 3</a:t>
            </a:r>
            <a:r>
              <a:rPr lang="en-GB" sz="2400" b="1" dirty="0">
                <a:solidFill>
                  <a:prstClr val="black"/>
                </a:solidFill>
              </a:rPr>
              <a:t/>
            </a:r>
            <a:br>
              <a:rPr lang="en-GB" sz="2400" b="1" dirty="0">
                <a:solidFill>
                  <a:prstClr val="black"/>
                </a:solidFill>
              </a:rPr>
            </a:br>
            <a:r>
              <a:rPr lang="en-GB" sz="2400" i="1" dirty="0">
                <a:solidFill>
                  <a:prstClr val="black"/>
                </a:solidFill>
              </a:rPr>
              <a:t>“Write an imaginary interview with an elderly person who can remember living through the times of a dictatorship in a Spanish-speaking country”</a:t>
            </a:r>
            <a:r>
              <a:rPr lang="en-GB" sz="3200" i="1" dirty="0">
                <a:solidFill>
                  <a:prstClr val="black"/>
                </a:solidFill>
              </a:rPr>
              <a:t/>
            </a:r>
            <a:br>
              <a:rPr lang="en-GB" sz="3200" i="1" dirty="0">
                <a:solidFill>
                  <a:prstClr val="black"/>
                </a:solidFill>
              </a:rPr>
            </a:br>
            <a:r>
              <a:rPr lang="en-GB" sz="3200" i="1" dirty="0" smtClean="0">
                <a:solidFill>
                  <a:prstClr val="black"/>
                </a:solidFill>
              </a:rPr>
              <a:t/>
            </a:r>
            <a:br>
              <a:rPr lang="en-GB" sz="3200" i="1" dirty="0" smtClean="0">
                <a:solidFill>
                  <a:prstClr val="black"/>
                </a:solidFill>
              </a:rPr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1439994"/>
            <a:ext cx="792088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Preparing the material for the Dossier (teacher):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Re-using  a Life story interview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conducted by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Alicia </a:t>
            </a:r>
            <a:r>
              <a:rPr lang="en-GB" sz="2000" b="1" dirty="0" err="1">
                <a:solidFill>
                  <a:prstClr val="black"/>
                </a:solidFill>
                <a:latin typeface="Calibri"/>
              </a:rPr>
              <a:t>Pozo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-Gutiérrez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of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Benita </a:t>
            </a:r>
            <a:r>
              <a:rPr lang="en-GB" sz="2000" dirty="0" err="1" smtClean="0">
                <a:solidFill>
                  <a:prstClr val="black"/>
                </a:solidFill>
                <a:latin typeface="Calibri"/>
              </a:rPr>
              <a:t>Mendiola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 (exiled child from the Spanish Civil War) and final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year students of 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‘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Exiles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, Migrants and Citizens: Narrating and documenting displacement in contemporary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Spain’.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(90 minutes interview conducted in class)</a:t>
            </a:r>
            <a:endParaRPr lang="en-GB" sz="2400" dirty="0">
              <a:solidFill>
                <a:prstClr val="black"/>
              </a:solidFill>
              <a:latin typeface="Calibri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Contents </a:t>
            </a:r>
            <a:r>
              <a:rPr lang="en-GB" sz="2400" dirty="0">
                <a:solidFill>
                  <a:prstClr val="black"/>
                </a:solidFill>
                <a:latin typeface="Calibri"/>
              </a:rPr>
              <a:t>of the </a:t>
            </a:r>
            <a:r>
              <a:rPr lang="en-GB" sz="2400" dirty="0" smtClean="0">
                <a:solidFill>
                  <a:prstClr val="black"/>
                </a:solidFill>
                <a:latin typeface="Calibri"/>
              </a:rPr>
              <a:t>Dossier (for the student):</a:t>
            </a:r>
            <a:endParaRPr lang="en-GB" sz="1600" dirty="0" smtClean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lnSpc>
                <a:spcPct val="90000"/>
              </a:lnSpc>
              <a:spcBef>
                <a:spcPct val="20000"/>
              </a:spcBef>
              <a:buAutoNum type="alphaLcPeriod"/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minute sound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extract For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Spanish Accelerated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Course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1-2 (</a:t>
            </a:r>
            <a:r>
              <a:rPr lang="en-GB" sz="2000" b="1" dirty="0" err="1">
                <a:solidFill>
                  <a:prstClr val="black"/>
                </a:solidFill>
                <a:latin typeface="Calibri"/>
              </a:rPr>
              <a:t>ab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 initio):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Creation of an edited extract of 3 minutes from </a:t>
            </a:r>
            <a:r>
              <a:rPr lang="en-GB" sz="2000" b="1" dirty="0" err="1" smtClean="0">
                <a:solidFill>
                  <a:prstClr val="black"/>
                </a:solidFill>
                <a:latin typeface="Calibri"/>
              </a:rPr>
              <a:t>Pozo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-Gutiérrez’s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original interview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- with simple expressions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following the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chronological narrative of the original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interview.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b.    A photograph of the interviewee.</a:t>
            </a:r>
            <a:endParaRPr lang="en-GB" sz="2000" b="1" dirty="0">
              <a:solidFill>
                <a:prstClr val="black"/>
              </a:solidFill>
              <a:latin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34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4975"/>
            <a:ext cx="9144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8"/>
            <a:ext cx="9144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Students’ sample of Oral Presentation delivered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SPAN9007 </a:t>
            </a:r>
            <a:r>
              <a:rPr lang="en-GB" dirty="0" err="1" smtClean="0"/>
              <a:t>Ab</a:t>
            </a:r>
            <a:r>
              <a:rPr lang="en-GB" dirty="0" smtClean="0"/>
              <a:t>-initio Spanish Accelerated 1-2</a:t>
            </a:r>
            <a:r>
              <a:rPr lang="en-GB" dirty="0"/>
              <a:t>. University of Southampton. </a:t>
            </a:r>
            <a:endParaRPr lang="en-GB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i="1" dirty="0" err="1" smtClean="0">
                <a:hlinkClick r:id="rId2"/>
              </a:rPr>
              <a:t>Humbox</a:t>
            </a:r>
            <a:r>
              <a:rPr lang="en-GB" i="1" dirty="0" smtClean="0">
                <a:hlinkClick r:id="rId2"/>
              </a:rPr>
              <a:t>: </a:t>
            </a:r>
            <a:r>
              <a:rPr lang="en-GB" dirty="0" smtClean="0">
                <a:hlinkClick r:id="rId2"/>
              </a:rPr>
              <a:t>Student’s </a:t>
            </a:r>
            <a:r>
              <a:rPr lang="en-GB" dirty="0" smtClean="0">
                <a:hlinkClick r:id="rId2"/>
              </a:rPr>
              <a:t>work</a:t>
            </a:r>
            <a:r>
              <a:rPr lang="en-GB" dirty="0" smtClean="0">
                <a:hlinkClick r:id="rId2"/>
              </a:rPr>
              <a:t>: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humbox.ac.uk/id/document/32701</a:t>
            </a:r>
            <a:endParaRPr lang="en-GB" dirty="0" smtClean="0"/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en-GB" sz="3600" dirty="0" smtClean="0"/>
              <a:t>Final Year students of </a:t>
            </a:r>
            <a:br>
              <a:rPr lang="en-GB" sz="3600" dirty="0" smtClean="0"/>
            </a:br>
            <a:r>
              <a:rPr lang="en-GB" sz="3600" dirty="0" smtClean="0"/>
              <a:t>Spanish Stage 7 University of Southampton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Subtitling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Original interview</a:t>
            </a:r>
            <a:r>
              <a:rPr lang="en-GB" b="1" dirty="0" smtClean="0"/>
              <a:t> filmed by Miguel </a:t>
            </a:r>
            <a:r>
              <a:rPr lang="en-GB" b="1" dirty="0" err="1" smtClean="0"/>
              <a:t>Arrébola</a:t>
            </a:r>
            <a:r>
              <a:rPr lang="en-GB" b="1" dirty="0" smtClean="0"/>
              <a:t>, University of Portsmouth</a:t>
            </a:r>
            <a:r>
              <a:rPr lang="en-GB" dirty="0" smtClean="0"/>
              <a:t>, based on his students previously set questions.</a:t>
            </a:r>
          </a:p>
          <a:p>
            <a:r>
              <a:rPr lang="en-GB" dirty="0" smtClean="0"/>
              <a:t>A group of 4 finalist students from </a:t>
            </a:r>
            <a:r>
              <a:rPr lang="en-GB" b="1" dirty="0" smtClean="0"/>
              <a:t>Spanish Stage 7 – University of Southampton</a:t>
            </a:r>
            <a:r>
              <a:rPr lang="en-GB" dirty="0" smtClean="0"/>
              <a:t>, took the commission for:</a:t>
            </a:r>
          </a:p>
          <a:p>
            <a:pPr marL="457200" lvl="1" indent="0">
              <a:buNone/>
            </a:pPr>
            <a:r>
              <a:rPr lang="en-GB" sz="2400" b="1" dirty="0" smtClean="0"/>
              <a:t>1. </a:t>
            </a:r>
            <a:r>
              <a:rPr lang="en-GB" sz="2400" b="1" dirty="0" smtClean="0"/>
              <a:t>Subtitling </a:t>
            </a:r>
            <a:r>
              <a:rPr lang="en-GB" sz="2400" dirty="0" smtClean="0"/>
              <a:t>the original interview </a:t>
            </a:r>
            <a:r>
              <a:rPr lang="en-GB" sz="2400" b="1" dirty="0" smtClean="0"/>
              <a:t>into English.</a:t>
            </a:r>
          </a:p>
          <a:p>
            <a:pPr marL="457200" lvl="1" indent="0">
              <a:buNone/>
            </a:pPr>
            <a:r>
              <a:rPr lang="en-GB" sz="2400" b="1" dirty="0" smtClean="0"/>
              <a:t>2. </a:t>
            </a:r>
            <a:r>
              <a:rPr lang="en-GB" sz="2400" b="1" dirty="0" smtClean="0"/>
              <a:t>Create the rolling credits </a:t>
            </a:r>
            <a:r>
              <a:rPr lang="en-GB" sz="2400" dirty="0" smtClean="0"/>
              <a:t>for the subtitled version.</a:t>
            </a:r>
          </a:p>
          <a:p>
            <a:pPr marL="457200" lvl="1" indent="0">
              <a:buNone/>
            </a:pPr>
            <a:r>
              <a:rPr lang="en-GB" sz="2400" b="1" dirty="0" smtClean="0"/>
              <a:t>3. </a:t>
            </a:r>
            <a:r>
              <a:rPr lang="en-GB" sz="2400" b="1" dirty="0" smtClean="0"/>
              <a:t>Designing the logo </a:t>
            </a:r>
            <a:r>
              <a:rPr lang="en-GB" sz="2400" dirty="0" smtClean="0"/>
              <a:t>of our </a:t>
            </a:r>
            <a:r>
              <a:rPr lang="en-GB" sz="2400" dirty="0" err="1" smtClean="0"/>
              <a:t>OpenLIVES</a:t>
            </a:r>
            <a:r>
              <a:rPr lang="en-GB" sz="2400" dirty="0" smtClean="0"/>
              <a:t> Project.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Subtitling Project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91414"/>
            <a:ext cx="8229600" cy="5377946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Germinal 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</a:t>
            </a:r>
          </a:p>
          <a:p>
            <a:pPr marL="0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b="1" dirty="0" smtClean="0"/>
              <a:t>Interview</a:t>
            </a:r>
            <a:r>
              <a:rPr lang="en-GB" sz="2400" dirty="0" smtClean="0"/>
              <a:t> </a:t>
            </a:r>
            <a:r>
              <a:rPr lang="en-GB" sz="2400" i="1" dirty="0" smtClean="0"/>
              <a:t>by Miguel </a:t>
            </a:r>
            <a:r>
              <a:rPr lang="en-GB" sz="2400" i="1" dirty="0" err="1" smtClean="0"/>
              <a:t>Arrébola</a:t>
            </a:r>
            <a:r>
              <a:rPr lang="en-GB" sz="2400" i="1" dirty="0" smtClean="0"/>
              <a:t>, </a:t>
            </a:r>
          </a:p>
          <a:p>
            <a:pPr marL="0" indent="0">
              <a:buNone/>
            </a:pPr>
            <a:r>
              <a:rPr lang="en-GB" sz="2400" i="1" dirty="0"/>
              <a:t>	</a:t>
            </a:r>
            <a:r>
              <a:rPr lang="en-GB" sz="2400" i="1" dirty="0" smtClean="0"/>
              <a:t>University of Portsmouth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b="1" dirty="0"/>
              <a:t>S</a:t>
            </a:r>
            <a:r>
              <a:rPr lang="en-GB" sz="2400" b="1" dirty="0" smtClean="0"/>
              <a:t>ubtitled into English by </a:t>
            </a:r>
            <a:r>
              <a:rPr lang="en-GB" sz="2400" dirty="0" smtClean="0"/>
              <a:t>Laura Davies, 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Wes </a:t>
            </a:r>
            <a:r>
              <a:rPr lang="en-GB" sz="2400" dirty="0" err="1" smtClean="0"/>
              <a:t>Durdle</a:t>
            </a:r>
            <a:r>
              <a:rPr lang="en-GB" sz="2400" dirty="0" smtClean="0"/>
              <a:t>, Chris Fish, Jonathan Gannon – 	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Final year students -Spanish </a:t>
            </a:r>
            <a:r>
              <a:rPr lang="en-GB" sz="2400" dirty="0" smtClean="0"/>
              <a:t>Language Stage </a:t>
            </a:r>
            <a:r>
              <a:rPr lang="en-GB" sz="2400" dirty="0" smtClean="0"/>
              <a:t>7 (C2)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b="1" dirty="0" smtClean="0"/>
              <a:t>University of Southampton</a:t>
            </a:r>
            <a:r>
              <a:rPr lang="en-GB" sz="2400" b="1" dirty="0" smtClean="0"/>
              <a:t>.</a:t>
            </a:r>
            <a:endParaRPr lang="en-GB" sz="2400" b="1" dirty="0" smtClean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048"/>
            <a:ext cx="2646343" cy="141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644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HEA OER workshop series - JISC OpenLives – Hands on practice</vt:lpstr>
      <vt:lpstr>Learning Objects - Oral History training with Primary data </vt:lpstr>
      <vt:lpstr> Ab-initio Spanish Accelerated Course Preparing for Assignment 3 “Write an imaginary interview with an elderly person who can remember living through the times of a dictatorship in a Spanish-speaking country” </vt:lpstr>
      <vt:lpstr>  Ab-initio Spanish Accelerated Course Preparing for Assignment 3 “Write an imaginary interview with an elderly person who can remember living through the times of a dictatorship in a Spanish-speaking country”  </vt:lpstr>
      <vt:lpstr>PowerPoint Presentation</vt:lpstr>
      <vt:lpstr>PowerPoint Presentation</vt:lpstr>
      <vt:lpstr>Students’ sample of Oral Presentation delivered in class</vt:lpstr>
      <vt:lpstr>Final Year students of  Spanish Stage 7 University of Southampton Subtitling Project</vt:lpstr>
      <vt:lpstr>Subtitling Project</vt:lpstr>
      <vt:lpstr>Subtitling Project</vt:lpstr>
      <vt:lpstr>Outcomes from Subtitling Project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 OER workshop series - JISC OpenLives – Hands on practice</dc:title>
  <dc:creator>Nelson I.</dc:creator>
  <cp:lastModifiedBy>Nelson I.</cp:lastModifiedBy>
  <cp:revision>28</cp:revision>
  <dcterms:created xsi:type="dcterms:W3CDTF">2012-05-22T13:25:37Z</dcterms:created>
  <dcterms:modified xsi:type="dcterms:W3CDTF">2013-03-05T11:59:26Z</dcterms:modified>
</cp:coreProperties>
</file>