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90" r:id="rId2"/>
    <p:sldId id="296" r:id="rId3"/>
    <p:sldId id="297" r:id="rId4"/>
    <p:sldId id="298" r:id="rId5"/>
    <p:sldId id="294" r:id="rId6"/>
    <p:sldId id="299" r:id="rId7"/>
    <p:sldId id="303" r:id="rId8"/>
    <p:sldId id="300" r:id="rId9"/>
    <p:sldId id="301" r:id="rId10"/>
    <p:sldId id="302" r:id="rId1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3A8E"/>
    <a:srgbClr val="E1B5E1"/>
    <a:srgbClr val="F2DEF2"/>
    <a:srgbClr val="CB7FCB"/>
    <a:srgbClr val="8064A2"/>
    <a:srgbClr val="6C1348"/>
    <a:srgbClr val="005C84"/>
    <a:srgbClr val="007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71795" autoAdjust="0"/>
  </p:normalViewPr>
  <p:slideViewPr>
    <p:cSldViewPr>
      <p:cViewPr varScale="1">
        <p:scale>
          <a:sx n="52" d="100"/>
          <a:sy n="52" d="100"/>
        </p:scale>
        <p:origin x="-187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FF4B07D-42DF-4868-A4F8-06D22E6319EA}" type="datetimeFigureOut">
              <a:rPr lang="en-GB" smtClean="0"/>
              <a:t>25/03/2013</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C517AFF-E427-48FC-A916-93826DF44A8B}" type="slidenum">
              <a:rPr lang="en-GB" smtClean="0"/>
              <a:t>‹#›</a:t>
            </a:fld>
            <a:endParaRPr lang="en-GB"/>
          </a:p>
        </p:txBody>
      </p:sp>
    </p:spTree>
    <p:extLst>
      <p:ext uri="{BB962C8B-B14F-4D97-AF65-F5344CB8AC3E}">
        <p14:creationId xmlns:p14="http://schemas.microsoft.com/office/powerpoint/2010/main" val="219400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8D04DA3-2757-423C-A458-97821EF11294}" type="datetimeFigureOut">
              <a:rPr lang="en-GB" smtClean="0"/>
              <a:t>25/03/2013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32DC43D-C7EE-4DAE-BF5A-55F9151D6B61}" type="slidenum">
              <a:rPr lang="en-GB" smtClean="0"/>
              <a:t>‹#›</a:t>
            </a:fld>
            <a:endParaRPr lang="en-GB"/>
          </a:p>
        </p:txBody>
      </p:sp>
    </p:spTree>
    <p:extLst>
      <p:ext uri="{BB962C8B-B14F-4D97-AF65-F5344CB8AC3E}">
        <p14:creationId xmlns:p14="http://schemas.microsoft.com/office/powerpoint/2010/main" val="226620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B32DC43D-C7EE-4DAE-BF5A-55F9151D6B61}" type="slidenum">
              <a:rPr lang="en-GB" smtClean="0"/>
              <a:t>1</a:t>
            </a:fld>
            <a:endParaRPr lang="en-GB"/>
          </a:p>
        </p:txBody>
      </p:sp>
    </p:spTree>
    <p:extLst>
      <p:ext uri="{BB962C8B-B14F-4D97-AF65-F5344CB8AC3E}">
        <p14:creationId xmlns:p14="http://schemas.microsoft.com/office/powerpoint/2010/main" val="845599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10</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5C23AA8A-2D4E-4803-966A-FC7D9195A9BF}"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88087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06190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tabLst>
                <a:tab pos="360363" algn="l"/>
              </a:tabLst>
            </a:pPr>
            <a:endParaRPr lang="en-GB" sz="1200"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4</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tabLst>
                <a:tab pos="360363" algn="l"/>
              </a:tabLst>
            </a:pPr>
            <a:endParaRPr lang="en-GB" sz="1200"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5</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tabLst>
                <a:tab pos="360363" algn="l"/>
              </a:tabLst>
            </a:pPr>
            <a:endParaRPr lang="en-GB" sz="1200"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6</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7</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8</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aseline="0"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9</a:t>
            </a:fld>
            <a:endParaRPr lang="en-GB"/>
          </a:p>
        </p:txBody>
      </p:sp>
    </p:spTree>
    <p:extLst>
      <p:ext uri="{BB962C8B-B14F-4D97-AF65-F5344CB8AC3E}">
        <p14:creationId xmlns:p14="http://schemas.microsoft.com/office/powerpoint/2010/main" val="336448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25/03/2013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408829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25/03/2013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93787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25/03/2013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40629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25/03/2013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74073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AB9127-CC23-4007-BA0E-F999874DA794}" type="datetimeFigureOut">
              <a:rPr lang="en-GB" smtClean="0"/>
              <a:t>25/03/2013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37676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2AB9127-CC23-4007-BA0E-F999874DA794}" type="datetimeFigureOut">
              <a:rPr lang="en-GB" smtClean="0"/>
              <a:t>25/03/2013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177106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2AB9127-CC23-4007-BA0E-F999874DA794}" type="datetimeFigureOut">
              <a:rPr lang="en-GB" smtClean="0"/>
              <a:t>25/03/2013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84795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2AB9127-CC23-4007-BA0E-F999874DA794}" type="datetimeFigureOut">
              <a:rPr lang="en-GB" smtClean="0"/>
              <a:t>25/03/2013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76694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B9127-CC23-4007-BA0E-F999874DA794}" type="datetimeFigureOut">
              <a:rPr lang="en-GB" smtClean="0"/>
              <a:t>25/03/2013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1343418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AB9127-CC23-4007-BA0E-F999874DA794}" type="datetimeFigureOut">
              <a:rPr lang="en-GB" smtClean="0"/>
              <a:t>25/03/2013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2999259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AB9127-CC23-4007-BA0E-F999874DA794}" type="datetimeFigureOut">
              <a:rPr lang="en-GB" smtClean="0"/>
              <a:t>25/03/2013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257780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B9127-CC23-4007-BA0E-F999874DA794}" type="datetimeFigureOut">
              <a:rPr lang="en-GB" smtClean="0"/>
              <a:t>25/03/2013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19709-CC7C-4C63-9C6F-FCAE5C2E29DE}" type="slidenum">
              <a:rPr lang="en-GB" smtClean="0"/>
              <a:t>‹#›</a:t>
            </a:fld>
            <a:endParaRPr lang="en-GB"/>
          </a:p>
        </p:txBody>
      </p:sp>
    </p:spTree>
    <p:extLst>
      <p:ext uri="{BB962C8B-B14F-4D97-AF65-F5344CB8AC3E}">
        <p14:creationId xmlns:p14="http://schemas.microsoft.com/office/powerpoint/2010/main" val="3542211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llas.ac.u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gif"/><Relationship Id="rId7" Type="http://schemas.openxmlformats.org/officeDocument/2006/relationships/hyperlink" Target="http://www.humbox.ac.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humbox.ac.uk/group/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www.youtube.com/watch?v=qeocSbDlfK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196752"/>
            <a:ext cx="8280919" cy="2046089"/>
          </a:xfrm>
        </p:spPr>
        <p:txBody>
          <a:bodyPr anchor="b">
            <a:noAutofit/>
          </a:bodyPr>
          <a:lstStyle/>
          <a:p>
            <a:pPr algn="l"/>
            <a:r>
              <a:rPr lang="en-GB" sz="3600" dirty="0">
                <a:solidFill>
                  <a:schemeClr val="bg1">
                    <a:lumMod val="50000"/>
                  </a:schemeClr>
                </a:solidFill>
                <a:latin typeface="Gill Sans Std" pitchFamily="34" charset="0"/>
              </a:rPr>
              <a:t>Open academic practice in action: research to teaching and back again in the </a:t>
            </a:r>
            <a:r>
              <a:rPr lang="en-GB" sz="3600" dirty="0" err="1">
                <a:solidFill>
                  <a:schemeClr val="bg1">
                    <a:lumMod val="50000"/>
                  </a:schemeClr>
                </a:solidFill>
                <a:latin typeface="Gill Sans Std" pitchFamily="34" charset="0"/>
              </a:rPr>
              <a:t>OpenLIVES</a:t>
            </a:r>
            <a:r>
              <a:rPr lang="en-GB" sz="3600" dirty="0">
                <a:solidFill>
                  <a:schemeClr val="bg1">
                    <a:lumMod val="50000"/>
                  </a:schemeClr>
                </a:solidFill>
                <a:latin typeface="Gill Sans Std" pitchFamily="34" charset="0"/>
              </a:rPr>
              <a:t> project</a:t>
            </a:r>
          </a:p>
        </p:txBody>
      </p:sp>
      <p:sp>
        <p:nvSpPr>
          <p:cNvPr id="3" name="Subtitle 2"/>
          <p:cNvSpPr>
            <a:spLocks noGrp="1"/>
          </p:cNvSpPr>
          <p:nvPr>
            <p:ph type="subTitle" idx="1"/>
          </p:nvPr>
        </p:nvSpPr>
        <p:spPr>
          <a:xfrm>
            <a:off x="688105" y="3670176"/>
            <a:ext cx="7632848" cy="2351112"/>
          </a:xfrm>
        </p:spPr>
        <p:txBody>
          <a:bodyPr>
            <a:normAutofit/>
          </a:bodyPr>
          <a:lstStyle/>
          <a:p>
            <a:pPr algn="l"/>
            <a:r>
              <a:rPr lang="en-GB" dirty="0" smtClean="0">
                <a:solidFill>
                  <a:schemeClr val="bg1">
                    <a:lumMod val="50000"/>
                  </a:schemeClr>
                </a:solidFill>
                <a:latin typeface="Gill Sans Std Light" pitchFamily="34" charset="0"/>
              </a:rPr>
              <a:t>Kate Borthwick</a:t>
            </a:r>
          </a:p>
          <a:p>
            <a:pPr algn="l"/>
            <a:r>
              <a:rPr lang="en-GB" sz="1800" dirty="0" smtClean="0">
                <a:solidFill>
                  <a:schemeClr val="bg1">
                    <a:lumMod val="50000"/>
                  </a:schemeClr>
                </a:solidFill>
                <a:latin typeface="Gill Sans Std Light" pitchFamily="34" charset="0"/>
              </a:rPr>
              <a:t>Centre </a:t>
            </a:r>
            <a:r>
              <a:rPr lang="en-GB" sz="1800" dirty="0">
                <a:solidFill>
                  <a:schemeClr val="bg1">
                    <a:lumMod val="50000"/>
                  </a:schemeClr>
                </a:solidFill>
                <a:latin typeface="Gill Sans Std Light" pitchFamily="34" charset="0"/>
              </a:rPr>
              <a:t>for Languages, Linguistics and Area Studies</a:t>
            </a:r>
          </a:p>
          <a:p>
            <a:pPr algn="l"/>
            <a:r>
              <a:rPr lang="en-GB" sz="1800" dirty="0" smtClean="0">
                <a:solidFill>
                  <a:schemeClr val="bg1">
                    <a:lumMod val="50000"/>
                  </a:schemeClr>
                </a:solidFill>
                <a:latin typeface="Gill Sans Std Light" pitchFamily="34" charset="0"/>
              </a:rPr>
              <a:t>University </a:t>
            </a:r>
            <a:r>
              <a:rPr lang="en-GB" sz="1800" dirty="0">
                <a:solidFill>
                  <a:schemeClr val="bg1">
                    <a:lumMod val="50000"/>
                  </a:schemeClr>
                </a:solidFill>
                <a:latin typeface="Gill Sans Std Light" pitchFamily="34" charset="0"/>
              </a:rPr>
              <a:t>of </a:t>
            </a:r>
            <a:r>
              <a:rPr lang="en-GB" sz="1800" dirty="0" smtClean="0">
                <a:solidFill>
                  <a:schemeClr val="bg1">
                    <a:lumMod val="50000"/>
                  </a:schemeClr>
                </a:solidFill>
                <a:latin typeface="Gill Sans Std Light" pitchFamily="34" charset="0"/>
              </a:rPr>
              <a:t>Southampton, UK </a:t>
            </a:r>
          </a:p>
          <a:p>
            <a:pPr algn="l"/>
            <a:endParaRPr lang="en-GB" sz="1800" dirty="0">
              <a:solidFill>
                <a:schemeClr val="bg1">
                  <a:lumMod val="50000"/>
                </a:schemeClr>
              </a:solidFill>
              <a:latin typeface="Gill Sans Std Light" pitchFamily="34" charset="0"/>
            </a:endParaRPr>
          </a:p>
          <a:p>
            <a:pPr algn="l"/>
            <a:r>
              <a:rPr lang="en-GB" sz="1800" dirty="0" smtClean="0">
                <a:solidFill>
                  <a:schemeClr val="bg1">
                    <a:lumMod val="50000"/>
                  </a:schemeClr>
                </a:solidFill>
                <a:latin typeface="Gill Sans Std Light" pitchFamily="34" charset="0"/>
              </a:rPr>
              <a:t>OER13, Nottingham, March 26</a:t>
            </a:r>
            <a:r>
              <a:rPr lang="en-GB" sz="1800" baseline="30000" dirty="0" smtClean="0">
                <a:solidFill>
                  <a:schemeClr val="bg1">
                    <a:lumMod val="50000"/>
                  </a:schemeClr>
                </a:solidFill>
                <a:latin typeface="Gill Sans Std Light" pitchFamily="34" charset="0"/>
              </a:rPr>
              <a:t>th</a:t>
            </a:r>
            <a:r>
              <a:rPr lang="en-GB" sz="1800" dirty="0" smtClean="0">
                <a:solidFill>
                  <a:schemeClr val="bg1">
                    <a:lumMod val="50000"/>
                  </a:schemeClr>
                </a:solidFill>
                <a:latin typeface="Gill Sans Std Light" pitchFamily="34" charset="0"/>
              </a:rPr>
              <a:t>, 2013</a:t>
            </a:r>
          </a:p>
          <a:p>
            <a:pPr algn="l"/>
            <a:r>
              <a:rPr lang="en-GB" sz="1800" dirty="0" smtClean="0">
                <a:solidFill>
                  <a:schemeClr val="bg1">
                    <a:lumMod val="50000"/>
                  </a:schemeClr>
                </a:solidFill>
                <a:latin typeface="Gill Sans Std Light" pitchFamily="34" charset="0"/>
              </a:rPr>
              <a:t>@</a:t>
            </a:r>
            <a:r>
              <a:rPr lang="en-GB" sz="1800" dirty="0" err="1" smtClean="0">
                <a:solidFill>
                  <a:schemeClr val="bg1">
                    <a:lumMod val="50000"/>
                  </a:schemeClr>
                </a:solidFill>
                <a:latin typeface="Gill Sans Std Light" pitchFamily="34" charset="0"/>
              </a:rPr>
              <a:t>Kborthwick</a:t>
            </a:r>
            <a:r>
              <a:rPr lang="en-GB" sz="1800" dirty="0" smtClean="0">
                <a:solidFill>
                  <a:schemeClr val="bg1">
                    <a:lumMod val="50000"/>
                  </a:schemeClr>
                </a:solidFill>
                <a:latin typeface="Gill Sans Std Light" pitchFamily="34" charset="0"/>
              </a:rPr>
              <a:t>  @</a:t>
            </a:r>
            <a:r>
              <a:rPr lang="en-GB" sz="1800" dirty="0" err="1" smtClean="0">
                <a:solidFill>
                  <a:schemeClr val="bg1">
                    <a:lumMod val="50000"/>
                  </a:schemeClr>
                </a:solidFill>
                <a:latin typeface="Gill Sans Std Light" pitchFamily="34" charset="0"/>
              </a:rPr>
              <a:t>LLASCentre</a:t>
            </a:r>
            <a:r>
              <a:rPr lang="en-GB" sz="1800" dirty="0" smtClean="0">
                <a:solidFill>
                  <a:schemeClr val="bg1">
                    <a:lumMod val="50000"/>
                  </a:schemeClr>
                </a:solidFill>
                <a:latin typeface="Gill Sans Std Light" pitchFamily="34" charset="0"/>
              </a:rPr>
              <a:t>  @</a:t>
            </a:r>
            <a:r>
              <a:rPr lang="en-GB" sz="1800" dirty="0" err="1" smtClean="0">
                <a:solidFill>
                  <a:schemeClr val="bg1">
                    <a:lumMod val="50000"/>
                  </a:schemeClr>
                </a:solidFill>
                <a:latin typeface="Gill Sans Std Light" pitchFamily="34" charset="0"/>
              </a:rPr>
              <a:t>elearnLLAS</a:t>
            </a:r>
            <a:endParaRPr lang="en-GB" sz="1800" dirty="0" smtClean="0">
              <a:solidFill>
                <a:schemeClr val="bg1">
                  <a:lumMod val="50000"/>
                </a:schemeClr>
              </a:solidFill>
              <a:latin typeface="Gill Sans Std Light" pitchFamily="34" charset="0"/>
            </a:endParaRPr>
          </a:p>
          <a:p>
            <a:pPr algn="l"/>
            <a:endParaRPr lang="en-GB" sz="1800" dirty="0">
              <a:solidFill>
                <a:schemeClr val="bg1">
                  <a:lumMod val="50000"/>
                </a:schemeClr>
              </a:solidFill>
              <a:latin typeface="Gill Sans Std Light" pitchFamily="34" charset="0"/>
            </a:endParaRPr>
          </a:p>
        </p:txBody>
      </p:sp>
      <p:cxnSp>
        <p:nvCxnSpPr>
          <p:cNvPr id="8" name="Straight Connector 7"/>
          <p:cNvCxnSpPr/>
          <p:nvPr/>
        </p:nvCxnSpPr>
        <p:spPr>
          <a:xfrm>
            <a:off x="683568" y="3501008"/>
            <a:ext cx="7786439" cy="0"/>
          </a:xfrm>
          <a:prstGeom prst="line">
            <a:avLst/>
          </a:prstGeom>
          <a:ln w="57150">
            <a:solidFill>
              <a:srgbClr val="8F3A8E"/>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985" y="260648"/>
            <a:ext cx="3836852" cy="792088"/>
          </a:xfrm>
          <a:prstGeom prst="rect">
            <a:avLst/>
          </a:prstGeom>
        </p:spPr>
      </p:pic>
      <p:sp>
        <p:nvSpPr>
          <p:cNvPr id="9" name="Rectangle 8"/>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83568" y="6021288"/>
            <a:ext cx="2808312" cy="784830"/>
          </a:xfrm>
          <a:prstGeom prst="rect">
            <a:avLst/>
          </a:prstGeom>
          <a:noFill/>
        </p:spPr>
        <p:txBody>
          <a:bodyPr wrap="square" rtlCol="0">
            <a:spAutoFit/>
          </a:bodyPr>
          <a:lstStyle/>
          <a:p>
            <a:r>
              <a:rPr lang="en-GB" sz="900" dirty="0" smtClean="0">
                <a:solidFill>
                  <a:schemeClr val="bg1"/>
                </a:solidFill>
                <a:latin typeface="Gill Sans MT" pitchFamily="34" charset="0"/>
              </a:rPr>
              <a:t>LLAS</a:t>
            </a:r>
          </a:p>
          <a:p>
            <a:r>
              <a:rPr lang="en-GB" sz="900" dirty="0" smtClean="0">
                <a:solidFill>
                  <a:schemeClr val="bg1"/>
                </a:solidFill>
                <a:latin typeface="Gill Sans MT" pitchFamily="34" charset="0"/>
              </a:rPr>
              <a:t>Centre </a:t>
            </a:r>
            <a:r>
              <a:rPr lang="en-GB" sz="900" dirty="0">
                <a:solidFill>
                  <a:schemeClr val="bg1"/>
                </a:solidFill>
                <a:latin typeface="Gill Sans MT" pitchFamily="34" charset="0"/>
              </a:rPr>
              <a:t>for Languages, Linguistics and Area Studies</a:t>
            </a:r>
            <a:br>
              <a:rPr lang="en-GB" sz="900" dirty="0">
                <a:solidFill>
                  <a:schemeClr val="bg1"/>
                </a:solidFill>
                <a:latin typeface="Gill Sans MT" pitchFamily="34" charset="0"/>
              </a:rPr>
            </a:br>
            <a:r>
              <a:rPr lang="en-GB" sz="900" dirty="0">
                <a:solidFill>
                  <a:schemeClr val="bg1"/>
                </a:solidFill>
                <a:latin typeface="Gill Sans MT" pitchFamily="34" charset="0"/>
              </a:rPr>
              <a:t>University of Southampton </a:t>
            </a:r>
          </a:p>
          <a:p>
            <a:r>
              <a:rPr lang="en-GB" sz="900" dirty="0" smtClean="0">
                <a:solidFill>
                  <a:schemeClr val="bg1"/>
                </a:solidFill>
                <a:latin typeface="Gill Sans MT" pitchFamily="34" charset="0"/>
              </a:rPr>
              <a:t>Southampton, </a:t>
            </a:r>
            <a:r>
              <a:rPr lang="en-GB" sz="900" dirty="0">
                <a:solidFill>
                  <a:schemeClr val="bg1"/>
                </a:solidFill>
                <a:latin typeface="Gill Sans MT" pitchFamily="34" charset="0"/>
              </a:rPr>
              <a:t>SO17 1BJ </a:t>
            </a:r>
            <a:br>
              <a:rPr lang="en-GB" sz="900" dirty="0">
                <a:solidFill>
                  <a:schemeClr val="bg1"/>
                </a:solidFill>
                <a:latin typeface="Gill Sans MT" pitchFamily="34" charset="0"/>
              </a:rPr>
            </a:br>
            <a:r>
              <a:rPr lang="de-DE" sz="900" dirty="0">
                <a:solidFill>
                  <a:schemeClr val="bg1"/>
                </a:solidFill>
                <a:latin typeface="Gill Sans MT" pitchFamily="34" charset="0"/>
              </a:rPr>
              <a:t>+44 (0) 23 8059 6860 </a:t>
            </a:r>
            <a:r>
              <a:rPr lang="en-GB" sz="900" b="1" dirty="0">
                <a:solidFill>
                  <a:schemeClr val="bg1"/>
                </a:solidFill>
                <a:latin typeface="Gill Sans MT" pitchFamily="34" charset="0"/>
              </a:rPr>
              <a:t>|</a:t>
            </a:r>
            <a:r>
              <a:rPr lang="en-GB" sz="900" dirty="0">
                <a:solidFill>
                  <a:schemeClr val="bg1"/>
                </a:solidFill>
                <a:latin typeface="Gill Sans MT" pitchFamily="34" charset="0"/>
              </a:rPr>
              <a:t> </a:t>
            </a:r>
            <a:r>
              <a:rPr lang="en-GB" sz="900" dirty="0" smtClean="0">
                <a:solidFill>
                  <a:schemeClr val="bg1"/>
                </a:solidFill>
                <a:latin typeface="Gill Sans MT" pitchFamily="34" charset="0"/>
              </a:rPr>
              <a:t>@LLASCentre </a:t>
            </a:r>
            <a:r>
              <a:rPr lang="en-GB" sz="900" b="1" dirty="0" smtClean="0">
                <a:solidFill>
                  <a:schemeClr val="bg1"/>
                </a:solidFill>
                <a:latin typeface="Gill Sans MT" pitchFamily="34" charset="0"/>
              </a:rPr>
              <a:t>|</a:t>
            </a:r>
            <a:r>
              <a:rPr lang="en-GB" sz="900" dirty="0">
                <a:solidFill>
                  <a:schemeClr val="bg1"/>
                </a:solidFill>
                <a:latin typeface="Gill Sans MT" pitchFamily="34" charset="0"/>
              </a:rPr>
              <a:t> </a:t>
            </a:r>
            <a:r>
              <a:rPr lang="en-GB" sz="900" dirty="0" smtClean="0">
                <a:solidFill>
                  <a:schemeClr val="bg1"/>
                </a:solidFill>
                <a:latin typeface="Gill Sans MT" pitchFamily="34" charset="0"/>
                <a:hlinkClick r:id="rId4"/>
              </a:rPr>
              <a:t>www.llas.ac.uk</a:t>
            </a:r>
            <a:endParaRPr lang="en-GB" sz="900" dirty="0">
              <a:solidFill>
                <a:schemeClr val="bg1"/>
              </a:solidFill>
              <a:latin typeface="Gill Sans MT" pitchFamily="34" charset="0"/>
            </a:endParaRPr>
          </a:p>
        </p:txBody>
      </p:sp>
    </p:spTree>
    <p:extLst>
      <p:ext uri="{BB962C8B-B14F-4D97-AF65-F5344CB8AC3E}">
        <p14:creationId xmlns:p14="http://schemas.microsoft.com/office/powerpoint/2010/main" val="3709484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789" y="1628800"/>
            <a:ext cx="8280920" cy="3888432"/>
          </a:xfrm>
        </p:spPr>
        <p:txBody>
          <a:bodyPr>
            <a:normAutofit/>
          </a:bodyPr>
          <a:lstStyle/>
          <a:p>
            <a:pPr>
              <a:tabLst>
                <a:tab pos="360363" algn="l"/>
              </a:tabLst>
            </a:pPr>
            <a:endParaRPr lang="en-GB" sz="2400" b="1" dirty="0" smtClean="0"/>
          </a:p>
          <a:p>
            <a:pPr>
              <a:tabLst>
                <a:tab pos="360363" algn="l"/>
              </a:tabLst>
            </a:pPr>
            <a:endParaRPr lang="en-GB" sz="2400" dirty="0"/>
          </a:p>
          <a:p>
            <a:pPr>
              <a:tabLst>
                <a:tab pos="360363" algn="l"/>
              </a:tabLst>
            </a:pPr>
            <a:endParaRPr lang="en-GB" sz="2400" dirty="0"/>
          </a:p>
          <a:p>
            <a:pPr>
              <a:tabLst>
                <a:tab pos="360363" algn="l"/>
              </a:tabLst>
            </a:pPr>
            <a:endParaRPr lang="en-GB" sz="2400" dirty="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
        <p:nvSpPr>
          <p:cNvPr id="2" name="Title 1"/>
          <p:cNvSpPr>
            <a:spLocks noGrp="1"/>
          </p:cNvSpPr>
          <p:nvPr>
            <p:ph type="title"/>
          </p:nvPr>
        </p:nvSpPr>
        <p:spPr>
          <a:xfrm>
            <a:off x="485800" y="260648"/>
            <a:ext cx="8280920" cy="864096"/>
          </a:xfrm>
        </p:spPr>
        <p:txBody>
          <a:bodyPr>
            <a:normAutofit/>
          </a:bodyPr>
          <a:lstStyle/>
          <a:p>
            <a:pPr algn="l"/>
            <a:r>
              <a:rPr lang="en-GB" sz="4000" b="1" dirty="0">
                <a:solidFill>
                  <a:srgbClr val="8F3A8E"/>
                </a:solidFill>
                <a:latin typeface="Gill Sans Std" pitchFamily="34" charset="0"/>
              </a:rPr>
              <a:t>T</a:t>
            </a:r>
            <a:r>
              <a:rPr lang="en-GB" sz="4000" b="1" dirty="0" smtClean="0">
                <a:solidFill>
                  <a:srgbClr val="8F3A8E"/>
                </a:solidFill>
                <a:latin typeface="Gill Sans Std" pitchFamily="34" charset="0"/>
              </a:rPr>
              <a:t>hank you!</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373" y="1638587"/>
            <a:ext cx="1476164" cy="205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972" y="3482201"/>
            <a:ext cx="2611292" cy="158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618" y="1291614"/>
            <a:ext cx="3342933" cy="27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20072" y="1180682"/>
            <a:ext cx="3744416" cy="3093154"/>
          </a:xfrm>
          <a:prstGeom prst="rect">
            <a:avLst/>
          </a:prstGeom>
          <a:noFill/>
        </p:spPr>
        <p:txBody>
          <a:bodyPr wrap="square" rtlCol="0">
            <a:spAutoFit/>
          </a:bodyPr>
          <a:lstStyle/>
          <a:p>
            <a:r>
              <a:rPr lang="en-GB" sz="1700" dirty="0" smtClean="0">
                <a:latin typeface="Gill Sans Std Light" pitchFamily="34" charset="0"/>
              </a:rPr>
              <a:t>Thanks </a:t>
            </a:r>
            <a:r>
              <a:rPr lang="en-GB" sz="1700" dirty="0">
                <a:latin typeface="Gill Sans Std Light" pitchFamily="34" charset="0"/>
              </a:rPr>
              <a:t>to JISC, the interviewees, our students and all who helped make </a:t>
            </a:r>
            <a:r>
              <a:rPr lang="en-GB" sz="1700" dirty="0" err="1">
                <a:latin typeface="Gill Sans Std Light" pitchFamily="34" charset="0"/>
              </a:rPr>
              <a:t>OpenLIVES</a:t>
            </a:r>
            <a:r>
              <a:rPr lang="en-GB" sz="1700" dirty="0">
                <a:latin typeface="Gill Sans Std Light" pitchFamily="34" charset="0"/>
              </a:rPr>
              <a:t> possible.</a:t>
            </a:r>
          </a:p>
          <a:p>
            <a:endParaRPr lang="en-GB" dirty="0" smtClean="0">
              <a:latin typeface="Gill Sans Std Light" pitchFamily="34" charset="0"/>
            </a:endParaRPr>
          </a:p>
          <a:p>
            <a:r>
              <a:rPr lang="en-GB" dirty="0">
                <a:latin typeface="Gill Sans Std Light" pitchFamily="34" charset="0"/>
              </a:rPr>
              <a:t> </a:t>
            </a:r>
            <a:r>
              <a:rPr lang="en-GB" dirty="0" smtClean="0">
                <a:latin typeface="Gill Sans Std Light" pitchFamily="34" charset="0"/>
              </a:rPr>
              <a:t>            All </a:t>
            </a:r>
            <a:r>
              <a:rPr lang="en-GB" dirty="0">
                <a:latin typeface="Gill Sans Std Light" pitchFamily="34" charset="0"/>
              </a:rPr>
              <a:t>materials at</a:t>
            </a:r>
            <a:r>
              <a:rPr lang="en-GB" dirty="0" smtClean="0">
                <a:latin typeface="Gill Sans Std Light" pitchFamily="34" charset="0"/>
              </a:rPr>
              <a:t>:</a:t>
            </a:r>
          </a:p>
          <a:p>
            <a:endParaRPr lang="en-GB" dirty="0">
              <a:latin typeface="Gill Sans Std Light" pitchFamily="34" charset="0"/>
            </a:endParaRPr>
          </a:p>
          <a:p>
            <a:endParaRPr lang="en-GB" dirty="0" smtClean="0">
              <a:latin typeface="Gill Sans Std Light" pitchFamily="34" charset="0"/>
            </a:endParaRPr>
          </a:p>
          <a:p>
            <a:endParaRPr lang="en-GB" dirty="0">
              <a:latin typeface="Gill Sans Std Light" pitchFamily="34" charset="0"/>
            </a:endParaRPr>
          </a:p>
          <a:p>
            <a:endParaRPr lang="en-GB" dirty="0" smtClean="0">
              <a:latin typeface="Gill Sans Std Light" pitchFamily="34" charset="0"/>
            </a:endParaRPr>
          </a:p>
          <a:p>
            <a:r>
              <a:rPr lang="en-GB" dirty="0" smtClean="0">
                <a:latin typeface="Gill Sans Std Light" pitchFamily="34" charset="0"/>
              </a:rPr>
              <a:t> </a:t>
            </a:r>
          </a:p>
          <a:p>
            <a:r>
              <a:rPr lang="en-GB" dirty="0" smtClean="0">
                <a:latin typeface="Gill Sans Std Light" pitchFamily="34" charset="0"/>
              </a:rPr>
              <a:t>              </a:t>
            </a:r>
            <a:r>
              <a:rPr lang="en-GB" dirty="0" smtClean="0">
                <a:latin typeface="Gill Sans Std Light" pitchFamily="34" charset="0"/>
                <a:hlinkClick r:id="rId7"/>
              </a:rPr>
              <a:t>www.humbox.ac.uk</a:t>
            </a:r>
            <a:r>
              <a:rPr lang="en-GB" dirty="0" smtClean="0">
                <a:latin typeface="Gill Sans Std Light" pitchFamily="34" charset="0"/>
              </a:rPr>
              <a:t> </a:t>
            </a:r>
            <a:endParaRPr lang="en-GB" dirty="0"/>
          </a:p>
        </p:txBody>
      </p:sp>
      <p:sp>
        <p:nvSpPr>
          <p:cNvPr id="5" name="TextBox 4"/>
          <p:cNvSpPr txBox="1"/>
          <p:nvPr/>
        </p:nvSpPr>
        <p:spPr>
          <a:xfrm>
            <a:off x="3164084" y="4359295"/>
            <a:ext cx="5328592" cy="1661993"/>
          </a:xfrm>
          <a:prstGeom prst="rect">
            <a:avLst/>
          </a:prstGeom>
          <a:noFill/>
        </p:spPr>
        <p:txBody>
          <a:bodyPr wrap="square" rtlCol="0">
            <a:spAutoFit/>
          </a:bodyPr>
          <a:lstStyle/>
          <a:p>
            <a:r>
              <a:rPr lang="en-GB" dirty="0">
                <a:latin typeface="Gill Sans Std Light"/>
              </a:rPr>
              <a:t>The </a:t>
            </a:r>
            <a:r>
              <a:rPr lang="en-GB" dirty="0" err="1">
                <a:latin typeface="Gill Sans Std Light"/>
              </a:rPr>
              <a:t>OpenLIVES</a:t>
            </a:r>
            <a:r>
              <a:rPr lang="en-GB" dirty="0">
                <a:latin typeface="Gill Sans Std Light"/>
              </a:rPr>
              <a:t> team</a:t>
            </a:r>
            <a:r>
              <a:rPr lang="en-GB" dirty="0" smtClean="0">
                <a:latin typeface="Gill Sans Std Light"/>
              </a:rPr>
              <a:t>: </a:t>
            </a:r>
          </a:p>
          <a:p>
            <a:endParaRPr lang="en-GB" dirty="0" smtClean="0">
              <a:latin typeface="Gill Sans Std Light"/>
            </a:endParaRPr>
          </a:p>
          <a:p>
            <a:r>
              <a:rPr lang="en-GB" sz="1600" dirty="0" smtClean="0">
                <a:latin typeface="Gill Sans Std Light"/>
              </a:rPr>
              <a:t>Miguel </a:t>
            </a:r>
            <a:r>
              <a:rPr lang="en-GB" sz="1600" dirty="0" err="1" smtClean="0">
                <a:latin typeface="Gill Sans Std Light"/>
              </a:rPr>
              <a:t>Arrebola</a:t>
            </a:r>
            <a:r>
              <a:rPr lang="en-GB" sz="1600" dirty="0" smtClean="0">
                <a:latin typeface="Gill Sans Std Light"/>
              </a:rPr>
              <a:t>-Sanchez; Kate Borthwick; Alison Dickens; Pedro Garcia-Guirao; Antonio Martinez-</a:t>
            </a:r>
            <a:r>
              <a:rPr lang="en-GB" sz="1600" dirty="0" err="1" smtClean="0">
                <a:latin typeface="Gill Sans Std Light"/>
              </a:rPr>
              <a:t>Arboleda</a:t>
            </a:r>
            <a:r>
              <a:rPr lang="en-GB" sz="1600" dirty="0" smtClean="0">
                <a:latin typeface="Gill Sans Std Light"/>
              </a:rPr>
              <a:t>; Irina Nelson; Alicia </a:t>
            </a:r>
            <a:r>
              <a:rPr lang="en-GB" sz="1600" dirty="0">
                <a:latin typeface="Gill Sans Std Light"/>
              </a:rPr>
              <a:t>Pozo-Gutierrez</a:t>
            </a:r>
          </a:p>
          <a:p>
            <a:endParaRPr lang="en-GB" dirty="0"/>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176" y="2540587"/>
            <a:ext cx="20669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839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013576" cy="3960440"/>
          </a:xfrm>
        </p:spPr>
        <p:txBody>
          <a:bodyPr>
            <a:normAutofit/>
          </a:bodyPr>
          <a:lstStyle/>
          <a:p>
            <a:pPr lvl="0"/>
            <a:r>
              <a:rPr lang="en-GB" sz="2400" dirty="0" smtClean="0">
                <a:latin typeface="Gill Sans Std Light" pitchFamily="34" charset="0"/>
              </a:rPr>
              <a:t>Learning Insights from the voices of </a:t>
            </a:r>
            <a:r>
              <a:rPr lang="en-GB" sz="2400" dirty="0" err="1" smtClean="0">
                <a:latin typeface="Gill Sans Std Light" pitchFamily="34" charset="0"/>
              </a:rPr>
              <a:t>Emigres</a:t>
            </a:r>
            <a:r>
              <a:rPr lang="en-GB" sz="2400" dirty="0" smtClean="0">
                <a:latin typeface="Gill Sans Std Light" pitchFamily="34" charset="0"/>
              </a:rPr>
              <a:t> (JISC)</a:t>
            </a:r>
          </a:p>
          <a:p>
            <a:pPr lvl="0"/>
            <a:r>
              <a:rPr lang="en-GB" sz="2400" dirty="0" smtClean="0">
                <a:latin typeface="Gill Sans Std Light" pitchFamily="34" charset="0"/>
              </a:rPr>
              <a:t>Digitisation and open publication of research data</a:t>
            </a:r>
          </a:p>
          <a:p>
            <a:pPr lvl="0"/>
            <a:r>
              <a:rPr lang="en-GB" sz="2400" dirty="0" smtClean="0">
                <a:latin typeface="Gill Sans Std Light" pitchFamily="34" charset="0"/>
              </a:rPr>
              <a:t>Creation of open educational resources based on the material</a:t>
            </a:r>
          </a:p>
          <a:p>
            <a:pPr lvl="0"/>
            <a:r>
              <a:rPr lang="en-GB" sz="2400" dirty="0" smtClean="0">
                <a:latin typeface="Gill Sans Std Light" pitchFamily="34" charset="0"/>
              </a:rPr>
              <a:t>Embedding of the material, OERs and open practice in </a:t>
            </a:r>
            <a:r>
              <a:rPr lang="en-GB" sz="2400" dirty="0" err="1" smtClean="0">
                <a:latin typeface="Gill Sans Std Light" pitchFamily="34" charset="0"/>
              </a:rPr>
              <a:t>ongoing</a:t>
            </a:r>
            <a:r>
              <a:rPr lang="en-GB" sz="2400" dirty="0" smtClean="0">
                <a:latin typeface="Gill Sans Std Light" pitchFamily="34" charset="0"/>
              </a:rPr>
              <a:t> teaching</a:t>
            </a:r>
          </a:p>
          <a:p>
            <a:pPr lvl="0"/>
            <a:r>
              <a:rPr lang="en-GB" sz="2400" dirty="0" smtClean="0">
                <a:latin typeface="Gill Sans Std Light" pitchFamily="34" charset="0"/>
              </a:rPr>
              <a:t>Collaboration: Universities of Southampton, Leeds and Portsmouth</a:t>
            </a:r>
          </a:p>
          <a:p>
            <a:pPr lvl="0"/>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pitchFamily="34" charset="0"/>
              </a:rPr>
              <a:t>The </a:t>
            </a:r>
            <a:r>
              <a:rPr lang="en-GB" sz="4000" b="1" dirty="0" err="1" smtClean="0">
                <a:solidFill>
                  <a:srgbClr val="8F3A8E"/>
                </a:solidFill>
                <a:effectLst/>
                <a:latin typeface="Gill Sans Std" pitchFamily="34" charset="0"/>
              </a:rPr>
              <a:t>OpenLIVES</a:t>
            </a:r>
            <a:r>
              <a:rPr lang="en-GB" sz="4000" b="1" dirty="0" smtClean="0">
                <a:solidFill>
                  <a:srgbClr val="8F3A8E"/>
                </a:solidFill>
                <a:effectLst/>
                <a:latin typeface="Gill Sans Std" pitchFamily="34" charset="0"/>
              </a:rPr>
              <a:t> project</a:t>
            </a:r>
            <a:endParaRPr lang="en-GB" sz="40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prstClr val="white"/>
                </a:solidFill>
              </a:rPr>
              <a:t>www.humbox.ac.uk</a:t>
            </a:r>
            <a:endParaRPr lang="en-GB" dirty="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6" name="Picture 5" descr="J:\Humanities\LLAS\Projects\OpenLIVES\logos\OpenLIVES Logo Red (2).png"/>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6528"/>
            <a:ext cx="2088232" cy="1322272"/>
          </a:xfrm>
          <a:prstGeom prst="rect">
            <a:avLst/>
          </a:prstGeom>
          <a:noFill/>
          <a:ln>
            <a:noFill/>
          </a:ln>
        </p:spPr>
      </p:pic>
    </p:spTree>
    <p:extLst>
      <p:ext uri="{BB962C8B-B14F-4D97-AF65-F5344CB8AC3E}">
        <p14:creationId xmlns:p14="http://schemas.microsoft.com/office/powerpoint/2010/main" val="394258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2" y="260648"/>
            <a:ext cx="8280920" cy="864096"/>
          </a:xfrm>
        </p:spPr>
        <p:txBody>
          <a:bodyPr>
            <a:noAutofit/>
          </a:bodyPr>
          <a:lstStyle/>
          <a:p>
            <a:pPr algn="r"/>
            <a:r>
              <a:rPr lang="en-GB" sz="3200" b="1" dirty="0" err="1" smtClean="0">
                <a:solidFill>
                  <a:srgbClr val="8F3A8E"/>
                </a:solidFill>
                <a:effectLst/>
                <a:latin typeface="Gill Sans Std" pitchFamily="34" charset="0"/>
              </a:rPr>
              <a:t>OpenLIVES</a:t>
            </a:r>
            <a:r>
              <a:rPr lang="en-GB" sz="3200" b="1" dirty="0" smtClean="0">
                <a:solidFill>
                  <a:srgbClr val="8F3A8E"/>
                </a:solidFill>
                <a:effectLst/>
                <a:latin typeface="Gill Sans Std" pitchFamily="34" charset="0"/>
              </a:rPr>
              <a:t> research data</a:t>
            </a: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990020"/>
            <a:ext cx="472031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9512" y="4293096"/>
            <a:ext cx="5068427" cy="369332"/>
          </a:xfrm>
          <a:prstGeom prst="rect">
            <a:avLst/>
          </a:prstGeom>
        </p:spPr>
        <p:txBody>
          <a:bodyPr wrap="square">
            <a:spAutoFit/>
          </a:bodyPr>
          <a:lstStyle/>
          <a:p>
            <a:r>
              <a:rPr lang="en-GB" dirty="0">
                <a:solidFill>
                  <a:prstClr val="black"/>
                </a:solidFill>
              </a:rPr>
              <a:t> </a:t>
            </a:r>
            <a:r>
              <a:rPr lang="en-GB" sz="1100" dirty="0">
                <a:solidFill>
                  <a:prstClr val="white"/>
                </a:solidFill>
              </a:rPr>
              <a:t>Wikimedia Commons Creative Commons Attribution-Share Alike 3.0 </a:t>
            </a:r>
            <a:r>
              <a:rPr lang="en-GB" sz="1100" dirty="0" err="1">
                <a:solidFill>
                  <a:prstClr val="white"/>
                </a:solidFill>
              </a:rPr>
              <a:t>Unported</a:t>
            </a:r>
            <a:endParaRPr lang="en-GB" sz="1100" dirty="0">
              <a:solidFill>
                <a:prstClr val="white"/>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980728"/>
            <a:ext cx="210064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9704" t="14306" r="22872"/>
          <a:stretch/>
        </p:blipFill>
        <p:spPr bwMode="auto">
          <a:xfrm>
            <a:off x="202149" y="403456"/>
            <a:ext cx="1315233" cy="180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1553" y="3557697"/>
            <a:ext cx="5132445" cy="330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711" y="3284984"/>
            <a:ext cx="5230813"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549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84784"/>
            <a:ext cx="3816424" cy="4248472"/>
          </a:xfrm>
        </p:spPr>
        <p:txBody>
          <a:bodyPr>
            <a:normAutofit/>
          </a:bodyPr>
          <a:lstStyle/>
          <a:p>
            <a:pPr>
              <a:tabLst>
                <a:tab pos="360363" algn="l"/>
              </a:tabLst>
            </a:pPr>
            <a:r>
              <a:rPr lang="en-GB" sz="2400" dirty="0" smtClean="0">
                <a:latin typeface="Gill Sans Std Light" pitchFamily="34" charset="0"/>
              </a:rPr>
              <a:t>Provided original research </a:t>
            </a:r>
          </a:p>
          <a:p>
            <a:pPr marL="0" indent="0">
              <a:buNone/>
              <a:tabLst>
                <a:tab pos="360363" algn="l"/>
              </a:tabLst>
            </a:pPr>
            <a:r>
              <a:rPr lang="en-GB" sz="2400" i="1" dirty="0" smtClean="0">
                <a:latin typeface="Gill Sans Std Light" pitchFamily="34" charset="0"/>
              </a:rPr>
              <a:t>“</a:t>
            </a:r>
            <a:r>
              <a:rPr lang="en-GB" sz="2400" i="1" dirty="0">
                <a:latin typeface="Gill Sans Std Light" pitchFamily="34" charset="0"/>
              </a:rPr>
              <a:t>I was totally seduced by the concept” </a:t>
            </a:r>
            <a:r>
              <a:rPr lang="en-GB" sz="2400" dirty="0">
                <a:latin typeface="Gill Sans Std Light" pitchFamily="34" charset="0"/>
              </a:rPr>
              <a:t> </a:t>
            </a:r>
            <a:r>
              <a:rPr lang="en-GB" sz="2400" dirty="0" smtClean="0">
                <a:latin typeface="Gill Sans Std Light" pitchFamily="34" charset="0"/>
              </a:rPr>
              <a:t>- original researcher</a:t>
            </a:r>
          </a:p>
          <a:p>
            <a:pPr marL="0" indent="0">
              <a:buNone/>
              <a:tabLst>
                <a:tab pos="360363" algn="l"/>
              </a:tabLst>
            </a:pPr>
            <a:endParaRPr lang="en-GB" sz="2400" dirty="0">
              <a:latin typeface="Gill Sans Std Light" pitchFamily="34" charset="0"/>
            </a:endParaRPr>
          </a:p>
          <a:p>
            <a:pPr>
              <a:tabLst>
                <a:tab pos="360363" algn="l"/>
              </a:tabLst>
            </a:pPr>
            <a:r>
              <a:rPr lang="en-GB" sz="2400" dirty="0" smtClean="0">
                <a:latin typeface="Gill Sans Std Light" pitchFamily="34" charset="0"/>
              </a:rPr>
              <a:t>Dealt with permissions issues</a:t>
            </a:r>
          </a:p>
          <a:p>
            <a:pPr>
              <a:tabLst>
                <a:tab pos="360363" algn="l"/>
              </a:tabLst>
            </a:pPr>
            <a:endParaRPr lang="en-GB" sz="2400" dirty="0">
              <a:latin typeface="Gill Sans Std Light" pitchFamily="34" charset="0"/>
            </a:endParaRPr>
          </a:p>
          <a:p>
            <a:pPr>
              <a:tabLst>
                <a:tab pos="360363" algn="l"/>
              </a:tabLst>
            </a:pPr>
            <a:r>
              <a:rPr lang="en-GB" sz="2400" dirty="0" smtClean="0">
                <a:latin typeface="Gill Sans Std Light" pitchFamily="34" charset="0"/>
              </a:rPr>
              <a:t>Digitising  materials</a:t>
            </a:r>
          </a:p>
          <a:p>
            <a:pPr>
              <a:tabLst>
                <a:tab pos="360363" algn="l"/>
              </a:tabLst>
            </a:pPr>
            <a:endParaRPr lang="en-GB" sz="2400" dirty="0">
              <a:latin typeface="Gill Sans Std Light" pitchFamily="34" charset="0"/>
            </a:endParaRPr>
          </a:p>
          <a:p>
            <a:pPr>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prstClr val="white"/>
                </a:solidFill>
              </a:rPr>
              <a:t>www.humbox.ac.uk</a:t>
            </a:r>
          </a:p>
        </p:txBody>
      </p:sp>
      <p:sp>
        <p:nvSpPr>
          <p:cNvPr id="2" name="Title 1"/>
          <p:cNvSpPr>
            <a:spLocks noGrp="1"/>
          </p:cNvSpPr>
          <p:nvPr>
            <p:ph type="title"/>
          </p:nvPr>
        </p:nvSpPr>
        <p:spPr>
          <a:xfrm>
            <a:off x="485800" y="260648"/>
            <a:ext cx="8280920" cy="864096"/>
          </a:xfrm>
        </p:spPr>
        <p:txBody>
          <a:bodyPr>
            <a:normAutofit fontScale="90000"/>
          </a:bodyPr>
          <a:lstStyle/>
          <a:p>
            <a:pPr algn="r"/>
            <a:r>
              <a:rPr lang="en-GB" sz="4000" b="1" dirty="0" err="1" smtClean="0">
                <a:solidFill>
                  <a:srgbClr val="8F3A8E"/>
                </a:solidFill>
                <a:effectLst/>
                <a:latin typeface="Gill Sans Std" pitchFamily="34" charset="0"/>
              </a:rPr>
              <a:t>OpenLIVES</a:t>
            </a:r>
            <a:r>
              <a:rPr lang="en-GB" sz="4000" b="1" dirty="0" smtClean="0">
                <a:solidFill>
                  <a:srgbClr val="8F3A8E"/>
                </a:solidFill>
                <a:latin typeface="Gill Sans Std" pitchFamily="34" charset="0"/>
              </a:rPr>
              <a:t>: digitisation/publication</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340768"/>
            <a:ext cx="521554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89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pitchFamily="34" charset="0"/>
              </a:rPr>
              <a:t>OER creation</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102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8307" b="8053"/>
          <a:stretch/>
        </p:blipFill>
        <p:spPr bwMode="auto">
          <a:xfrm>
            <a:off x="107504" y="188640"/>
            <a:ext cx="4248472" cy="307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3" y="1052737"/>
            <a:ext cx="3744416" cy="282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3175" r="22435" b="9994"/>
          <a:stretch/>
        </p:blipFill>
        <p:spPr bwMode="auto">
          <a:xfrm>
            <a:off x="4761361" y="3036893"/>
            <a:ext cx="4149801" cy="33973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3" y="3573016"/>
            <a:ext cx="4823821" cy="31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751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prstClr val="white"/>
                </a:solidFill>
              </a:rPr>
              <a:t>www.humbox.ac.uk</a:t>
            </a:r>
          </a:p>
        </p:txBody>
      </p:sp>
      <p:sp>
        <p:nvSpPr>
          <p:cNvPr id="2" name="Title 1"/>
          <p:cNvSpPr>
            <a:spLocks noGrp="1"/>
          </p:cNvSpPr>
          <p:nvPr>
            <p:ph type="title"/>
          </p:nvPr>
        </p:nvSpPr>
        <p:spPr>
          <a:xfrm>
            <a:off x="485800" y="260648"/>
            <a:ext cx="8280920" cy="864096"/>
          </a:xfrm>
        </p:spPr>
        <p:txBody>
          <a:bodyPr>
            <a:normAutofit/>
          </a:bodyPr>
          <a:lstStyle/>
          <a:p>
            <a:pPr algn="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60648"/>
            <a:ext cx="4678400"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404664"/>
            <a:ext cx="469666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198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700808"/>
            <a:ext cx="5034964" cy="4032448"/>
          </a:xfrm>
        </p:spPr>
        <p:txBody>
          <a:bodyPr>
            <a:normAutofit/>
          </a:bodyPr>
          <a:lstStyle/>
          <a:p>
            <a:pPr>
              <a:tabLst>
                <a:tab pos="360363" algn="l"/>
              </a:tabLst>
            </a:pPr>
            <a:r>
              <a:rPr lang="en-GB" sz="2000" dirty="0" smtClean="0">
                <a:latin typeface="Gill Sans Std Light" pitchFamily="34" charset="0"/>
              </a:rPr>
              <a:t>Southampton: research skills</a:t>
            </a:r>
          </a:p>
          <a:p>
            <a:pPr>
              <a:tabLst>
                <a:tab pos="360363" algn="l"/>
              </a:tabLst>
            </a:pPr>
            <a:r>
              <a:rPr lang="en-GB" sz="2000" dirty="0" smtClean="0">
                <a:latin typeface="Gill Sans Std Light" pitchFamily="34" charset="0"/>
              </a:rPr>
              <a:t>Portsmouth: Languages for professional communication</a:t>
            </a:r>
          </a:p>
          <a:p>
            <a:pPr marL="0" indent="0">
              <a:buNone/>
              <a:tabLst>
                <a:tab pos="360363" algn="l"/>
              </a:tabLst>
            </a:pPr>
            <a:r>
              <a:rPr lang="en-GB" sz="2000" dirty="0">
                <a:latin typeface="Gill Sans Std Light" pitchFamily="34" charset="0"/>
              </a:rPr>
              <a:t>	</a:t>
            </a:r>
            <a:r>
              <a:rPr lang="en-GB" sz="2000" dirty="0" smtClean="0">
                <a:latin typeface="Gill Sans Std Light" pitchFamily="34" charset="0"/>
              </a:rPr>
              <a:t>- creation of interactive magazines</a:t>
            </a:r>
          </a:p>
          <a:p>
            <a:pPr marL="0" indent="0">
              <a:buNone/>
              <a:tabLst>
                <a:tab pos="360363" algn="l"/>
              </a:tabLst>
            </a:pPr>
            <a:r>
              <a:rPr lang="en-GB" sz="2000" dirty="0">
                <a:latin typeface="Gill Sans Std Light" pitchFamily="34" charset="0"/>
              </a:rPr>
              <a:t>	</a:t>
            </a:r>
            <a:r>
              <a:rPr lang="en-GB" sz="2000" dirty="0" smtClean="0">
                <a:latin typeface="Gill Sans Std Light" pitchFamily="34" charset="0"/>
              </a:rPr>
              <a:t>- relationship with Germinal</a:t>
            </a:r>
          </a:p>
          <a:p>
            <a:pPr marL="0" indent="0">
              <a:buNone/>
              <a:tabLst>
                <a:tab pos="360363" algn="l"/>
              </a:tabLst>
            </a:pPr>
            <a:endParaRPr lang="en-GB" sz="2000" dirty="0" smtClean="0">
              <a:latin typeface="Gill Sans Std Light" pitchFamily="34" charset="0"/>
            </a:endParaRPr>
          </a:p>
          <a:p>
            <a:pPr>
              <a:tabLst>
                <a:tab pos="360363" algn="l"/>
              </a:tabLst>
            </a:pPr>
            <a:r>
              <a:rPr lang="en-GB" sz="2000" dirty="0" smtClean="0">
                <a:latin typeface="Gill Sans Std Light" pitchFamily="34" charset="0"/>
              </a:rPr>
              <a:t>Final year module running this year: ‘Discovering Spanish Voices Abroad in a digital world’</a:t>
            </a:r>
          </a:p>
          <a:p>
            <a:pPr marL="0" indent="0">
              <a:buNone/>
              <a:tabLst>
                <a:tab pos="360363" algn="l"/>
              </a:tabLst>
            </a:pPr>
            <a:r>
              <a:rPr lang="en-GB" sz="2000" dirty="0">
                <a:latin typeface="Gill Sans Std Light" pitchFamily="34" charset="0"/>
              </a:rPr>
              <a:t>	</a:t>
            </a:r>
            <a:r>
              <a:rPr lang="en-GB" sz="2000" dirty="0" smtClean="0">
                <a:latin typeface="Gill Sans Std Light" pitchFamily="34" charset="0"/>
              </a:rPr>
              <a:t>- research, interview, technical skills</a:t>
            </a:r>
          </a:p>
          <a:p>
            <a:pPr marL="0" indent="0">
              <a:buNone/>
              <a:tabLst>
                <a:tab pos="360363" algn="l"/>
              </a:tabLst>
            </a:pPr>
            <a:r>
              <a:rPr lang="en-GB" sz="2000" dirty="0">
                <a:latin typeface="Gill Sans Std Light" pitchFamily="34" charset="0"/>
              </a:rPr>
              <a:t>	</a:t>
            </a:r>
            <a:r>
              <a:rPr lang="en-GB" sz="2000" dirty="0" smtClean="0">
                <a:latin typeface="Gill Sans Std Light" pitchFamily="34" charset="0"/>
              </a:rPr>
              <a:t>- creation of video documentaries</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prstClr val="white"/>
                </a:solidFill>
              </a:rPr>
              <a:t>www.humbox.ac.uk</a:t>
            </a:r>
          </a:p>
        </p:txBody>
      </p:sp>
      <p:sp>
        <p:nvSpPr>
          <p:cNvPr id="2" name="Title 1"/>
          <p:cNvSpPr>
            <a:spLocks noGrp="1"/>
          </p:cNvSpPr>
          <p:nvPr>
            <p:ph type="title"/>
          </p:nvPr>
        </p:nvSpPr>
        <p:spPr>
          <a:xfrm>
            <a:off x="107504" y="260648"/>
            <a:ext cx="8659216" cy="864096"/>
          </a:xfrm>
        </p:spPr>
        <p:txBody>
          <a:bodyPr>
            <a:normAutofit/>
          </a:bodyPr>
          <a:lstStyle/>
          <a:p>
            <a:pPr algn="l"/>
            <a:r>
              <a:rPr lang="en-GB" sz="4000" b="1" dirty="0" smtClean="0">
                <a:solidFill>
                  <a:srgbClr val="8F3A8E"/>
                </a:solidFill>
                <a:effectLst/>
                <a:latin typeface="Gill Sans Std" pitchFamily="34" charset="0"/>
              </a:rPr>
              <a:t>Embedding into practice</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0"/>
            <a:ext cx="2808982" cy="390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124" t="14451" r="7530" b="13242"/>
          <a:stretch/>
        </p:blipFill>
        <p:spPr bwMode="auto">
          <a:xfrm>
            <a:off x="5210561" y="3406219"/>
            <a:ext cx="3770282" cy="33123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808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80920" cy="1512168"/>
          </a:xfrm>
        </p:spPr>
        <p:txBody>
          <a:bodyPr>
            <a:normAutofit/>
          </a:bodyPr>
          <a:lstStyle/>
          <a:p>
            <a:pPr marL="0" indent="0">
              <a:buNone/>
              <a:tabLst>
                <a:tab pos="360363" algn="l"/>
              </a:tabLst>
            </a:pPr>
            <a:r>
              <a:rPr lang="en-GB" sz="2400" dirty="0" smtClean="0">
                <a:latin typeface="Gill Sans Std Light" pitchFamily="34" charset="0"/>
              </a:rPr>
              <a:t>		</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prstClr val="white"/>
                </a:solidFill>
              </a:rPr>
              <a:t>www.humbox.ac.uk</a:t>
            </a: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pitchFamily="34" charset="0"/>
              </a:rPr>
              <a:t>Student comments</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
        <p:nvSpPr>
          <p:cNvPr id="4" name="TextBox 3"/>
          <p:cNvSpPr txBox="1"/>
          <p:nvPr/>
        </p:nvSpPr>
        <p:spPr>
          <a:xfrm>
            <a:off x="298216" y="1496973"/>
            <a:ext cx="8234224" cy="4524315"/>
          </a:xfrm>
          <a:prstGeom prst="rect">
            <a:avLst/>
          </a:prstGeom>
          <a:noFill/>
        </p:spPr>
        <p:txBody>
          <a:bodyPr wrap="square" rtlCol="0">
            <a:spAutoFit/>
          </a:bodyPr>
          <a:lstStyle/>
          <a:p>
            <a:r>
              <a:rPr lang="en-GB" dirty="0"/>
              <a:t>“I would like to thank you for letting me work on this project. XXX's story is incredible and the last few weeks have been a little surreal - I feel like I have been sitting in his front room and also travelling in time!”- </a:t>
            </a:r>
            <a:r>
              <a:rPr lang="en-GB" i="1" dirty="0"/>
              <a:t>final-year undergraduate, </a:t>
            </a:r>
            <a:r>
              <a:rPr lang="en-GB" i="1" dirty="0" smtClean="0"/>
              <a:t>Leeds</a:t>
            </a:r>
          </a:p>
          <a:p>
            <a:endParaRPr lang="en-GB" i="1" dirty="0"/>
          </a:p>
          <a:p>
            <a:endParaRPr lang="en-GB" i="1" dirty="0" smtClean="0"/>
          </a:p>
          <a:p>
            <a:r>
              <a:rPr lang="en-GB" dirty="0" smtClean="0"/>
              <a:t>“We </a:t>
            </a:r>
            <a:r>
              <a:rPr lang="en-GB" dirty="0"/>
              <a:t>were a little bit of everything at the same time: </a:t>
            </a:r>
            <a:r>
              <a:rPr lang="en-GB" dirty="0" err="1"/>
              <a:t>transcribers</a:t>
            </a:r>
            <a:r>
              <a:rPr lang="en-GB" dirty="0"/>
              <a:t>, translators, proof readers and editors. We are really proud of the result</a:t>
            </a:r>
            <a:r>
              <a:rPr lang="en-GB" dirty="0" smtClean="0"/>
              <a:t>!” </a:t>
            </a:r>
            <a:r>
              <a:rPr lang="en-GB" i="1" dirty="0" smtClean="0"/>
              <a:t>– students at Southampton, who worked on the subtitling project</a:t>
            </a:r>
          </a:p>
          <a:p>
            <a:endParaRPr lang="en-GB" i="1" dirty="0" smtClean="0"/>
          </a:p>
          <a:p>
            <a:endParaRPr lang="en-GB" i="1" dirty="0"/>
          </a:p>
          <a:p>
            <a:r>
              <a:rPr lang="en-GB" dirty="0"/>
              <a:t>“I have really enjoyed the </a:t>
            </a:r>
            <a:r>
              <a:rPr lang="en-GB" dirty="0" err="1"/>
              <a:t>OpenLIVES</a:t>
            </a:r>
            <a:r>
              <a:rPr lang="en-GB" dirty="0"/>
              <a:t> module as it has given us, the students, an opportunity to do our own primary research and genuinely engage with the issues we are studying. Having more academic and creative control over our own education is extremely stimulating and motivating</a:t>
            </a:r>
            <a:r>
              <a:rPr lang="en-GB" dirty="0" smtClean="0"/>
              <a:t>.” </a:t>
            </a:r>
            <a:r>
              <a:rPr lang="en-GB" i="1" dirty="0" smtClean="0"/>
              <a:t>– final-year undergraduate at Leeds</a:t>
            </a:r>
            <a:endParaRPr lang="en-GB" dirty="0"/>
          </a:p>
          <a:p>
            <a:endParaRPr lang="en-GB" dirty="0"/>
          </a:p>
          <a:p>
            <a:endParaRPr lang="en-GB" dirty="0"/>
          </a:p>
        </p:txBody>
      </p:sp>
    </p:spTree>
    <p:extLst>
      <p:ext uri="{BB962C8B-B14F-4D97-AF65-F5344CB8AC3E}">
        <p14:creationId xmlns:p14="http://schemas.microsoft.com/office/powerpoint/2010/main" val="3163741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789" y="1628800"/>
            <a:ext cx="8280920" cy="4176464"/>
          </a:xfrm>
        </p:spPr>
        <p:txBody>
          <a:bodyPr>
            <a:normAutofit fontScale="92500" lnSpcReduction="10000"/>
          </a:bodyPr>
          <a:lstStyle/>
          <a:p>
            <a:pPr>
              <a:tabLst>
                <a:tab pos="360363" algn="l"/>
              </a:tabLst>
            </a:pPr>
            <a:r>
              <a:rPr lang="en-GB" sz="2400" dirty="0"/>
              <a:t>Preserving and doing justice to research data</a:t>
            </a:r>
          </a:p>
          <a:p>
            <a:pPr>
              <a:tabLst>
                <a:tab pos="360363" algn="l"/>
              </a:tabLst>
            </a:pPr>
            <a:r>
              <a:rPr lang="en-GB" sz="2400" dirty="0" smtClean="0"/>
              <a:t>Producing student-centred </a:t>
            </a:r>
            <a:r>
              <a:rPr lang="en-GB" sz="2400" dirty="0"/>
              <a:t>teaching </a:t>
            </a:r>
            <a:r>
              <a:rPr lang="en-GB" sz="2400" dirty="0" smtClean="0"/>
              <a:t>resources</a:t>
            </a:r>
          </a:p>
          <a:p>
            <a:pPr>
              <a:tabLst>
                <a:tab pos="360363" algn="l"/>
              </a:tabLst>
            </a:pPr>
            <a:r>
              <a:rPr lang="en-GB" sz="2400" dirty="0"/>
              <a:t>Curriculum innovation and originality in </a:t>
            </a:r>
            <a:r>
              <a:rPr lang="en-GB" sz="2400" dirty="0" smtClean="0"/>
              <a:t>teaching</a:t>
            </a:r>
          </a:p>
          <a:p>
            <a:pPr>
              <a:tabLst>
                <a:tab pos="360363" algn="l"/>
              </a:tabLst>
            </a:pPr>
            <a:r>
              <a:rPr lang="en-GB" sz="2400" dirty="0"/>
              <a:t>Beyond education</a:t>
            </a:r>
          </a:p>
          <a:p>
            <a:pPr>
              <a:tabLst>
                <a:tab pos="360363" algn="l"/>
              </a:tabLst>
            </a:pPr>
            <a:r>
              <a:rPr lang="en-GB" sz="2400" dirty="0"/>
              <a:t>Collegiality and </a:t>
            </a:r>
            <a:r>
              <a:rPr lang="en-GB" sz="2400" dirty="0" smtClean="0"/>
              <a:t>trust</a:t>
            </a:r>
          </a:p>
          <a:p>
            <a:pPr>
              <a:tabLst>
                <a:tab pos="360363" algn="l"/>
              </a:tabLst>
            </a:pPr>
            <a:endParaRPr lang="en-GB" sz="2400" dirty="0" smtClean="0"/>
          </a:p>
          <a:p>
            <a:pPr>
              <a:tabLst>
                <a:tab pos="360363" algn="l"/>
              </a:tabLst>
            </a:pPr>
            <a:endParaRPr lang="en-GB" sz="2400" dirty="0"/>
          </a:p>
          <a:p>
            <a:pPr>
              <a:tabLst>
                <a:tab pos="360363" algn="l"/>
              </a:tabLst>
            </a:pPr>
            <a:r>
              <a:rPr lang="en-GB" sz="2400" dirty="0" smtClean="0"/>
              <a:t>Join the </a:t>
            </a:r>
            <a:r>
              <a:rPr lang="en-GB" sz="2400" dirty="0" err="1" smtClean="0"/>
              <a:t>OpenLIVES</a:t>
            </a:r>
            <a:r>
              <a:rPr lang="en-GB" sz="2400" dirty="0" smtClean="0"/>
              <a:t> group and use the resources at: </a:t>
            </a:r>
            <a:r>
              <a:rPr lang="en-GB" sz="2400" dirty="0" smtClean="0">
                <a:hlinkClick r:id="rId3"/>
              </a:rPr>
              <a:t>http</a:t>
            </a:r>
            <a:r>
              <a:rPr lang="en-GB" sz="2400" dirty="0">
                <a:hlinkClick r:id="rId3"/>
              </a:rPr>
              <a:t>://</a:t>
            </a:r>
            <a:r>
              <a:rPr lang="en-GB" sz="2400" dirty="0" smtClean="0">
                <a:hlinkClick r:id="rId3"/>
              </a:rPr>
              <a:t>humbox.ac.uk/group/2</a:t>
            </a:r>
            <a:r>
              <a:rPr lang="en-GB" sz="2400" dirty="0" smtClean="0"/>
              <a:t> </a:t>
            </a:r>
          </a:p>
          <a:p>
            <a:pPr>
              <a:tabLst>
                <a:tab pos="360363" algn="l"/>
              </a:tabLst>
            </a:pPr>
            <a:r>
              <a:rPr lang="en-GB" sz="2400" dirty="0" smtClean="0"/>
              <a:t>See a video about the impact of </a:t>
            </a:r>
            <a:r>
              <a:rPr lang="en-GB" sz="2400" dirty="0"/>
              <a:t>the </a:t>
            </a:r>
            <a:r>
              <a:rPr lang="en-GB" sz="2400" dirty="0" smtClean="0"/>
              <a:t>project at: </a:t>
            </a:r>
            <a:r>
              <a:rPr lang="en-GB" sz="2400" dirty="0">
                <a:hlinkClick r:id="rId4"/>
              </a:rPr>
              <a:t>http://</a:t>
            </a:r>
            <a:r>
              <a:rPr lang="en-GB" sz="2400" dirty="0" smtClean="0">
                <a:hlinkClick r:id="rId4"/>
              </a:rPr>
              <a:t>www.youtube.com/watch?v=qeocSbDlfKE</a:t>
            </a:r>
            <a:r>
              <a:rPr lang="en-GB" sz="2400" dirty="0" smtClean="0"/>
              <a:t> </a:t>
            </a:r>
            <a:endParaRPr lang="en-GB" sz="2400" dirty="0"/>
          </a:p>
          <a:p>
            <a:pPr>
              <a:tabLst>
                <a:tab pos="360363" algn="l"/>
              </a:tabLst>
            </a:pPr>
            <a:endParaRPr lang="en-GB" sz="2400" b="1" dirty="0" smtClean="0"/>
          </a:p>
          <a:p>
            <a:pPr>
              <a:tabLst>
                <a:tab pos="360363" algn="l"/>
              </a:tabLst>
            </a:pPr>
            <a:endParaRPr lang="en-GB" sz="2400" dirty="0"/>
          </a:p>
          <a:p>
            <a:pPr>
              <a:tabLst>
                <a:tab pos="360363" algn="l"/>
              </a:tabLst>
            </a:pPr>
            <a:endParaRPr lang="en-GB" sz="2400" dirty="0"/>
          </a:p>
          <a:p>
            <a:pPr>
              <a:tabLst>
                <a:tab pos="360363" algn="l"/>
              </a:tabLst>
            </a:pPr>
            <a:endParaRPr lang="en-GB" sz="2400" dirty="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prstClr val="white"/>
                </a:solidFill>
              </a:rPr>
              <a:t>www.humbox.ac.uk</a:t>
            </a: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err="1" smtClean="0">
                <a:solidFill>
                  <a:srgbClr val="8F3A8E"/>
                </a:solidFill>
                <a:effectLst/>
                <a:latin typeface="Gill Sans Std" pitchFamily="34" charset="0"/>
              </a:rPr>
              <a:t>OpenLIVES</a:t>
            </a:r>
            <a:r>
              <a:rPr lang="en-GB" sz="4000" b="1" dirty="0" smtClean="0">
                <a:solidFill>
                  <a:srgbClr val="8F3A8E"/>
                </a:solidFill>
                <a:effectLst/>
                <a:latin typeface="Gill Sans Std" pitchFamily="34" charset="0"/>
              </a:rPr>
              <a:t>: summary</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2078956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2490</TotalTime>
  <Words>425</Words>
  <Application>Microsoft Office PowerPoint</Application>
  <PresentationFormat>On-screen Show (4:3)</PresentationFormat>
  <Paragraphs>87</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Open academic practice in action: research to teaching and back again in the OpenLIVES project</vt:lpstr>
      <vt:lpstr>The OpenLIVES project</vt:lpstr>
      <vt:lpstr>OpenLIVES research data</vt:lpstr>
      <vt:lpstr>OpenLIVES: digitisation/publication</vt:lpstr>
      <vt:lpstr>OER creation</vt:lpstr>
      <vt:lpstr>PowerPoint Presentation</vt:lpstr>
      <vt:lpstr>Embedding into practice</vt:lpstr>
      <vt:lpstr>Student comments</vt:lpstr>
      <vt:lpstr>OpenLIVES: summary</vt:lpstr>
      <vt:lpstr>Thank you!</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dc:title>
  <dc:creator>Georgin L.I.</dc:creator>
  <cp:lastModifiedBy>Borthwick K.E.</cp:lastModifiedBy>
  <cp:revision>446</cp:revision>
  <cp:lastPrinted>2013-03-22T13:00:19Z</cp:lastPrinted>
  <dcterms:created xsi:type="dcterms:W3CDTF">2011-06-08T14:55:26Z</dcterms:created>
  <dcterms:modified xsi:type="dcterms:W3CDTF">2013-03-25T21:20:01Z</dcterms:modified>
</cp:coreProperties>
</file>