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50" r:id="rId2"/>
    <p:sldMasterId id="2147483653" r:id="rId3"/>
    <p:sldMasterId id="2147483687" r:id="rId4"/>
    <p:sldMasterId id="2147483699" r:id="rId5"/>
    <p:sldMasterId id="2147483713" r:id="rId6"/>
  </p:sldMasterIdLst>
  <p:notesMasterIdLst>
    <p:notesMasterId r:id="rId21"/>
  </p:notesMasterIdLst>
  <p:handoutMasterIdLst>
    <p:handoutMasterId r:id="rId22"/>
  </p:handoutMasterIdLst>
  <p:sldIdLst>
    <p:sldId id="281" r:id="rId7"/>
    <p:sldId id="283" r:id="rId8"/>
    <p:sldId id="270" r:id="rId9"/>
    <p:sldId id="282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</p:sldIdLst>
  <p:sldSz cx="9144000" cy="6858000" type="screen4x3"/>
  <p:notesSz cx="6797675" cy="9926638"/>
  <p:defaultTextStyle>
    <a:defPPr>
      <a:defRPr lang="en-GB"/>
    </a:defPPr>
    <a:lvl1pPr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Lucida Sans" pitchFamily="16" charset="0"/>
        <a:ea typeface="ＭＳ Ｐゴシック" pitchFamily="1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D85F"/>
    <a:srgbClr val="615A20"/>
    <a:srgbClr val="FFB300"/>
    <a:srgbClr val="FE3E14"/>
    <a:srgbClr val="F00F2C"/>
    <a:srgbClr val="8A412B"/>
    <a:srgbClr val="CCDA86"/>
    <a:srgbClr val="531F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43" autoAdjust="0"/>
    <p:restoredTop sz="94672" autoAdjust="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pPr>
              <a:defRPr/>
            </a:pPr>
            <a:fld id="{02E8D20E-0256-4087-AF63-61F06F41E4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65500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pPr>
              <a:defRPr/>
            </a:pPr>
            <a:fld id="{CBBAC696-3E2D-438F-A470-9A1081AD34A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0148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9pPr>
          </a:lstStyle>
          <a:p>
            <a:fld id="{A0F27F02-C4AB-4D79-A70A-1537DF9D228F}" type="slidenum">
              <a:rPr lang="en-GB" smtClean="0">
                <a:latin typeface="Arial" charset="0"/>
              </a:rPr>
              <a:pPr/>
              <a:t>3</a:t>
            </a:fld>
            <a:endParaRPr lang="en-GB" smtClean="0">
              <a:latin typeface="Arial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BAC696-3E2D-438F-A470-9A1081AD34A5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430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1"/>
          <p:cNvSpPr>
            <a:spLocks noChangeArrowheads="1"/>
          </p:cNvSpPr>
          <p:nvPr/>
        </p:nvSpPr>
        <p:spPr bwMode="auto">
          <a:xfrm>
            <a:off x="-79375" y="3200400"/>
            <a:ext cx="9223375" cy="3657600"/>
          </a:xfrm>
          <a:prstGeom prst="rect">
            <a:avLst/>
          </a:prstGeom>
          <a:gradFill rotWithShape="0">
            <a:gsLst>
              <a:gs pos="0">
                <a:srgbClr val="014359"/>
              </a:gs>
              <a:gs pos="100000">
                <a:srgbClr val="007275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1032"/>
          <p:cNvSpPr>
            <a:spLocks noChangeArrowheads="1"/>
          </p:cNvSpPr>
          <p:nvPr/>
        </p:nvSpPr>
        <p:spPr bwMode="auto">
          <a:xfrm>
            <a:off x="-79375" y="0"/>
            <a:ext cx="9223375" cy="3276600"/>
          </a:xfrm>
          <a:prstGeom prst="rect">
            <a:avLst/>
          </a:prstGeom>
          <a:solidFill>
            <a:srgbClr val="0143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  <p:pic>
        <p:nvPicPr>
          <p:cNvPr id="6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850" y="1700213"/>
            <a:ext cx="8496300" cy="2160587"/>
          </a:xfrm>
        </p:spPr>
        <p:txBody>
          <a:bodyPr lIns="91440"/>
          <a:lstStyle>
            <a:lvl1pPr>
              <a:defRPr sz="7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933825"/>
            <a:ext cx="8496300" cy="1752600"/>
          </a:xfrm>
        </p:spPr>
        <p:txBody>
          <a:bodyPr lIns="91440"/>
          <a:lstStyle>
            <a:lvl1pPr marL="0" indent="0">
              <a:buFontTx/>
              <a:buNone/>
              <a:defRPr sz="35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 rIns="91440"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394CC3E1-1494-42EA-8C7E-DA1B5C42C1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73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22E82-2DD9-43D5-9442-AEE2FE5BFE6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367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4906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4906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BE0F2A-CBA5-4F84-8FC1-F7C04FE44D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1936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963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3850" y="1700213"/>
            <a:ext cx="417195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700213"/>
            <a:ext cx="417195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1E57F-F419-42BF-B87F-386E78069A5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7216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963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3850" y="1700213"/>
            <a:ext cx="84963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F0BA6-56BC-4BD7-9C21-89247FC64C8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1246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1"/>
          <p:cNvSpPr>
            <a:spLocks noChangeArrowheads="1"/>
          </p:cNvSpPr>
          <p:nvPr/>
        </p:nvSpPr>
        <p:spPr bwMode="auto">
          <a:xfrm>
            <a:off x="-90488" y="3200400"/>
            <a:ext cx="9234488" cy="3657600"/>
          </a:xfrm>
          <a:prstGeom prst="rect">
            <a:avLst/>
          </a:prstGeom>
          <a:gradFill rotWithShape="0">
            <a:gsLst>
              <a:gs pos="0">
                <a:srgbClr val="007275"/>
              </a:gs>
              <a:gs pos="100000">
                <a:srgbClr val="008CA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1032"/>
          <p:cNvSpPr>
            <a:spLocks noChangeArrowheads="1"/>
          </p:cNvSpPr>
          <p:nvPr/>
        </p:nvSpPr>
        <p:spPr bwMode="auto">
          <a:xfrm>
            <a:off x="-90488" y="0"/>
            <a:ext cx="9234488" cy="3276600"/>
          </a:xfrm>
          <a:prstGeom prst="rect">
            <a:avLst/>
          </a:prstGeom>
          <a:solidFill>
            <a:srgbClr val="00727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  <p:pic>
        <p:nvPicPr>
          <p:cNvPr id="6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850" y="1700213"/>
            <a:ext cx="8496300" cy="4105275"/>
          </a:xfrm>
        </p:spPr>
        <p:txBody>
          <a:bodyPr lIns="91440"/>
          <a:lstStyle>
            <a:lvl1pPr algn="r">
              <a:defRPr sz="7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-69850" y="7461250"/>
            <a:ext cx="69850" cy="69850"/>
          </a:xfrm>
        </p:spPr>
        <p:txBody>
          <a:bodyPr lIns="91440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50090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B940E-FF3A-47D8-A1D1-1D198D5206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37727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1C16C-F71B-46BF-B0B7-B13D826A08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2048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6CA1F3-AFDF-4359-8313-78F0CED881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1643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27526-AAB2-49B1-A2B7-C4010AA532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3459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3583F-4A05-4D83-AA5D-647166D96F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427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82BBB-8B99-4C38-9C78-EBFB106E04E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7550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FC51C-BD33-4D63-B7EA-AA81C65367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36607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C4DC44-4EED-40FB-BDE1-E1D1B58774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822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06E82-8DE3-4383-B3B4-E0D1AB0AE2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88541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5AEA8-9BC1-4087-918E-258C95B72B6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4372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5318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5318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14A7F-979A-4AF6-B5F9-A60605828C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70351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5392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21340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8166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5730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77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3F50C-75C2-463F-958C-0E71C03DC6B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55943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539388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94752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59597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49333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715614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5318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5318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552727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1"/>
          <p:cNvSpPr>
            <a:spLocks noChangeArrowheads="1"/>
          </p:cNvSpPr>
          <p:nvPr/>
        </p:nvSpPr>
        <p:spPr bwMode="auto">
          <a:xfrm>
            <a:off x="-90488" y="3200400"/>
            <a:ext cx="9234488" cy="3657600"/>
          </a:xfrm>
          <a:prstGeom prst="rect">
            <a:avLst/>
          </a:prstGeom>
          <a:gradFill rotWithShape="0">
            <a:gsLst>
              <a:gs pos="0">
                <a:srgbClr val="007275"/>
              </a:gs>
              <a:gs pos="100000">
                <a:srgbClr val="008CA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323D43"/>
              </a:solidFill>
            </a:endParaRPr>
          </a:p>
        </p:txBody>
      </p:sp>
      <p:sp>
        <p:nvSpPr>
          <p:cNvPr id="5" name="Rectangle 1032"/>
          <p:cNvSpPr>
            <a:spLocks noChangeArrowheads="1"/>
          </p:cNvSpPr>
          <p:nvPr/>
        </p:nvSpPr>
        <p:spPr bwMode="auto">
          <a:xfrm>
            <a:off x="-90488" y="0"/>
            <a:ext cx="9234488" cy="3276600"/>
          </a:xfrm>
          <a:prstGeom prst="rect">
            <a:avLst/>
          </a:prstGeom>
          <a:solidFill>
            <a:srgbClr val="00727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>
              <a:solidFill>
                <a:srgbClr val="323D43"/>
              </a:solidFill>
              <a:latin typeface="Arial" charset="0"/>
            </a:endParaRPr>
          </a:p>
        </p:txBody>
      </p:sp>
      <p:pic>
        <p:nvPicPr>
          <p:cNvPr id="6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850" y="1700213"/>
            <a:ext cx="8496300" cy="4105275"/>
          </a:xfrm>
        </p:spPr>
        <p:txBody>
          <a:bodyPr lIns="91440"/>
          <a:lstStyle>
            <a:lvl1pPr algn="r">
              <a:defRPr sz="7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-69850" y="7461250"/>
            <a:ext cx="69850" cy="69850"/>
          </a:xfrm>
        </p:spPr>
        <p:txBody>
          <a:bodyPr lIns="91440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1718576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0FF55-DB95-4C0B-82B4-CBC9D8B153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81968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99885E-CD48-4908-82DF-C6804A5627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83224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B2F95-3D16-4C39-8FFD-CEAED2DF5E0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476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76785-6F85-4F2A-BA18-88F29FD528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6943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2BFA3-10ED-4953-A3C0-27E391321B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00777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91751-F9AD-4B1C-B3CC-7618DD1984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153665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29A56-B84A-4E14-8017-6BA6E81C1A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9918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E0ED1-9261-43BB-AAB0-1AF1AAC08EC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53352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68D7D-C0E0-4B72-809C-3C003BCC430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626447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71732-90D6-4E33-974A-4548BB9124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13411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5318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5318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9145A-A3EE-4F04-B428-A3AA623091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85278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1"/>
          <p:cNvSpPr>
            <a:spLocks noChangeArrowheads="1"/>
          </p:cNvSpPr>
          <p:nvPr/>
        </p:nvSpPr>
        <p:spPr bwMode="auto">
          <a:xfrm>
            <a:off x="-79375" y="3200400"/>
            <a:ext cx="9223375" cy="3657600"/>
          </a:xfrm>
          <a:prstGeom prst="rect">
            <a:avLst/>
          </a:prstGeom>
          <a:gradFill rotWithShape="0">
            <a:gsLst>
              <a:gs pos="0">
                <a:srgbClr val="014359"/>
              </a:gs>
              <a:gs pos="100000">
                <a:srgbClr val="007275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323D43"/>
              </a:solidFill>
            </a:endParaRPr>
          </a:p>
        </p:txBody>
      </p:sp>
      <p:sp>
        <p:nvSpPr>
          <p:cNvPr id="5" name="Rectangle 1032"/>
          <p:cNvSpPr>
            <a:spLocks noChangeArrowheads="1"/>
          </p:cNvSpPr>
          <p:nvPr/>
        </p:nvSpPr>
        <p:spPr bwMode="auto">
          <a:xfrm>
            <a:off x="-79375" y="0"/>
            <a:ext cx="9223375" cy="3276600"/>
          </a:xfrm>
          <a:prstGeom prst="rect">
            <a:avLst/>
          </a:prstGeom>
          <a:solidFill>
            <a:srgbClr val="0143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>
              <a:solidFill>
                <a:srgbClr val="323D43"/>
              </a:solidFill>
              <a:latin typeface="Arial" charset="0"/>
            </a:endParaRPr>
          </a:p>
        </p:txBody>
      </p:sp>
      <p:pic>
        <p:nvPicPr>
          <p:cNvPr id="6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850" y="1700213"/>
            <a:ext cx="8496300" cy="2160587"/>
          </a:xfrm>
        </p:spPr>
        <p:txBody>
          <a:bodyPr lIns="91440"/>
          <a:lstStyle>
            <a:lvl1pPr>
              <a:defRPr sz="7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933825"/>
            <a:ext cx="8496300" cy="1752600"/>
          </a:xfrm>
        </p:spPr>
        <p:txBody>
          <a:bodyPr lIns="91440"/>
          <a:lstStyle>
            <a:lvl1pPr marL="0" indent="0">
              <a:buFontTx/>
              <a:buNone/>
              <a:defRPr sz="35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 rIns="91440"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B68B3D61-067F-445B-A1E2-6D20C60718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281111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98EC25-3CBC-4875-B2E4-B8A572854C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43787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59C48-83A1-4525-B7A8-F444B94A1F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586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BAAD52-729A-44BB-8852-9D1A98E289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066184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1BFE43-46CD-42A9-86B2-71F2E69A87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7797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2BC8C-D894-47B3-93A1-72EDDED3254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02051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BAC82-9E8B-4C89-A497-29F3CA9893C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708088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91484-EDE1-4902-A384-B450F633EA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21813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0E06D-8F95-446A-AAC8-6DCD9CE493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692972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28DB4-6AFE-41C2-9438-DD46597832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76549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787CC-0587-4BBF-844F-D659F3EB02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68494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4906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4906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2D8CD-1CAC-4D38-A4B6-27DCC96407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546530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963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3850" y="1700213"/>
            <a:ext cx="417195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700213"/>
            <a:ext cx="417195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99CE8-87FD-4FF4-BE95-8C712A596B4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44901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963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3850" y="1700213"/>
            <a:ext cx="84963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14B66-ABD4-40E5-93E6-2E7B6E9525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988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50FA4-12B5-4BA2-9E92-B06D774131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24147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1"/>
          <p:cNvSpPr>
            <a:spLocks noChangeArrowheads="1"/>
          </p:cNvSpPr>
          <p:nvPr/>
        </p:nvSpPr>
        <p:spPr bwMode="auto">
          <a:xfrm>
            <a:off x="-79375" y="3200400"/>
            <a:ext cx="9223375" cy="3657600"/>
          </a:xfrm>
          <a:prstGeom prst="rect">
            <a:avLst/>
          </a:prstGeom>
          <a:gradFill rotWithShape="0">
            <a:gsLst>
              <a:gs pos="0">
                <a:srgbClr val="014359"/>
              </a:gs>
              <a:gs pos="100000">
                <a:srgbClr val="007275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323D43"/>
              </a:solidFill>
            </a:endParaRPr>
          </a:p>
        </p:txBody>
      </p:sp>
      <p:sp>
        <p:nvSpPr>
          <p:cNvPr id="5" name="Rectangle 1032"/>
          <p:cNvSpPr>
            <a:spLocks noChangeArrowheads="1"/>
          </p:cNvSpPr>
          <p:nvPr/>
        </p:nvSpPr>
        <p:spPr bwMode="auto">
          <a:xfrm>
            <a:off x="-79375" y="0"/>
            <a:ext cx="9223375" cy="3276600"/>
          </a:xfrm>
          <a:prstGeom prst="rect">
            <a:avLst/>
          </a:prstGeom>
          <a:solidFill>
            <a:srgbClr val="0143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>
              <a:solidFill>
                <a:srgbClr val="323D43"/>
              </a:solidFill>
              <a:latin typeface="Arial" charset="0"/>
            </a:endParaRPr>
          </a:p>
        </p:txBody>
      </p:sp>
      <p:pic>
        <p:nvPicPr>
          <p:cNvPr id="6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850" y="1700213"/>
            <a:ext cx="8496300" cy="2160587"/>
          </a:xfrm>
        </p:spPr>
        <p:txBody>
          <a:bodyPr lIns="91440"/>
          <a:lstStyle>
            <a:lvl1pPr>
              <a:defRPr sz="7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933825"/>
            <a:ext cx="8496300" cy="1752600"/>
          </a:xfrm>
        </p:spPr>
        <p:txBody>
          <a:bodyPr lIns="91440"/>
          <a:lstStyle>
            <a:lvl1pPr marL="0" indent="0">
              <a:buFontTx/>
              <a:buNone/>
              <a:defRPr sz="35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 rIns="91440"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7FA8EF62-2E40-45BE-A946-04A4FC63B3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61737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70808-B809-46F4-A6F6-6E305970C0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92781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D8EFF-15ED-4ADD-870B-198F73DD45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04046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700213"/>
            <a:ext cx="41719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1719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91240B-49AC-4B8F-9A80-ED1FDAE22FD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23219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DA5E5-35A3-4320-8F89-D55633BFF2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06852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76DE8D-C615-4F5E-8C32-C9FBB0C4F5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089708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4674AC-8A89-4CB5-B343-157D7B2338B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91491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AF9AB-2AC2-4149-B672-A01C0D36383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75755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72C26-10D0-4903-8A33-3913656157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84232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2E525-7899-4EB2-AC6E-8F426E75263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12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944EC-920C-4301-9063-CD1BFAF526E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98430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908050"/>
            <a:ext cx="2124075" cy="4906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908050"/>
            <a:ext cx="6219825" cy="4906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50271-1032-49C7-AD89-B3606787EDC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22538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963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3850" y="1700213"/>
            <a:ext cx="417195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700213"/>
            <a:ext cx="417195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43083-4779-4A5A-BAC8-6D63DA85224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91111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908050"/>
            <a:ext cx="84963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3850" y="1700213"/>
            <a:ext cx="84963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3B8FE-35B2-4E0C-8B20-54A2BFD88DB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6747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4FBC5-1F25-42B1-92A6-21B4EFDD76C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813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3EEB5-FD6E-4D77-BB30-E792CAF3F5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298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slideLayout" Target="../slideLayouts/slideLayout59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slideLayout" Target="../slideLayouts/slideLayout58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slideLayout" Target="../slideLayouts/slideLayout72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71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Relationship Id="rId14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/>
        </p:nvSpPr>
        <p:spPr bwMode="auto">
          <a:xfrm>
            <a:off x="-79375" y="0"/>
            <a:ext cx="9223375" cy="3810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>
              <a:latin typeface="Arial" charset="0"/>
            </a:endParaRPr>
          </a:p>
        </p:txBody>
      </p:sp>
      <p:sp>
        <p:nvSpPr>
          <p:cNvPr id="1027" name="Rectangle 9"/>
          <p:cNvSpPr>
            <a:spLocks noChangeArrowheads="1"/>
          </p:cNvSpPr>
          <p:nvPr/>
        </p:nvSpPr>
        <p:spPr bwMode="auto">
          <a:xfrm>
            <a:off x="-79375" y="3048000"/>
            <a:ext cx="9223375" cy="3810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DCDEDE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308725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CFE65AED-DB7A-4CAF-8D4F-E336771BE26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033" name="Picture 7" descr="marine_blue _logo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3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6" r:id="rId12"/>
    <p:sldLayoutId id="2147483897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11213" indent="-288925" algn="l" rtl="0" eaLnBrk="0" fontAlgn="base" hangingPunct="0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219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27188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3087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6E62771F-3797-4899-8AD8-04F08C55080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2055" name="Picture 7" descr="marine_blue _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898" r:id="rId2"/>
    <p:sldLayoutId id="2147483899" r:id="rId3"/>
    <p:sldLayoutId id="2147483900" r:id="rId4"/>
    <p:sldLayoutId id="2147483901" r:id="rId5"/>
    <p:sldLayoutId id="2147483902" r:id="rId6"/>
    <p:sldLayoutId id="2147483903" r:id="rId7"/>
    <p:sldLayoutId id="2147483904" r:id="rId8"/>
    <p:sldLayoutId id="2147483905" r:id="rId9"/>
    <p:sldLayoutId id="2147483906" r:id="rId10"/>
    <p:sldLayoutId id="214748390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5000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909" r:id="rId2"/>
    <p:sldLayoutId id="2147483910" r:id="rId3"/>
    <p:sldLayoutId id="2147483911" r:id="rId4"/>
    <p:sldLayoutId id="2147483912" r:id="rId5"/>
    <p:sldLayoutId id="2147483913" r:id="rId6"/>
    <p:sldLayoutId id="2147483914" r:id="rId7"/>
    <p:sldLayoutId id="2147483915" r:id="rId8"/>
    <p:sldLayoutId id="2147483916" r:id="rId9"/>
    <p:sldLayoutId id="2147483917" r:id="rId10"/>
    <p:sldLayoutId id="214748391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5000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rgbClr val="323D43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323D43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3087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323D43"/>
                </a:solidFill>
                <a:latin typeface="+mn-lt"/>
              </a:defRPr>
            </a:lvl1pPr>
          </a:lstStyle>
          <a:p>
            <a:pPr>
              <a:defRPr/>
            </a:pPr>
            <a:fld id="{0A3A0E2A-9C56-42E9-BAEF-AF6921030B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4103" name="Picture 7" descr="marine_blue _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5000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5000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8"/>
          <p:cNvSpPr>
            <a:spLocks noChangeArrowheads="1"/>
          </p:cNvSpPr>
          <p:nvPr/>
        </p:nvSpPr>
        <p:spPr bwMode="auto">
          <a:xfrm>
            <a:off x="-79375" y="0"/>
            <a:ext cx="9223375" cy="3810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>
              <a:solidFill>
                <a:srgbClr val="323D43"/>
              </a:solidFill>
              <a:latin typeface="Arial" charset="0"/>
            </a:endParaRPr>
          </a:p>
        </p:txBody>
      </p:sp>
      <p:sp>
        <p:nvSpPr>
          <p:cNvPr id="5123" name="Rectangle 9"/>
          <p:cNvSpPr>
            <a:spLocks noChangeArrowheads="1"/>
          </p:cNvSpPr>
          <p:nvPr/>
        </p:nvSpPr>
        <p:spPr bwMode="auto">
          <a:xfrm>
            <a:off x="-79375" y="3048000"/>
            <a:ext cx="9223375" cy="3810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DCDEDE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323D43"/>
              </a:solidFill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rgbClr val="323D43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323D43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308725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323D43"/>
                </a:solidFill>
                <a:latin typeface="+mn-lt"/>
              </a:defRPr>
            </a:lvl1pPr>
          </a:lstStyle>
          <a:p>
            <a:pPr>
              <a:defRPr/>
            </a:pPr>
            <a:fld id="{A257BDF1-D4A1-48EA-9020-84061059F1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5129" name="Picture 7" descr="marine_blue _logo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6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  <p:sldLayoutId id="2147483939" r:id="rId12"/>
    <p:sldLayoutId id="2147483940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11213" indent="-288925" algn="l" rtl="0" eaLnBrk="0" fontAlgn="base" hangingPunct="0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219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27188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"/>
          <p:cNvSpPr>
            <a:spLocks noChangeArrowheads="1"/>
          </p:cNvSpPr>
          <p:nvPr/>
        </p:nvSpPr>
        <p:spPr bwMode="auto">
          <a:xfrm>
            <a:off x="-79375" y="0"/>
            <a:ext cx="9223375" cy="3810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2400">
              <a:solidFill>
                <a:srgbClr val="323D43"/>
              </a:solidFill>
              <a:latin typeface="Arial" charset="0"/>
            </a:endParaRPr>
          </a:p>
        </p:txBody>
      </p:sp>
      <p:sp>
        <p:nvSpPr>
          <p:cNvPr id="6147" name="Rectangle 9"/>
          <p:cNvSpPr>
            <a:spLocks noChangeArrowheads="1"/>
          </p:cNvSpPr>
          <p:nvPr/>
        </p:nvSpPr>
        <p:spPr bwMode="auto">
          <a:xfrm>
            <a:off x="-79375" y="3048000"/>
            <a:ext cx="9223375" cy="3810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DCDEDE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323D43"/>
              </a:solidFill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08050"/>
            <a:ext cx="84963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00213"/>
            <a:ext cx="84963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rgbClr val="323D43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323D43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308725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323D43"/>
                </a:solidFill>
                <a:latin typeface="+mn-lt"/>
              </a:defRPr>
            </a:lvl1pPr>
          </a:lstStyle>
          <a:p>
            <a:pPr>
              <a:defRPr/>
            </a:pPr>
            <a:fld id="{F0B618D7-46E3-4555-84B8-5466F752A5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6153" name="Picture 7" descr="marine_blue _logo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7" r:id="rId1"/>
    <p:sldLayoutId id="2147483941" r:id="rId2"/>
    <p:sldLayoutId id="2147483942" r:id="rId3"/>
    <p:sldLayoutId id="2147483943" r:id="rId4"/>
    <p:sldLayoutId id="2147483944" r:id="rId5"/>
    <p:sldLayoutId id="2147483945" r:id="rId6"/>
    <p:sldLayoutId id="2147483946" r:id="rId7"/>
    <p:sldLayoutId id="2147483947" r:id="rId8"/>
    <p:sldLayoutId id="2147483948" r:id="rId9"/>
    <p:sldLayoutId id="2147483949" r:id="rId10"/>
    <p:sldLayoutId id="2147483950" r:id="rId11"/>
    <p:sldLayoutId id="2147483951" r:id="rId12"/>
    <p:sldLayoutId id="2147483952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16" charset="0"/>
          <a:ea typeface="ＭＳ Ｐゴシック" pitchFamily="16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7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11213" indent="-288925" algn="l" rtl="0" eaLnBrk="0" fontAlgn="base" hangingPunct="0">
        <a:lnSpc>
          <a:spcPct val="90000"/>
        </a:lnSpc>
        <a:spcBef>
          <a:spcPct val="0"/>
        </a:spcBef>
        <a:spcAft>
          <a:spcPct val="5000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219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27188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j.canning@soton.ac.u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Writing for funding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Faculty of Humanities Postgraduate Research Training</a:t>
            </a:r>
            <a:endParaRPr lang="en-GB" dirty="0"/>
          </a:p>
        </p:txBody>
      </p:sp>
      <p:sp>
        <p:nvSpPr>
          <p:cNvPr id="4" name="Text Box 25"/>
          <p:cNvSpPr txBox="1">
            <a:spLocks noChangeArrowheads="1"/>
          </p:cNvSpPr>
          <p:nvPr/>
        </p:nvSpPr>
        <p:spPr bwMode="auto">
          <a:xfrm>
            <a:off x="381000" y="5851525"/>
            <a:ext cx="6477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9pPr>
          </a:lstStyle>
          <a:p>
            <a:pPr algn="l">
              <a:lnSpc>
                <a:spcPts val="2400"/>
              </a:lnSpc>
            </a:pPr>
            <a:r>
              <a:rPr lang="en-GB" sz="2000" dirty="0" smtClean="0">
                <a:solidFill>
                  <a:srgbClr val="B2D5D5"/>
                </a:solidFill>
                <a:latin typeface="Georgia" pitchFamily="16" charset="0"/>
              </a:rPr>
              <a:t>John Canning</a:t>
            </a:r>
            <a:r>
              <a:rPr lang="en-GB" sz="2000" dirty="0">
                <a:solidFill>
                  <a:srgbClr val="B2D5D5"/>
                </a:solidFill>
                <a:latin typeface="Georgia" pitchFamily="16" charset="0"/>
              </a:rPr>
              <a:t/>
            </a:r>
            <a:br>
              <a:rPr lang="en-GB" sz="2000" dirty="0">
                <a:solidFill>
                  <a:srgbClr val="B2D5D5"/>
                </a:solidFill>
                <a:latin typeface="Georgia" pitchFamily="16" charset="0"/>
              </a:rPr>
            </a:br>
            <a:r>
              <a:rPr lang="en-GB" sz="2000" dirty="0" smtClean="0">
                <a:solidFill>
                  <a:srgbClr val="B2D5D5"/>
                </a:solidFill>
                <a:latin typeface="Georgia" pitchFamily="16" charset="0"/>
              </a:rPr>
              <a:t>2012-2013 </a:t>
            </a:r>
            <a:endParaRPr lang="en-GB" sz="2000" dirty="0">
              <a:solidFill>
                <a:srgbClr val="B2D5D5"/>
              </a:solidFill>
              <a:latin typeface="Georgia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864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496300" cy="649288"/>
          </a:xfrm>
        </p:spPr>
        <p:txBody>
          <a:bodyPr/>
          <a:lstStyle/>
          <a:p>
            <a:r>
              <a:rPr lang="en-GB" dirty="0" err="1" smtClean="0"/>
              <a:t>Costings</a:t>
            </a:r>
            <a:r>
              <a:rPr lang="en-GB" dirty="0" smtClean="0"/>
              <a:t>- Things which might need to be </a:t>
            </a:r>
            <a:r>
              <a:rPr lang="en-GB" dirty="0" err="1" smtClean="0"/>
              <a:t>costed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16832"/>
            <a:ext cx="8496300" cy="4114800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Not all costs eligible under every funder but </a:t>
            </a:r>
            <a:r>
              <a:rPr lang="en-GB" u="sng" dirty="0" smtClean="0"/>
              <a:t>might</a:t>
            </a:r>
            <a:r>
              <a:rPr lang="en-GB" dirty="0" smtClean="0"/>
              <a:t> include:</a:t>
            </a:r>
          </a:p>
          <a:p>
            <a:r>
              <a:rPr lang="en-GB" dirty="0" smtClean="0"/>
              <a:t>Salaries/ staff time/ teaching buyout</a:t>
            </a:r>
          </a:p>
          <a:p>
            <a:r>
              <a:rPr lang="en-GB" dirty="0" smtClean="0"/>
              <a:t>Conference attendance/ travel/ research/ fieldwork</a:t>
            </a:r>
          </a:p>
          <a:p>
            <a:r>
              <a:rPr lang="en-GB" dirty="0" smtClean="0"/>
              <a:t>Specialist equipment </a:t>
            </a:r>
          </a:p>
          <a:p>
            <a:r>
              <a:rPr lang="en-GB" dirty="0" smtClean="0"/>
              <a:t>Website development</a:t>
            </a:r>
          </a:p>
          <a:p>
            <a:r>
              <a:rPr lang="en-GB" dirty="0" smtClean="0"/>
              <a:t>Printing and publication costs</a:t>
            </a:r>
          </a:p>
          <a:p>
            <a:r>
              <a:rPr lang="en-GB" dirty="0" smtClean="0"/>
              <a:t>Conference organisation </a:t>
            </a:r>
            <a:r>
              <a:rPr lang="en-GB" dirty="0"/>
              <a:t>c</a:t>
            </a:r>
            <a:r>
              <a:rPr lang="en-GB" dirty="0" smtClean="0"/>
              <a:t>osts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82BBB-8B99-4C38-9C78-EBFB106E04E8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3941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Terms you will come across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Overheads/on costs/ Full Economic Costs (FECs) </a:t>
            </a:r>
            <a:r>
              <a:rPr lang="en-GB" dirty="0" smtClean="0"/>
              <a:t>: Costs for university for pension, NI,  office space, centralised services.</a:t>
            </a:r>
          </a:p>
          <a:p>
            <a:r>
              <a:rPr lang="en-GB" b="1" dirty="0" smtClean="0"/>
              <a:t>Matched funding: </a:t>
            </a:r>
            <a:r>
              <a:rPr lang="en-GB" dirty="0" smtClean="0"/>
              <a:t>University has to provide </a:t>
            </a:r>
            <a:r>
              <a:rPr lang="en-GB" dirty="0" smtClean="0"/>
              <a:t>funding. Sometimes </a:t>
            </a:r>
            <a:r>
              <a:rPr lang="en-GB" dirty="0" smtClean="0"/>
              <a:t>in form of overheads reduction,  donated staff time.</a:t>
            </a:r>
          </a:p>
          <a:p>
            <a:r>
              <a:rPr lang="en-GB" dirty="0" smtClean="0"/>
              <a:t>Always talk to the finance staff as soon as possible.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82BBB-8B99-4C38-9C78-EBFB106E04E8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2768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Audience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700212"/>
            <a:ext cx="8496300" cy="4321075"/>
          </a:xfrm>
        </p:spPr>
        <p:txBody>
          <a:bodyPr/>
          <a:lstStyle/>
          <a:p>
            <a:r>
              <a:rPr lang="en-GB" dirty="0" smtClean="0"/>
              <a:t>Bid evaluators will not (always) be experts in your area of study.</a:t>
            </a:r>
          </a:p>
          <a:p>
            <a:r>
              <a:rPr lang="en-GB" dirty="0" smtClean="0"/>
              <a:t>Write clearly.</a:t>
            </a:r>
          </a:p>
          <a:p>
            <a:r>
              <a:rPr lang="en-GB" dirty="0" smtClean="0"/>
              <a:t>Show knowledge of existing work in the area.</a:t>
            </a:r>
          </a:p>
          <a:p>
            <a:r>
              <a:rPr lang="en-GB" dirty="0" smtClean="0"/>
              <a:t>Show YOU (or your team) can do the work.</a:t>
            </a:r>
          </a:p>
          <a:p>
            <a:r>
              <a:rPr lang="en-GB" dirty="0" smtClean="0"/>
              <a:t>Don’t assume that the reviewer already knows all about your topic.</a:t>
            </a:r>
          </a:p>
          <a:p>
            <a:r>
              <a:rPr lang="en-GB" dirty="0" smtClean="0"/>
              <a:t>Before sending: Ask a colleague for comments.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82BBB-8B99-4C38-9C78-EBFB106E04E8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74816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700212"/>
            <a:ext cx="8496300" cy="4393083"/>
          </a:xfrm>
        </p:spPr>
        <p:txBody>
          <a:bodyPr/>
          <a:lstStyle/>
          <a:p>
            <a:r>
              <a:rPr lang="en-GB" dirty="0" smtClean="0"/>
              <a:t>Be ambitious, but realistic</a:t>
            </a:r>
          </a:p>
          <a:p>
            <a:r>
              <a:rPr lang="en-GB" dirty="0" smtClean="0"/>
              <a:t>Understand the cost implications. £30,000 of funding for the university does not usually mean £30,000 for you.</a:t>
            </a:r>
          </a:p>
          <a:p>
            <a:r>
              <a:rPr lang="en-GB" dirty="0" smtClean="0"/>
              <a:t>Have clear outcomes. E./g. book, articles, report, website (as appropriate).</a:t>
            </a:r>
          </a:p>
          <a:p>
            <a:r>
              <a:rPr lang="en-GB" dirty="0" smtClean="0"/>
              <a:t>Have a clear time frame and project plan.</a:t>
            </a:r>
          </a:p>
          <a:p>
            <a:r>
              <a:rPr lang="en-GB" dirty="0" smtClean="0"/>
              <a:t>Sometimes need to include risk assessment. </a:t>
            </a:r>
          </a:p>
          <a:p>
            <a:r>
              <a:rPr lang="en-GB" dirty="0" smtClean="0"/>
              <a:t>READ notes for bidders very carefully. 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82BBB-8B99-4C38-9C78-EBFB106E04E8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85191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Contact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John Canning</a:t>
            </a:r>
          </a:p>
          <a:p>
            <a:pPr lvl="1"/>
            <a:r>
              <a:rPr lang="en-GB" dirty="0">
                <a:hlinkClick r:id="rId2"/>
              </a:rPr>
              <a:t>j</a:t>
            </a:r>
            <a:r>
              <a:rPr lang="en-GB" dirty="0" smtClean="0">
                <a:hlinkClick r:id="rId2"/>
              </a:rPr>
              <a:t>.canning@soton.ac.uk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82BBB-8B99-4C38-9C78-EBFB106E04E8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0571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836712"/>
            <a:ext cx="8496300" cy="649288"/>
          </a:xfrm>
        </p:spPr>
        <p:txBody>
          <a:bodyPr/>
          <a:lstStyle/>
          <a:p>
            <a:r>
              <a:rPr lang="en-GB" dirty="0" smtClean="0"/>
              <a:t>Personal experience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8496300" cy="4525962"/>
          </a:xfrm>
        </p:spPr>
        <p:txBody>
          <a:bodyPr/>
          <a:lstStyle/>
          <a:p>
            <a:r>
              <a:rPr lang="en-GB" dirty="0" smtClean="0"/>
              <a:t>Writing of bids</a:t>
            </a:r>
          </a:p>
          <a:p>
            <a:r>
              <a:rPr lang="en-GB" dirty="0" smtClean="0"/>
              <a:t>Being successful</a:t>
            </a:r>
          </a:p>
          <a:p>
            <a:r>
              <a:rPr lang="en-GB" dirty="0" smtClean="0"/>
              <a:t>Being unsuccessful</a:t>
            </a:r>
          </a:p>
          <a:p>
            <a:r>
              <a:rPr lang="en-GB" dirty="0" smtClean="0"/>
              <a:t>Evaluating bids (LLAS subject centre and Higher Education Academy)</a:t>
            </a:r>
          </a:p>
          <a:p>
            <a:r>
              <a:rPr lang="en-GB" dirty="0" smtClean="0"/>
              <a:t>Funding increasingly competitive </a:t>
            </a:r>
          </a:p>
          <a:p>
            <a:r>
              <a:rPr lang="en-GB" dirty="0" smtClean="0"/>
              <a:t>No-one 100% successful</a:t>
            </a:r>
          </a:p>
          <a:p>
            <a:r>
              <a:rPr lang="en-GB" dirty="0" smtClean="0"/>
              <a:t>Bid as </a:t>
            </a:r>
            <a:r>
              <a:rPr lang="en-GB" dirty="0" smtClean="0"/>
              <a:t>an individual or part of a team</a:t>
            </a:r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1B940E-FF3A-47D8-A1D1-1D198D52060C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851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9A2B5-22B0-4280-A479-A3F56C35366C}" type="slidenum">
              <a:rPr lang="en-GB"/>
              <a:pPr>
                <a:defRPr/>
              </a:pPr>
              <a:t>3</a:t>
            </a:fld>
            <a:endParaRPr lang="en-GB"/>
          </a:p>
        </p:txBody>
      </p:sp>
      <p:sp>
        <p:nvSpPr>
          <p:cNvPr id="18435" name="Text Box 1026"/>
          <p:cNvSpPr txBox="1">
            <a:spLocks noChangeArrowheads="1"/>
          </p:cNvSpPr>
          <p:nvPr/>
        </p:nvSpPr>
        <p:spPr bwMode="auto">
          <a:xfrm>
            <a:off x="361950" y="1752600"/>
            <a:ext cx="802005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90500" indent="-1905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" pitchFamily="16" charset="0"/>
                <a:ea typeface="ＭＳ Ｐゴシック" pitchFamily="16" charset="-128"/>
              </a:defRPr>
            </a:lvl9pPr>
          </a:lstStyle>
          <a:p>
            <a:pPr algn="l">
              <a:lnSpc>
                <a:spcPts val="2800"/>
              </a:lnSpc>
              <a:buFont typeface="Times" pitchFamily="48" charset="0"/>
              <a:buChar char="•"/>
            </a:pPr>
            <a:endParaRPr lang="en-US" sz="2400">
              <a:solidFill>
                <a:srgbClr val="2D3F49"/>
              </a:solidFill>
              <a:latin typeface="Georgia" pitchFamily="16" charset="0"/>
            </a:endParaRPr>
          </a:p>
        </p:txBody>
      </p:sp>
      <p:sp>
        <p:nvSpPr>
          <p:cNvPr id="67588" name="Rectangle 102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buAutoNum type="arabicPeriod"/>
              <a:defRPr/>
            </a:pPr>
            <a:r>
              <a:rPr lang="en-GB" dirty="0" smtClean="0">
                <a:solidFill>
                  <a:srgbClr val="2D3F49"/>
                </a:solidFill>
              </a:rPr>
              <a:t>Research leave</a:t>
            </a:r>
          </a:p>
          <a:p>
            <a:pPr marL="457200" indent="-457200" eaLnBrk="1" hangingPunct="1">
              <a:buAutoNum type="arabicPeriod"/>
              <a:defRPr/>
            </a:pPr>
            <a:r>
              <a:rPr lang="en-GB" dirty="0" smtClean="0">
                <a:solidFill>
                  <a:srgbClr val="2D3F49"/>
                </a:solidFill>
              </a:rPr>
              <a:t>Teaching buyout</a:t>
            </a:r>
          </a:p>
          <a:p>
            <a:pPr marL="457200" indent="-457200" eaLnBrk="1" hangingPunct="1">
              <a:buAutoNum type="arabicPeriod"/>
              <a:defRPr/>
            </a:pPr>
            <a:r>
              <a:rPr lang="en-GB" dirty="0" smtClean="0">
                <a:solidFill>
                  <a:srgbClr val="2D3F49"/>
                </a:solidFill>
              </a:rPr>
              <a:t>Funding for Research Assistant </a:t>
            </a:r>
          </a:p>
          <a:p>
            <a:pPr marL="457200" indent="-457200" eaLnBrk="1" hangingPunct="1">
              <a:buAutoNum type="arabicPeriod"/>
              <a:defRPr/>
            </a:pPr>
            <a:r>
              <a:rPr lang="en-GB" dirty="0" smtClean="0">
                <a:solidFill>
                  <a:srgbClr val="2D3F49"/>
                </a:solidFill>
              </a:rPr>
              <a:t>Conference/ workshop attendance </a:t>
            </a:r>
          </a:p>
          <a:p>
            <a:pPr marL="457200" indent="-457200" eaLnBrk="1" hangingPunct="1">
              <a:buAutoNum type="arabicPeriod"/>
              <a:defRPr/>
            </a:pPr>
            <a:r>
              <a:rPr lang="en-GB" dirty="0" smtClean="0">
                <a:solidFill>
                  <a:srgbClr val="2D3F49"/>
                </a:solidFill>
              </a:rPr>
              <a:t>Fieldwork</a:t>
            </a: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en-GB" dirty="0" smtClean="0">
                <a:solidFill>
                  <a:srgbClr val="2D3F49"/>
                </a:solidFill>
              </a:rPr>
              <a:t>Prizes</a:t>
            </a: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en-GB" dirty="0" smtClean="0">
                <a:solidFill>
                  <a:srgbClr val="2D3F49"/>
                </a:solidFill>
              </a:rPr>
              <a:t>Prestige</a:t>
            </a:r>
          </a:p>
          <a:p>
            <a:pPr marL="457200" indent="-457200" eaLnBrk="1" hangingPunct="1">
              <a:buFontTx/>
              <a:buAutoNum type="arabicPeriod"/>
              <a:defRPr/>
            </a:pPr>
            <a:r>
              <a:rPr lang="en-GB" dirty="0" smtClean="0">
                <a:solidFill>
                  <a:srgbClr val="2D3F49"/>
                </a:solidFill>
              </a:rPr>
              <a:t>Major projects/ research centres</a:t>
            </a:r>
            <a:endParaRPr lang="en-GB" dirty="0">
              <a:solidFill>
                <a:srgbClr val="2D3F49"/>
              </a:solidFill>
            </a:endParaRPr>
          </a:p>
          <a:p>
            <a:pPr marL="457200" indent="-457200" eaLnBrk="1" hangingPunct="1">
              <a:buAutoNum type="arabicPeriod"/>
              <a:defRPr/>
            </a:pPr>
            <a:endParaRPr lang="en-GB" dirty="0" smtClean="0">
              <a:solidFill>
                <a:srgbClr val="2D3F49"/>
              </a:solidFill>
            </a:endParaRPr>
          </a:p>
          <a:p>
            <a:pPr eaLnBrk="1" hangingPunct="1">
              <a:defRPr/>
            </a:pPr>
            <a:endParaRPr lang="en-GB" dirty="0" smtClean="0"/>
          </a:p>
        </p:txBody>
      </p:sp>
      <p:sp>
        <p:nvSpPr>
          <p:cNvPr id="184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dirty="0" smtClean="0"/>
              <a:t>Why write for funding?</a:t>
            </a:r>
          </a:p>
        </p:txBody>
      </p:sp>
      <p:pic>
        <p:nvPicPr>
          <p:cNvPr id="18438" name="Picture 4" descr="\\userfiles.soton.ac.uk\Users\aran1c09\mydesktop\Humanities_CMYK.ep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350838"/>
            <a:ext cx="1833563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496300" cy="649288"/>
          </a:xfrm>
        </p:spPr>
        <p:txBody>
          <a:bodyPr/>
          <a:lstStyle/>
          <a:p>
            <a:r>
              <a:rPr lang="en-GB" dirty="0" smtClean="0"/>
              <a:t>Where can you get funding from?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496300" cy="5112568"/>
          </a:xfrm>
        </p:spPr>
        <p:txBody>
          <a:bodyPr/>
          <a:lstStyle/>
          <a:p>
            <a:r>
              <a:rPr lang="en-GB" dirty="0" smtClean="0"/>
              <a:t>Research councils (e.g. AHRC, ESRC)</a:t>
            </a:r>
          </a:p>
          <a:p>
            <a:r>
              <a:rPr lang="en-GB" dirty="0" smtClean="0"/>
              <a:t>British Academy </a:t>
            </a:r>
          </a:p>
          <a:p>
            <a:r>
              <a:rPr lang="en-GB" dirty="0" smtClean="0"/>
              <a:t>Funding councils (e.g. HEFCE), and other national organisations (e.g. Higher Education Academy</a:t>
            </a:r>
            <a:r>
              <a:rPr lang="en-GB" dirty="0" smtClean="0"/>
              <a:t>)</a:t>
            </a:r>
          </a:p>
          <a:p>
            <a:r>
              <a:rPr lang="en-GB" dirty="0" smtClean="0"/>
              <a:t>Private sector companies</a:t>
            </a:r>
            <a:endParaRPr lang="en-GB" dirty="0" smtClean="0"/>
          </a:p>
          <a:p>
            <a:r>
              <a:rPr lang="en-GB" dirty="0" smtClean="0"/>
              <a:t>Internal funds at </a:t>
            </a:r>
            <a:r>
              <a:rPr lang="en-GB" dirty="0" err="1" smtClean="0"/>
              <a:t>UoS</a:t>
            </a:r>
            <a:r>
              <a:rPr lang="en-GB" dirty="0" smtClean="0"/>
              <a:t> (e.g. small faculty grants).</a:t>
            </a:r>
          </a:p>
          <a:p>
            <a:r>
              <a:rPr lang="en-GB" dirty="0" smtClean="0"/>
              <a:t>Foundations/ charities (e.g. Sutton Trust, </a:t>
            </a:r>
            <a:r>
              <a:rPr lang="en-GB" dirty="0" err="1" smtClean="0"/>
              <a:t>Leverhulme</a:t>
            </a:r>
            <a:r>
              <a:rPr lang="en-GB" dirty="0" smtClean="0"/>
              <a:t>)</a:t>
            </a:r>
          </a:p>
          <a:p>
            <a:r>
              <a:rPr lang="en-GB" dirty="0" smtClean="0"/>
              <a:t>Overseas sources </a:t>
            </a:r>
          </a:p>
          <a:p>
            <a:r>
              <a:rPr lang="en-GB" dirty="0" smtClean="0"/>
              <a:t>Wealthy private individuals</a:t>
            </a:r>
          </a:p>
          <a:p>
            <a:r>
              <a:rPr lang="en-GB" dirty="0" smtClean="0"/>
              <a:t>Subject associations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82BBB-8B99-4C38-9C78-EBFB106E04E8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4148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496300" cy="649288"/>
          </a:xfrm>
        </p:spPr>
        <p:txBody>
          <a:bodyPr/>
          <a:lstStyle/>
          <a:p>
            <a:r>
              <a:rPr lang="en-GB" dirty="0" smtClean="0"/>
              <a:t>Frequently asked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8496300" cy="4114800"/>
          </a:xfrm>
        </p:spPr>
        <p:txBody>
          <a:bodyPr/>
          <a:lstStyle/>
          <a:p>
            <a:r>
              <a:rPr lang="en-GB" dirty="0"/>
              <a:t>How much can I</a:t>
            </a:r>
            <a:r>
              <a:rPr lang="en-GB" dirty="0" smtClean="0"/>
              <a:t> </a:t>
            </a:r>
            <a:r>
              <a:rPr lang="en-GB" dirty="0"/>
              <a:t>bid </a:t>
            </a:r>
            <a:r>
              <a:rPr lang="en-GB" dirty="0" smtClean="0"/>
              <a:t>for?</a:t>
            </a:r>
          </a:p>
          <a:p>
            <a:pPr lvl="1"/>
            <a:r>
              <a:rPr lang="en-GB" dirty="0" smtClean="0"/>
              <a:t>Anything from £200 to £millions depending on what its for and where from.</a:t>
            </a:r>
          </a:p>
          <a:p>
            <a:r>
              <a:rPr lang="en-GB" dirty="0" smtClean="0"/>
              <a:t>Where can I find out about funding?</a:t>
            </a:r>
          </a:p>
          <a:p>
            <a:pPr lvl="1"/>
            <a:r>
              <a:rPr lang="en-GB" dirty="0" smtClean="0"/>
              <a:t>Internal mailing lists</a:t>
            </a:r>
          </a:p>
          <a:p>
            <a:pPr lvl="1"/>
            <a:r>
              <a:rPr lang="en-GB" dirty="0" smtClean="0"/>
              <a:t>www.researchprofessional.com (personal alerts)</a:t>
            </a:r>
          </a:p>
          <a:p>
            <a:pPr lvl="1"/>
            <a:r>
              <a:rPr lang="en-GB" dirty="0" smtClean="0"/>
              <a:t>Funding organisation websites</a:t>
            </a:r>
          </a:p>
          <a:p>
            <a:pPr lvl="1"/>
            <a:r>
              <a:rPr lang="en-GB" dirty="0" smtClean="0"/>
              <a:t>Colleagues</a:t>
            </a:r>
          </a:p>
          <a:p>
            <a:r>
              <a:rPr lang="en-GB" dirty="0" smtClean="0"/>
              <a:t>When does funding come out/ what are the deadlines?</a:t>
            </a:r>
          </a:p>
          <a:p>
            <a:pPr lvl="1"/>
            <a:r>
              <a:rPr lang="en-GB" dirty="0" smtClean="0"/>
              <a:t>Depends. Some funders no deadlines.</a:t>
            </a:r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82BBB-8B99-4C38-9C78-EBFB106E04E8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733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836712"/>
            <a:ext cx="8496300" cy="649288"/>
          </a:xfrm>
        </p:spPr>
        <p:txBody>
          <a:bodyPr/>
          <a:lstStyle/>
          <a:p>
            <a:r>
              <a:rPr lang="en-GB" dirty="0" smtClean="0"/>
              <a:t>Writing for funding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56792"/>
            <a:ext cx="8496300" cy="4824536"/>
          </a:xfrm>
        </p:spPr>
        <p:txBody>
          <a:bodyPr/>
          <a:lstStyle/>
          <a:p>
            <a:r>
              <a:rPr lang="en-GB" dirty="0" smtClean="0"/>
              <a:t>Need to find notes for bidders</a:t>
            </a:r>
          </a:p>
          <a:p>
            <a:pPr lvl="1"/>
            <a:r>
              <a:rPr lang="en-GB" dirty="0" smtClean="0"/>
              <a:t>How much you can bid for.</a:t>
            </a:r>
          </a:p>
          <a:p>
            <a:pPr lvl="1"/>
            <a:r>
              <a:rPr lang="en-GB" dirty="0" smtClean="0"/>
              <a:t>Who is eligible?</a:t>
            </a:r>
          </a:p>
          <a:p>
            <a:pPr lvl="2"/>
            <a:r>
              <a:rPr lang="en-GB" dirty="0"/>
              <a:t>a</a:t>
            </a:r>
            <a:r>
              <a:rPr lang="en-GB" dirty="0" smtClean="0"/>
              <a:t>cademic staff/ early career / member of organisation X, part-time staff, </a:t>
            </a:r>
            <a:r>
              <a:rPr lang="en-GB" dirty="0" err="1" smtClean="0"/>
              <a:t>UoS</a:t>
            </a:r>
            <a:r>
              <a:rPr lang="en-GB" dirty="0" smtClean="0"/>
              <a:t> staff etc.</a:t>
            </a:r>
          </a:p>
          <a:p>
            <a:pPr lvl="1"/>
            <a:r>
              <a:rPr lang="en-GB" dirty="0" smtClean="0"/>
              <a:t>What is the funding for?</a:t>
            </a:r>
          </a:p>
          <a:p>
            <a:pPr lvl="1"/>
            <a:r>
              <a:rPr lang="en-GB" dirty="0" smtClean="0"/>
              <a:t>Is there a standard form?</a:t>
            </a:r>
          </a:p>
          <a:p>
            <a:pPr lvl="1"/>
            <a:r>
              <a:rPr lang="en-GB" dirty="0" smtClean="0"/>
              <a:t>Is a certain proportion of funding reserved for particular type of project/ researcher? </a:t>
            </a:r>
          </a:p>
          <a:p>
            <a:pPr lvl="1"/>
            <a:r>
              <a:rPr lang="en-GB" dirty="0" smtClean="0"/>
              <a:t>What needs to be included in the bid?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82BBB-8B99-4C38-9C78-EBFB106E04E8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5501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496300" cy="649288"/>
          </a:xfrm>
        </p:spPr>
        <p:txBody>
          <a:bodyPr/>
          <a:lstStyle/>
          <a:p>
            <a:r>
              <a:rPr lang="en-GB" dirty="0" smtClean="0"/>
              <a:t>Why bids fail- some reasons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496300" cy="496914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Very competitive – not everyone can be successful– but the following reasons </a:t>
            </a:r>
            <a:r>
              <a:rPr lang="en-GB" dirty="0" smtClean="0"/>
              <a:t>are generally </a:t>
            </a:r>
            <a:r>
              <a:rPr lang="en-GB" dirty="0" smtClean="0"/>
              <a:t>avoidable:</a:t>
            </a:r>
          </a:p>
          <a:p>
            <a:r>
              <a:rPr lang="en-GB" dirty="0" smtClean="0"/>
              <a:t>Project not relevant to what the funding is for.</a:t>
            </a:r>
          </a:p>
          <a:p>
            <a:r>
              <a:rPr lang="en-GB" dirty="0" smtClean="0"/>
              <a:t>Not clear what the project is about.</a:t>
            </a:r>
          </a:p>
          <a:p>
            <a:r>
              <a:rPr lang="en-GB" dirty="0" smtClean="0"/>
              <a:t>Unclear/ ineligible use of finances</a:t>
            </a:r>
          </a:p>
          <a:p>
            <a:r>
              <a:rPr lang="en-GB" dirty="0" smtClean="0"/>
              <a:t>Ineligible bidder(s)</a:t>
            </a:r>
          </a:p>
          <a:p>
            <a:r>
              <a:rPr lang="en-GB" dirty="0" smtClean="0"/>
              <a:t>Not clear bidder is able to do the work</a:t>
            </a:r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82BBB-8B99-4C38-9C78-EBFB106E04E8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78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bids fail- </a:t>
            </a:r>
            <a:r>
              <a:rPr lang="en-GB" dirty="0" smtClean="0"/>
              <a:t>some more reasons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No clear outcomes or outputs</a:t>
            </a:r>
          </a:p>
          <a:p>
            <a:r>
              <a:rPr lang="en-GB" dirty="0"/>
              <a:t>Too ambitious/ not ambitious </a:t>
            </a:r>
            <a:r>
              <a:rPr lang="en-GB" dirty="0" smtClean="0"/>
              <a:t>enough</a:t>
            </a:r>
          </a:p>
          <a:p>
            <a:r>
              <a:rPr lang="en-GB" dirty="0" smtClean="0"/>
              <a:t>Already funded a lot of ‘similar’ research </a:t>
            </a:r>
          </a:p>
          <a:p>
            <a:r>
              <a:rPr lang="en-GB" dirty="0" smtClean="0"/>
              <a:t>Not priority area for funder.</a:t>
            </a:r>
          </a:p>
          <a:p>
            <a:r>
              <a:rPr lang="en-GB" dirty="0" smtClean="0"/>
              <a:t>Ethical issues not acknowledged/ addressed.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82BBB-8B99-4C38-9C78-EBFB106E04E8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6590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Getting funding- internal allies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Head of discipline/ faculty</a:t>
            </a:r>
          </a:p>
          <a:p>
            <a:r>
              <a:rPr lang="en-GB" dirty="0" smtClean="0"/>
              <a:t>Accountancy staff </a:t>
            </a:r>
          </a:p>
          <a:p>
            <a:r>
              <a:rPr lang="en-GB" dirty="0" smtClean="0"/>
              <a:t>Colleagues</a:t>
            </a:r>
          </a:p>
          <a:p>
            <a:r>
              <a:rPr lang="en-GB" dirty="0" smtClean="0"/>
              <a:t>Internal coordination might be needed</a:t>
            </a:r>
          </a:p>
          <a:p>
            <a:pPr lvl="1"/>
            <a:r>
              <a:rPr lang="en-GB" dirty="0" smtClean="0"/>
              <a:t>Some schemes restrict number of bids per institution</a:t>
            </a:r>
          </a:p>
          <a:p>
            <a:pPr lvl="1"/>
            <a:r>
              <a:rPr lang="en-GB" dirty="0" smtClean="0"/>
              <a:t>Sometimes internal review (to avoid too many failed bids)</a:t>
            </a:r>
          </a:p>
          <a:p>
            <a:pPr lvl="1"/>
            <a:r>
              <a:rPr lang="en-GB" dirty="0" smtClean="0"/>
              <a:t>Senior Management/ accountant sign off (don’t leave until last minute!)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82BBB-8B99-4C38-9C78-EBFB106E04E8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11287"/>
      </p:ext>
    </p:extLst>
  </p:cSld>
  <p:clrMapOvr>
    <a:masterClrMapping/>
  </p:clrMapOvr>
</p:sld>
</file>

<file path=ppt/theme/theme1.xml><?xml version="1.0" encoding="utf-8"?>
<a:theme xmlns:a="http://schemas.openxmlformats.org/drawingml/2006/main" name="uos_ppt__template_v7">
  <a:themeElements>
    <a:clrScheme name="uos_ppt__template_v7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v7">
      <a:majorFont>
        <a:latin typeface="Georgia"/>
        <a:ea typeface="ＭＳ Ｐゴシック"/>
        <a:cs typeface=""/>
      </a:majorFont>
      <a:minorFont>
        <a:latin typeface="Georgi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lnDef>
  </a:objectDefaults>
  <a:extraClrSchemeLst>
    <a:extraClrScheme>
      <a:clrScheme name="uos_ppt__template_v7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UOS divider slide design">
  <a:themeElements>
    <a:clrScheme name="UOS divider slide design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 divider slide design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lnDef>
  </a:objectDefaults>
  <a:extraClrSchemeLst>
    <a:extraClrScheme>
      <a:clrScheme name="UOS divider slide design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UOS full bleed image">
  <a:themeElements>
    <a:clrScheme name="UOS full bleed image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 full bleed image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lnDef>
  </a:objectDefaults>
  <a:extraClrSchemeLst>
    <a:extraClrScheme>
      <a:clrScheme name="UOS full bleed image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UOS divider slide design">
  <a:themeElements>
    <a:clrScheme name="UOS divider slide design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 divider slide design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lnDef>
  </a:objectDefaults>
  <a:extraClrSchemeLst>
    <a:extraClrScheme>
      <a:clrScheme name="UOS divider slide design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uos_ppt__template_v7">
  <a:themeElements>
    <a:clrScheme name="uos_ppt__template_v7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v7">
      <a:majorFont>
        <a:latin typeface="Georgia"/>
        <a:ea typeface="ＭＳ Ｐゴシック"/>
        <a:cs typeface=""/>
      </a:majorFont>
      <a:minorFont>
        <a:latin typeface="Georgi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lnDef>
  </a:objectDefaults>
  <a:extraClrSchemeLst>
    <a:extraClrScheme>
      <a:clrScheme name="uos_ppt__template_v7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uos_ppt__template_v7">
  <a:themeElements>
    <a:clrScheme name="uos_ppt__template_v7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v7">
      <a:majorFont>
        <a:latin typeface="Georgia"/>
        <a:ea typeface="ＭＳ Ｐゴシック"/>
        <a:cs typeface=""/>
      </a:majorFont>
      <a:minorFont>
        <a:latin typeface="Georgi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16" charset="0"/>
            <a:ea typeface="ＭＳ Ｐゴシック" pitchFamily="16" charset="-128"/>
          </a:defRPr>
        </a:defPPr>
      </a:lstStyle>
    </a:lnDef>
  </a:objectDefaults>
  <a:extraClrSchemeLst>
    <a:extraClrScheme>
      <a:clrScheme name="uos_ppt__template_v7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890</TotalTime>
  <Words>677</Words>
  <Application>Microsoft Office PowerPoint</Application>
  <PresentationFormat>On-screen Show (4:3)</PresentationFormat>
  <Paragraphs>118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uos_ppt__template_v7</vt:lpstr>
      <vt:lpstr>UOS divider slide design</vt:lpstr>
      <vt:lpstr>UOS full bleed image</vt:lpstr>
      <vt:lpstr>1_UOS divider slide design</vt:lpstr>
      <vt:lpstr>1_uos_ppt__template_v7</vt:lpstr>
      <vt:lpstr>2_uos_ppt__template_v7</vt:lpstr>
      <vt:lpstr>Writing for funding</vt:lpstr>
      <vt:lpstr>Personal experience</vt:lpstr>
      <vt:lpstr>Why write for funding?</vt:lpstr>
      <vt:lpstr>Where can you get funding from?</vt:lpstr>
      <vt:lpstr>Frequently asked questions</vt:lpstr>
      <vt:lpstr>Writing for funding</vt:lpstr>
      <vt:lpstr>Why bids fail- some reasons </vt:lpstr>
      <vt:lpstr>Why bids fail- some more reasons</vt:lpstr>
      <vt:lpstr>Getting funding- internal allies</vt:lpstr>
      <vt:lpstr>Costings- Things which might need to be costed</vt:lpstr>
      <vt:lpstr>Terms you will come across</vt:lpstr>
      <vt:lpstr>Audience</vt:lpstr>
      <vt:lpstr>PowerPoint Presentation</vt:lpstr>
      <vt:lpstr>Contact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presentation title goes here.</dc:title>
  <dc:creator>Christoph Lutz</dc:creator>
  <cp:lastModifiedBy>Canning J.</cp:lastModifiedBy>
  <cp:revision>58</cp:revision>
  <cp:lastPrinted>2013-02-13T11:43:23Z</cp:lastPrinted>
  <dcterms:created xsi:type="dcterms:W3CDTF">2008-01-18T13:45:32Z</dcterms:created>
  <dcterms:modified xsi:type="dcterms:W3CDTF">2013-05-07T13:01:18Z</dcterms:modified>
</cp:coreProperties>
</file>