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0" r:id="rId3"/>
    <p:sldId id="259" r:id="rId4"/>
    <p:sldId id="264" r:id="rId5"/>
    <p:sldId id="265" r:id="rId6"/>
    <p:sldId id="268" r:id="rId7"/>
    <p:sldId id="262" r:id="rId8"/>
    <p:sldId id="263" r:id="rId9"/>
    <p:sldId id="266" r:id="rId10"/>
    <p:sldId id="258" r:id="rId11"/>
    <p:sldId id="261" r:id="rId12"/>
    <p:sldId id="269" r:id="rId13"/>
    <p:sldId id="271" r:id="rId14"/>
    <p:sldId id="272" r:id="rId15"/>
    <p:sldId id="26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86" autoAdjust="0"/>
    <p:restoredTop sz="98429" autoAdjust="0"/>
  </p:normalViewPr>
  <p:slideViewPr>
    <p:cSldViewPr>
      <p:cViewPr>
        <p:scale>
          <a:sx n="90" d="100"/>
          <a:sy n="90" d="100"/>
        </p:scale>
        <p:origin x="-1380"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5307BD-6D7A-4F3A-9DE5-99ABE28AED45}" type="datetimeFigureOut">
              <a:rPr lang="en-US" smtClean="0"/>
              <a:pPr/>
              <a:t>4/26/2015</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0F6735-EE36-43EC-A0B7-5F6EF77FB83D}" type="slidenum">
              <a:rPr lang="en-US" smtClean="0"/>
              <a:pPr/>
              <a:t>‹Nº›</a:t>
            </a:fld>
            <a:endParaRPr lang="en-US"/>
          </a:p>
        </p:txBody>
      </p:sp>
    </p:spTree>
    <p:extLst>
      <p:ext uri="{BB962C8B-B14F-4D97-AF65-F5344CB8AC3E}">
        <p14:creationId xmlns="" xmlns:p14="http://schemas.microsoft.com/office/powerpoint/2010/main" val="3679941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9D0F6735-EE36-43EC-A0B7-5F6EF77FB83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9D0F6735-EE36-43EC-A0B7-5F6EF77FB83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GB" sz="1200" i="1" dirty="0" smtClean="0"/>
              <a:t> </a:t>
            </a:r>
            <a:r>
              <a:rPr lang="en-GB" sz="1200" dirty="0" smtClean="0"/>
              <a:t>public sector interventions are essential role to ensure universal education and to correct situations of extreme poverty that some citizens suffer. ’No society can surely be flourishing and be happy if a greater part of its members are poor and miserable’</a:t>
            </a:r>
            <a:endParaRPr lang="en-US" dirty="0"/>
          </a:p>
        </p:txBody>
      </p:sp>
      <p:sp>
        <p:nvSpPr>
          <p:cNvPr id="4" name="3 Marcador de número de diapositiva"/>
          <p:cNvSpPr>
            <a:spLocks noGrp="1"/>
          </p:cNvSpPr>
          <p:nvPr>
            <p:ph type="sldNum" sz="quarter" idx="10"/>
          </p:nvPr>
        </p:nvSpPr>
        <p:spPr/>
        <p:txBody>
          <a:bodyPr/>
          <a:lstStyle/>
          <a:p>
            <a:fld id="{9D0F6735-EE36-43EC-A0B7-5F6EF77FB83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9D0F6735-EE36-43EC-A0B7-5F6EF77FB83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9D0F6735-EE36-43EC-A0B7-5F6EF77FB83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9D0F6735-EE36-43EC-A0B7-5F6EF77FB83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9D0F6735-EE36-43EC-A0B7-5F6EF77FB83D}"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9D0F6735-EE36-43EC-A0B7-5F6EF77FB83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9D0F6735-EE36-43EC-A0B7-5F6EF77FB83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9D0F6735-EE36-43EC-A0B7-5F6EF77FB83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9D0F6735-EE36-43EC-A0B7-5F6EF77FB83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4A0A89A4-D694-4C7C-93D9-5EFB816824DD}" type="slidenum">
              <a:rPr lang="es-ES_tradnl" smtClean="0"/>
              <a:pPr/>
              <a:t>6</a:t>
            </a:fld>
            <a:endParaRPr lang="es-ES_trad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9D0F6735-EE36-43EC-A0B7-5F6EF77FB83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9D0F6735-EE36-43EC-A0B7-5F6EF77FB83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9D0F6735-EE36-43EC-A0B7-5F6EF77FB83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51909BB-F386-46D8-A83D-911CF13D690E}" type="datetimeFigureOut">
              <a:rPr lang="en-GB" smtClean="0"/>
              <a:pPr/>
              <a:t>26/04/2015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12B90B-3D53-4F2F-B88E-CF37BD3C8371}" type="slidenum">
              <a:rPr lang="en-GB" smtClean="0"/>
              <a:pPr/>
              <a:t>‹Nº›</a:t>
            </a:fld>
            <a:endParaRPr lang="en-GB"/>
          </a:p>
        </p:txBody>
      </p:sp>
    </p:spTree>
    <p:extLst>
      <p:ext uri="{BB962C8B-B14F-4D97-AF65-F5344CB8AC3E}">
        <p14:creationId xmlns="" xmlns:p14="http://schemas.microsoft.com/office/powerpoint/2010/main" val="2837118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1909BB-F386-46D8-A83D-911CF13D690E}" type="datetimeFigureOut">
              <a:rPr lang="en-GB" smtClean="0"/>
              <a:pPr/>
              <a:t>26/04/2015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12B90B-3D53-4F2F-B88E-CF37BD3C8371}" type="slidenum">
              <a:rPr lang="en-GB" smtClean="0"/>
              <a:pPr/>
              <a:t>‹Nº›</a:t>
            </a:fld>
            <a:endParaRPr lang="en-GB"/>
          </a:p>
        </p:txBody>
      </p:sp>
    </p:spTree>
    <p:extLst>
      <p:ext uri="{BB962C8B-B14F-4D97-AF65-F5344CB8AC3E}">
        <p14:creationId xmlns="" xmlns:p14="http://schemas.microsoft.com/office/powerpoint/2010/main" val="3679771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1909BB-F386-46D8-A83D-911CF13D690E}" type="datetimeFigureOut">
              <a:rPr lang="en-GB" smtClean="0"/>
              <a:pPr/>
              <a:t>26/04/2015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12B90B-3D53-4F2F-B88E-CF37BD3C8371}" type="slidenum">
              <a:rPr lang="en-GB" smtClean="0"/>
              <a:pPr/>
              <a:t>‹Nº›</a:t>
            </a:fld>
            <a:endParaRPr lang="en-GB"/>
          </a:p>
        </p:txBody>
      </p:sp>
    </p:spTree>
    <p:extLst>
      <p:ext uri="{BB962C8B-B14F-4D97-AF65-F5344CB8AC3E}">
        <p14:creationId xmlns="" xmlns:p14="http://schemas.microsoft.com/office/powerpoint/2010/main" val="572521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1909BB-F386-46D8-A83D-911CF13D690E}" type="datetimeFigureOut">
              <a:rPr lang="en-GB" smtClean="0"/>
              <a:pPr/>
              <a:t>26/04/2015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12B90B-3D53-4F2F-B88E-CF37BD3C8371}" type="slidenum">
              <a:rPr lang="en-GB" smtClean="0"/>
              <a:pPr/>
              <a:t>‹Nº›</a:t>
            </a:fld>
            <a:endParaRPr lang="en-GB"/>
          </a:p>
        </p:txBody>
      </p:sp>
    </p:spTree>
    <p:extLst>
      <p:ext uri="{BB962C8B-B14F-4D97-AF65-F5344CB8AC3E}">
        <p14:creationId xmlns="" xmlns:p14="http://schemas.microsoft.com/office/powerpoint/2010/main" val="2239193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1909BB-F386-46D8-A83D-911CF13D690E}" type="datetimeFigureOut">
              <a:rPr lang="en-GB" smtClean="0"/>
              <a:pPr/>
              <a:t>26/04/2015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12B90B-3D53-4F2F-B88E-CF37BD3C8371}" type="slidenum">
              <a:rPr lang="en-GB" smtClean="0"/>
              <a:pPr/>
              <a:t>‹Nº›</a:t>
            </a:fld>
            <a:endParaRPr lang="en-GB"/>
          </a:p>
        </p:txBody>
      </p:sp>
    </p:spTree>
    <p:extLst>
      <p:ext uri="{BB962C8B-B14F-4D97-AF65-F5344CB8AC3E}">
        <p14:creationId xmlns="" xmlns:p14="http://schemas.microsoft.com/office/powerpoint/2010/main" val="1991867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51909BB-F386-46D8-A83D-911CF13D690E}" type="datetimeFigureOut">
              <a:rPr lang="en-GB" smtClean="0"/>
              <a:pPr/>
              <a:t>26/04/2015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12B90B-3D53-4F2F-B88E-CF37BD3C8371}" type="slidenum">
              <a:rPr lang="en-GB" smtClean="0"/>
              <a:pPr/>
              <a:t>‹Nº›</a:t>
            </a:fld>
            <a:endParaRPr lang="en-GB"/>
          </a:p>
        </p:txBody>
      </p:sp>
    </p:spTree>
    <p:extLst>
      <p:ext uri="{BB962C8B-B14F-4D97-AF65-F5344CB8AC3E}">
        <p14:creationId xmlns="" xmlns:p14="http://schemas.microsoft.com/office/powerpoint/2010/main" val="355511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1909BB-F386-46D8-A83D-911CF13D690E}" type="datetimeFigureOut">
              <a:rPr lang="en-GB" smtClean="0"/>
              <a:pPr/>
              <a:t>26/04/2015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C12B90B-3D53-4F2F-B88E-CF37BD3C8371}" type="slidenum">
              <a:rPr lang="en-GB" smtClean="0"/>
              <a:pPr/>
              <a:t>‹Nº›</a:t>
            </a:fld>
            <a:endParaRPr lang="en-GB"/>
          </a:p>
        </p:txBody>
      </p:sp>
    </p:spTree>
    <p:extLst>
      <p:ext uri="{BB962C8B-B14F-4D97-AF65-F5344CB8AC3E}">
        <p14:creationId xmlns="" xmlns:p14="http://schemas.microsoft.com/office/powerpoint/2010/main" val="995476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51909BB-F386-46D8-A83D-911CF13D690E}" type="datetimeFigureOut">
              <a:rPr lang="en-GB" smtClean="0"/>
              <a:pPr/>
              <a:t>26/04/2015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C12B90B-3D53-4F2F-B88E-CF37BD3C8371}" type="slidenum">
              <a:rPr lang="en-GB" smtClean="0"/>
              <a:pPr/>
              <a:t>‹Nº›</a:t>
            </a:fld>
            <a:endParaRPr lang="en-GB"/>
          </a:p>
        </p:txBody>
      </p:sp>
    </p:spTree>
    <p:extLst>
      <p:ext uri="{BB962C8B-B14F-4D97-AF65-F5344CB8AC3E}">
        <p14:creationId xmlns="" xmlns:p14="http://schemas.microsoft.com/office/powerpoint/2010/main" val="2243642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909BB-F386-46D8-A83D-911CF13D690E}" type="datetimeFigureOut">
              <a:rPr lang="en-GB" smtClean="0"/>
              <a:pPr/>
              <a:t>26/04/2015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C12B90B-3D53-4F2F-B88E-CF37BD3C8371}" type="slidenum">
              <a:rPr lang="en-GB" smtClean="0"/>
              <a:pPr/>
              <a:t>‹Nº›</a:t>
            </a:fld>
            <a:endParaRPr lang="en-GB"/>
          </a:p>
        </p:txBody>
      </p:sp>
    </p:spTree>
    <p:extLst>
      <p:ext uri="{BB962C8B-B14F-4D97-AF65-F5344CB8AC3E}">
        <p14:creationId xmlns="" xmlns:p14="http://schemas.microsoft.com/office/powerpoint/2010/main" val="1391284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909BB-F386-46D8-A83D-911CF13D690E}" type="datetimeFigureOut">
              <a:rPr lang="en-GB" smtClean="0"/>
              <a:pPr/>
              <a:t>26/04/2015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12B90B-3D53-4F2F-B88E-CF37BD3C8371}" type="slidenum">
              <a:rPr lang="en-GB" smtClean="0"/>
              <a:pPr/>
              <a:t>‹Nº›</a:t>
            </a:fld>
            <a:endParaRPr lang="en-GB"/>
          </a:p>
        </p:txBody>
      </p:sp>
    </p:spTree>
    <p:extLst>
      <p:ext uri="{BB962C8B-B14F-4D97-AF65-F5344CB8AC3E}">
        <p14:creationId xmlns="" xmlns:p14="http://schemas.microsoft.com/office/powerpoint/2010/main" val="237565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909BB-F386-46D8-A83D-911CF13D690E}" type="datetimeFigureOut">
              <a:rPr lang="en-GB" smtClean="0"/>
              <a:pPr/>
              <a:t>26/04/2015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12B90B-3D53-4F2F-B88E-CF37BD3C8371}" type="slidenum">
              <a:rPr lang="en-GB" smtClean="0"/>
              <a:pPr/>
              <a:t>‹Nº›</a:t>
            </a:fld>
            <a:endParaRPr lang="en-GB"/>
          </a:p>
        </p:txBody>
      </p:sp>
    </p:spTree>
    <p:extLst>
      <p:ext uri="{BB962C8B-B14F-4D97-AF65-F5344CB8AC3E}">
        <p14:creationId xmlns="" xmlns:p14="http://schemas.microsoft.com/office/powerpoint/2010/main" val="1622863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909BB-F386-46D8-A83D-911CF13D690E}" type="datetimeFigureOut">
              <a:rPr lang="en-GB" smtClean="0"/>
              <a:pPr/>
              <a:t>26/04/2015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2B90B-3D53-4F2F-B88E-CF37BD3C8371}" type="slidenum">
              <a:rPr lang="en-GB" smtClean="0"/>
              <a:pPr/>
              <a:t>‹Nº›</a:t>
            </a:fld>
            <a:endParaRPr lang="en-GB"/>
          </a:p>
        </p:txBody>
      </p:sp>
    </p:spTree>
    <p:extLst>
      <p:ext uri="{BB962C8B-B14F-4D97-AF65-F5344CB8AC3E}">
        <p14:creationId xmlns="" xmlns:p14="http://schemas.microsoft.com/office/powerpoint/2010/main" val="1969561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564904"/>
            <a:ext cx="8062664" cy="1470025"/>
          </a:xfrm>
        </p:spPr>
        <p:txBody>
          <a:bodyPr>
            <a:noAutofit/>
          </a:bodyPr>
          <a:lstStyle/>
          <a:p>
            <a:r>
              <a:rPr lang="en-GB" sz="3200" b="1" dirty="0" smtClean="0">
                <a:solidFill>
                  <a:srgbClr val="002060"/>
                </a:solidFill>
                <a:latin typeface="Tw Cen MT" pitchFamily="34" charset="0"/>
              </a:rPr>
              <a:t>Understanding the Economic and Political Context of the Spanish Crisis</a:t>
            </a:r>
            <a:endParaRPr lang="en-GB" sz="3200" b="1" dirty="0">
              <a:solidFill>
                <a:srgbClr val="002060"/>
              </a:solidFill>
              <a:latin typeface="Tw Cen MT" pitchFamily="34" charset="0"/>
            </a:endParaRPr>
          </a:p>
        </p:txBody>
      </p:sp>
      <p:sp>
        <p:nvSpPr>
          <p:cNvPr id="3" name="Subtitle 2"/>
          <p:cNvSpPr>
            <a:spLocks noGrp="1"/>
          </p:cNvSpPr>
          <p:nvPr>
            <p:ph type="subTitle" idx="1"/>
          </p:nvPr>
        </p:nvSpPr>
        <p:spPr>
          <a:xfrm>
            <a:off x="2123728" y="4653136"/>
            <a:ext cx="5040560" cy="1345704"/>
          </a:xfrm>
        </p:spPr>
        <p:txBody>
          <a:bodyPr>
            <a:normAutofit/>
          </a:bodyPr>
          <a:lstStyle/>
          <a:p>
            <a:r>
              <a:rPr lang="en-GB" sz="2400" dirty="0" smtClean="0">
                <a:solidFill>
                  <a:srgbClr val="002060"/>
                </a:solidFill>
                <a:latin typeface="Tw Cen MT" pitchFamily="34" charset="0"/>
              </a:rPr>
              <a:t>Roger Fernandez-</a:t>
            </a:r>
            <a:r>
              <a:rPr lang="en-GB" sz="2400" dirty="0" err="1" smtClean="0">
                <a:solidFill>
                  <a:srgbClr val="002060"/>
                </a:solidFill>
                <a:latin typeface="Tw Cen MT" pitchFamily="34" charset="0"/>
              </a:rPr>
              <a:t>Urbano</a:t>
            </a:r>
            <a:endParaRPr lang="en-GB" sz="2400" dirty="0" smtClean="0">
              <a:solidFill>
                <a:srgbClr val="002060"/>
              </a:solidFill>
              <a:latin typeface="Tw Cen MT" pitchFamily="34" charset="0"/>
            </a:endParaRPr>
          </a:p>
        </p:txBody>
      </p:sp>
      <p:pic>
        <p:nvPicPr>
          <p:cNvPr id="5" name="4 Imagen" descr="logo_home_nou.png"/>
          <p:cNvPicPr>
            <a:picLocks noChangeAspect="1"/>
          </p:cNvPicPr>
          <p:nvPr/>
        </p:nvPicPr>
        <p:blipFill>
          <a:blip r:embed="rId3" cstate="print"/>
          <a:stretch>
            <a:fillRect/>
          </a:stretch>
        </p:blipFill>
        <p:spPr>
          <a:xfrm>
            <a:off x="7092280" y="188640"/>
            <a:ext cx="1824034" cy="581024"/>
          </a:xfrm>
          <a:prstGeom prst="rect">
            <a:avLst/>
          </a:prstGeom>
        </p:spPr>
      </p:pic>
      <p:sp>
        <p:nvSpPr>
          <p:cNvPr id="6" name="Text Box 4"/>
          <p:cNvSpPr txBox="1">
            <a:spLocks noChangeArrowheads="1"/>
          </p:cNvSpPr>
          <p:nvPr/>
        </p:nvSpPr>
        <p:spPr bwMode="auto">
          <a:xfrm>
            <a:off x="7164288" y="836712"/>
            <a:ext cx="1979712" cy="5760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in">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ca-ES" altLang="es-ES" sz="1100" b="1" i="0" u="none" strike="noStrike" cap="none" normalizeH="0" baseline="0" dirty="0" smtClean="0">
                <a:ln>
                  <a:noFill/>
                </a:ln>
                <a:solidFill>
                  <a:srgbClr val="002060"/>
                </a:solidFill>
                <a:effectLst/>
                <a:latin typeface="Calibri" pitchFamily="34" charset="0"/>
              </a:rPr>
              <a:t>Facultat d’Economia</a:t>
            </a:r>
            <a:r>
              <a:rPr kumimoji="0" lang="ca-ES" altLang="es-ES" sz="1100" b="1" i="0" u="none" strike="noStrike" cap="none" normalizeH="0" dirty="0" smtClean="0">
                <a:ln>
                  <a:noFill/>
                </a:ln>
                <a:solidFill>
                  <a:srgbClr val="002060"/>
                </a:solidFill>
                <a:effectLst/>
                <a:latin typeface="Calibri" pitchFamily="34" charset="0"/>
              </a:rPr>
              <a:t> i </a:t>
            </a:r>
            <a:r>
              <a:rPr kumimoji="0" lang="ca-ES" altLang="es-ES" sz="1100" b="1" i="0" u="none" strike="noStrike" cap="none" normalizeH="0" baseline="0" dirty="0" smtClean="0">
                <a:ln>
                  <a:noFill/>
                </a:ln>
                <a:solidFill>
                  <a:srgbClr val="002060"/>
                </a:solidFill>
                <a:effectLst/>
                <a:latin typeface="Calibri" pitchFamily="34" charset="0"/>
              </a:rPr>
              <a:t>Empresa</a:t>
            </a:r>
          </a:p>
          <a:p>
            <a:pPr marL="0" marR="0" lvl="0" indent="0" algn="l" defTabSz="914400" rtl="0" eaLnBrk="1" fontAlgn="base" latinLnBrk="0" hangingPunct="1">
              <a:lnSpc>
                <a:spcPct val="100000"/>
              </a:lnSpc>
              <a:spcBef>
                <a:spcPct val="0"/>
              </a:spcBef>
              <a:spcAft>
                <a:spcPts val="1000"/>
              </a:spcAft>
              <a:buClrTx/>
              <a:buSzTx/>
              <a:buFontTx/>
              <a:buNone/>
              <a:tabLst/>
            </a:pPr>
            <a:r>
              <a:rPr kumimoji="0" lang="ca-ES" altLang="es-ES" sz="1100" b="1" i="0" u="none" strike="noStrike" cap="none" normalizeH="0" baseline="0" dirty="0" smtClean="0">
                <a:ln>
                  <a:noFill/>
                </a:ln>
                <a:solidFill>
                  <a:srgbClr val="002060"/>
                </a:solidFill>
                <a:effectLst/>
                <a:latin typeface="Calibri" pitchFamily="34" charset="0"/>
              </a:rPr>
              <a:t>Departament de Dret </a:t>
            </a:r>
            <a:r>
              <a:rPr lang="ca-ES" altLang="es-ES" sz="1100" b="1" dirty="0" smtClean="0">
                <a:solidFill>
                  <a:srgbClr val="002060"/>
                </a:solidFill>
                <a:latin typeface="Calibri" pitchFamily="34" charset="0"/>
              </a:rPr>
              <a:t> </a:t>
            </a:r>
            <a:r>
              <a:rPr kumimoji="0" lang="ca-ES" altLang="es-ES" sz="1100" b="1" i="0" u="none" strike="noStrike" cap="none" normalizeH="0" baseline="0" dirty="0" smtClean="0">
                <a:ln>
                  <a:noFill/>
                </a:ln>
                <a:solidFill>
                  <a:srgbClr val="002060"/>
                </a:solidFill>
                <a:effectLst/>
                <a:latin typeface="Calibri" pitchFamily="34" charset="0"/>
              </a:rPr>
              <a:t>i Economia Internacionals</a:t>
            </a:r>
            <a:endParaRPr kumimoji="0" lang="es-ES" altLang="es-ES" sz="1800" b="1" i="0" u="none" strike="noStrike" cap="none" normalizeH="0" baseline="0" dirty="0" smtClean="0">
              <a:ln>
                <a:noFill/>
              </a:ln>
              <a:solidFill>
                <a:srgbClr val="002060"/>
              </a:solidFill>
              <a:effectLst/>
              <a:latin typeface="Arial" pitchFamily="34" charset="0"/>
            </a:endParaRPr>
          </a:p>
        </p:txBody>
      </p:sp>
      <p:sp>
        <p:nvSpPr>
          <p:cNvPr id="7" name="Text Box 3"/>
          <p:cNvSpPr txBox="1">
            <a:spLocks noChangeArrowheads="1"/>
          </p:cNvSpPr>
          <p:nvPr/>
        </p:nvSpPr>
        <p:spPr bwMode="auto">
          <a:xfrm flipH="1">
            <a:off x="7164288" y="1556792"/>
            <a:ext cx="1553423" cy="87964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in">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ca-ES" altLang="es-ES" sz="1100" b="1" i="0" u="none" strike="noStrike" cap="none" normalizeH="0" baseline="0" dirty="0" smtClean="0">
                <a:ln>
                  <a:noFill/>
                </a:ln>
                <a:solidFill>
                  <a:srgbClr val="002060"/>
                </a:solidFill>
                <a:effectLst/>
                <a:latin typeface="Calibri" pitchFamily="34" charset="0"/>
              </a:rPr>
              <a:t>Càtedra d’Organització</a:t>
            </a:r>
            <a:r>
              <a:rPr kumimoji="0" lang="ca-ES" altLang="es-ES" sz="1100" b="1" i="0" u="none" strike="noStrike" cap="none" normalizeH="0" dirty="0" smtClean="0">
                <a:ln>
                  <a:noFill/>
                </a:ln>
                <a:solidFill>
                  <a:srgbClr val="002060"/>
                </a:solidFill>
                <a:effectLst/>
                <a:latin typeface="Calibri" pitchFamily="34" charset="0"/>
              </a:rPr>
              <a:t> </a:t>
            </a:r>
            <a:r>
              <a:rPr kumimoji="0" lang="ca-ES" altLang="es-ES" sz="1100" b="1" i="0" u="none" strike="noStrike" cap="none" normalizeH="0" baseline="0" dirty="0" smtClean="0">
                <a:ln>
                  <a:noFill/>
                </a:ln>
                <a:solidFill>
                  <a:srgbClr val="002060"/>
                </a:solidFill>
                <a:effectLst/>
                <a:latin typeface="Calibri" pitchFamily="34" charset="0"/>
              </a:rPr>
              <a:t>Econòmica Internacional</a:t>
            </a:r>
          </a:p>
          <a:p>
            <a:pPr marL="0" marR="0" lvl="0" indent="0" algn="l" defTabSz="914400" rtl="0" eaLnBrk="1" fontAlgn="base" latinLnBrk="0" hangingPunct="1">
              <a:lnSpc>
                <a:spcPct val="100000"/>
              </a:lnSpc>
              <a:spcBef>
                <a:spcPct val="0"/>
              </a:spcBef>
              <a:spcAft>
                <a:spcPts val="1000"/>
              </a:spcAft>
              <a:buClrTx/>
              <a:buSzTx/>
              <a:buFontTx/>
              <a:buNone/>
              <a:tabLst/>
            </a:pPr>
            <a:r>
              <a:rPr kumimoji="0" lang="ca-ES" altLang="es-ES" sz="1100" b="1" i="0" u="none" strike="noStrike" cap="none" normalizeH="0" baseline="0" dirty="0" smtClean="0">
                <a:ln>
                  <a:noFill/>
                </a:ln>
                <a:solidFill>
                  <a:srgbClr val="002060"/>
                </a:solidFill>
                <a:effectLst/>
                <a:latin typeface="Calibri" pitchFamily="34" charset="0"/>
              </a:rPr>
              <a:t>Càtedra Jean </a:t>
            </a:r>
            <a:r>
              <a:rPr kumimoji="0" lang="ca-ES" altLang="es-ES" sz="1100" b="1" i="0" u="none" strike="noStrike" cap="none" normalizeH="0" baseline="0" dirty="0" err="1" smtClean="0">
                <a:ln>
                  <a:noFill/>
                </a:ln>
                <a:solidFill>
                  <a:srgbClr val="002060"/>
                </a:solidFill>
                <a:effectLst/>
                <a:latin typeface="Calibri" pitchFamily="34" charset="0"/>
              </a:rPr>
              <a:t>Monnet</a:t>
            </a:r>
            <a:r>
              <a:rPr kumimoji="0" lang="ca-ES" altLang="es-ES" sz="1100" b="1" i="0" u="none" strike="noStrike" cap="none" normalizeH="0" baseline="0" dirty="0" smtClean="0">
                <a:ln>
                  <a:noFill/>
                </a:ln>
                <a:solidFill>
                  <a:srgbClr val="002060"/>
                </a:solidFill>
                <a:effectLst/>
                <a:latin typeface="Calibri" pitchFamily="34" charset="0"/>
              </a:rPr>
              <a:t> d’Integració Europea</a:t>
            </a:r>
            <a:endParaRPr kumimoji="0" lang="es-ES" altLang="es-ES" sz="1800" b="1" i="0" u="none" strike="noStrike" cap="none" normalizeH="0" baseline="0" dirty="0" smtClean="0">
              <a:ln>
                <a:noFill/>
              </a:ln>
              <a:solidFill>
                <a:srgbClr val="002060"/>
              </a:solidFill>
              <a:effectLst/>
              <a:latin typeface="Arial" pitchFamily="34" charset="0"/>
            </a:endParaRPr>
          </a:p>
        </p:txBody>
      </p:sp>
      <p:pic>
        <p:nvPicPr>
          <p:cNvPr id="8" name="7 Imagen" descr="warwick.png"/>
          <p:cNvPicPr>
            <a:picLocks noChangeAspect="1"/>
          </p:cNvPicPr>
          <p:nvPr/>
        </p:nvPicPr>
        <p:blipFill>
          <a:blip r:embed="rId4" cstate="print"/>
          <a:stretch>
            <a:fillRect/>
          </a:stretch>
        </p:blipFill>
        <p:spPr>
          <a:xfrm>
            <a:off x="251520" y="260648"/>
            <a:ext cx="1938832" cy="615673"/>
          </a:xfrm>
          <a:prstGeom prst="rect">
            <a:avLst/>
          </a:prstGeom>
        </p:spPr>
      </p:pic>
      <p:sp>
        <p:nvSpPr>
          <p:cNvPr id="9" name="8 CuadroTexto"/>
          <p:cNvSpPr txBox="1"/>
          <p:nvPr/>
        </p:nvSpPr>
        <p:spPr>
          <a:xfrm>
            <a:off x="251520" y="980728"/>
            <a:ext cx="1944216" cy="261610"/>
          </a:xfrm>
          <a:prstGeom prst="rect">
            <a:avLst/>
          </a:prstGeom>
          <a:noFill/>
        </p:spPr>
        <p:txBody>
          <a:bodyPr wrap="square" rtlCol="0">
            <a:spAutoFit/>
          </a:bodyPr>
          <a:lstStyle/>
          <a:p>
            <a:pPr algn="ctr"/>
            <a:r>
              <a:rPr lang="en-US" sz="1100" b="1" dirty="0" smtClean="0">
                <a:solidFill>
                  <a:srgbClr val="002060"/>
                </a:solidFill>
              </a:rPr>
              <a:t>Department of Sociology</a:t>
            </a:r>
            <a:endParaRPr lang="en-US" sz="1100" b="1" dirty="0">
              <a:solidFill>
                <a:srgbClr val="002060"/>
              </a:solidFill>
            </a:endParaRPr>
          </a:p>
        </p:txBody>
      </p:sp>
      <p:sp>
        <p:nvSpPr>
          <p:cNvPr id="11" name="Untertitel 2"/>
          <p:cNvSpPr txBox="1">
            <a:spLocks/>
          </p:cNvSpPr>
          <p:nvPr/>
        </p:nvSpPr>
        <p:spPr>
          <a:xfrm flipV="1">
            <a:off x="683568" y="6093296"/>
            <a:ext cx="8460432" cy="45719"/>
          </a:xfrm>
          <a:prstGeom prst="rect">
            <a:avLst/>
          </a:prstGeom>
          <a:solidFill>
            <a:srgbClr val="002060"/>
          </a:solidFill>
        </p:spPr>
        <p:txBody>
          <a:bodyPr vert="horz" lIns="91440" tIns="45720" rIns="91440" bIns="45720" rtlCol="0">
            <a:normAutofit fontScale="25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de-DE" sz="3200" b="0" i="0" u="none" strike="noStrike" kern="1200" cap="none" spc="0" normalizeH="0" baseline="0" noProof="0" dirty="0">
              <a:ln>
                <a:noFill/>
              </a:ln>
              <a:solidFill>
                <a:schemeClr val="bg2"/>
              </a:solidFill>
              <a:effectLst/>
              <a:uLnTx/>
              <a:uFillTx/>
              <a:latin typeface="+mn-lt"/>
              <a:ea typeface="+mn-ea"/>
              <a:cs typeface="+mn-cs"/>
            </a:endParaRPr>
          </a:p>
        </p:txBody>
      </p:sp>
      <p:sp>
        <p:nvSpPr>
          <p:cNvPr id="13" name="Untertitel 2"/>
          <p:cNvSpPr txBox="1">
            <a:spLocks/>
          </p:cNvSpPr>
          <p:nvPr/>
        </p:nvSpPr>
        <p:spPr>
          <a:xfrm>
            <a:off x="0" y="6093296"/>
            <a:ext cx="576064" cy="45719"/>
          </a:xfrm>
          <a:prstGeom prst="rect">
            <a:avLst/>
          </a:prstGeom>
          <a:solidFill>
            <a:srgbClr val="FFC000"/>
          </a:solidFill>
        </p:spPr>
        <p:txBody>
          <a:bodyPr vert="horz" lIns="91440" tIns="45720" rIns="91440" bIns="45720" rtlCol="0">
            <a:normAutofit fontScale="25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de-DE" sz="3200" b="0" i="0" u="none" strike="noStrike" kern="1200" cap="none" spc="0" normalizeH="0" baseline="0" noProof="0" dirty="0">
              <a:ln>
                <a:noFill/>
              </a:ln>
              <a:solidFill>
                <a:schemeClr val="bg2"/>
              </a:solidFill>
              <a:effectLst/>
              <a:uLnTx/>
              <a:uFillTx/>
              <a:latin typeface="+mn-lt"/>
              <a:ea typeface="+mn-ea"/>
              <a:cs typeface="+mn-cs"/>
            </a:endParaRPr>
          </a:p>
        </p:txBody>
      </p:sp>
      <p:pic>
        <p:nvPicPr>
          <p:cNvPr id="14" name="13 Imagen" descr="unnamed.png"/>
          <p:cNvPicPr>
            <a:picLocks noChangeAspect="1"/>
          </p:cNvPicPr>
          <p:nvPr/>
        </p:nvPicPr>
        <p:blipFill>
          <a:blip r:embed="rId5" cstate="print"/>
          <a:stretch>
            <a:fillRect/>
          </a:stretch>
        </p:blipFill>
        <p:spPr>
          <a:xfrm>
            <a:off x="3779912" y="1556792"/>
            <a:ext cx="1368152" cy="1368152"/>
          </a:xfrm>
          <a:prstGeom prst="rect">
            <a:avLst/>
          </a:prstGeom>
        </p:spPr>
      </p:pic>
    </p:spTree>
    <p:extLst>
      <p:ext uri="{BB962C8B-B14F-4D97-AF65-F5344CB8AC3E}">
        <p14:creationId xmlns="" xmlns:p14="http://schemas.microsoft.com/office/powerpoint/2010/main" val="1196893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136904" cy="1008112"/>
          </a:xfrm>
        </p:spPr>
        <p:txBody>
          <a:bodyPr>
            <a:noAutofit/>
          </a:bodyPr>
          <a:lstStyle/>
          <a:p>
            <a:pPr algn="l"/>
            <a:r>
              <a:rPr lang="en-GB" sz="4000" b="1" dirty="0" smtClean="0">
                <a:latin typeface="Tw Cen MT Condensed Extra Bold" pitchFamily="34" charset="0"/>
              </a:rPr>
              <a:t>The Spanish Political and Economic Context Today </a:t>
            </a:r>
            <a:endParaRPr lang="en-GB" sz="4000" b="1" dirty="0">
              <a:latin typeface="Tw Cen MT Condensed Extra Bold" pitchFamily="34" charset="0"/>
            </a:endParaRPr>
          </a:p>
        </p:txBody>
      </p:sp>
      <p:sp>
        <p:nvSpPr>
          <p:cNvPr id="3" name="Content Placeholder 2"/>
          <p:cNvSpPr>
            <a:spLocks noGrp="1"/>
          </p:cNvSpPr>
          <p:nvPr>
            <p:ph idx="1"/>
          </p:nvPr>
        </p:nvSpPr>
        <p:spPr>
          <a:xfrm>
            <a:off x="179512" y="1412776"/>
            <a:ext cx="8363272" cy="5073427"/>
          </a:xfrm>
        </p:spPr>
        <p:txBody>
          <a:bodyPr>
            <a:normAutofit fontScale="92500" lnSpcReduction="10000"/>
          </a:bodyPr>
          <a:lstStyle/>
          <a:p>
            <a:r>
              <a:rPr lang="en-GB" sz="2600" b="1" dirty="0" smtClean="0">
                <a:latin typeface="Tw Cen MT" pitchFamily="34" charset="0"/>
              </a:rPr>
              <a:t>Dismantlement of Welfare State</a:t>
            </a:r>
            <a:endParaRPr lang="en-US" sz="2600" b="1" dirty="0" smtClean="0">
              <a:latin typeface="Tw Cen MT" pitchFamily="34" charset="0"/>
            </a:endParaRPr>
          </a:p>
          <a:p>
            <a:pPr>
              <a:buNone/>
            </a:pPr>
            <a:endParaRPr lang="en-US" sz="2600" dirty="0" smtClean="0">
              <a:latin typeface="Tw Cen MT" pitchFamily="34" charset="0"/>
            </a:endParaRPr>
          </a:p>
          <a:p>
            <a:r>
              <a:rPr lang="en-GB" sz="2600" dirty="0" smtClean="0">
                <a:latin typeface="Tw Cen MT" pitchFamily="34" charset="0"/>
              </a:rPr>
              <a:t>De-industrialised country&gt; </a:t>
            </a:r>
            <a:r>
              <a:rPr lang="en-GB" sz="2600" b="1" i="1" dirty="0" smtClean="0">
                <a:latin typeface="Tw Cen MT" pitchFamily="34" charset="0"/>
              </a:rPr>
              <a:t>Human capital flight</a:t>
            </a:r>
            <a:r>
              <a:rPr lang="en-GB" sz="2600" i="1" dirty="0" smtClean="0">
                <a:latin typeface="Tw Cen MT" pitchFamily="34" charset="0"/>
              </a:rPr>
              <a:t>. </a:t>
            </a:r>
          </a:p>
          <a:p>
            <a:pPr>
              <a:buNone/>
            </a:pPr>
            <a:endParaRPr lang="en-GB" sz="2600" i="1" dirty="0" smtClean="0">
              <a:latin typeface="Tw Cen MT" pitchFamily="34" charset="0"/>
            </a:endParaRPr>
          </a:p>
          <a:p>
            <a:r>
              <a:rPr lang="en-GB" sz="2600" b="1" dirty="0" smtClean="0">
                <a:latin typeface="Tw Cen MT" pitchFamily="34" charset="0"/>
              </a:rPr>
              <a:t>Precariousness </a:t>
            </a:r>
            <a:r>
              <a:rPr lang="en-GB" sz="2600" dirty="0" smtClean="0">
                <a:latin typeface="Tw Cen MT" pitchFamily="34" charset="0"/>
              </a:rPr>
              <a:t>of </a:t>
            </a:r>
            <a:r>
              <a:rPr lang="en-GB" sz="2600" b="1" dirty="0" smtClean="0">
                <a:latin typeface="Tw Cen MT" pitchFamily="34" charset="0"/>
              </a:rPr>
              <a:t>labour market conditions</a:t>
            </a:r>
            <a:r>
              <a:rPr lang="en-GB" sz="2600" dirty="0" smtClean="0">
                <a:latin typeface="Tw Cen MT" pitchFamily="34" charset="0"/>
              </a:rPr>
              <a:t>.</a:t>
            </a:r>
          </a:p>
          <a:p>
            <a:pPr>
              <a:buNone/>
            </a:pPr>
            <a:endParaRPr lang="en-GB" sz="2600" dirty="0" smtClean="0">
              <a:latin typeface="Tw Cen MT" pitchFamily="34" charset="0"/>
            </a:endParaRPr>
          </a:p>
          <a:p>
            <a:r>
              <a:rPr lang="en-GB" sz="2600" b="1" dirty="0" smtClean="0">
                <a:latin typeface="Tw Cen MT" pitchFamily="34" charset="0"/>
              </a:rPr>
              <a:t>Fiscal evasion </a:t>
            </a:r>
            <a:r>
              <a:rPr lang="en-GB" sz="2600" dirty="0" smtClean="0">
                <a:latin typeface="Tw Cen MT" pitchFamily="34" charset="0"/>
              </a:rPr>
              <a:t>from multinationals and high-income </a:t>
            </a:r>
            <a:r>
              <a:rPr lang="en-GB" sz="2600" dirty="0" smtClean="0">
                <a:latin typeface="Tw Cen MT" pitchFamily="34" charset="0"/>
              </a:rPr>
              <a:t>families + </a:t>
            </a:r>
            <a:r>
              <a:rPr lang="en-GB" sz="2600" dirty="0" smtClean="0">
                <a:latin typeface="Tw Cen MT" pitchFamily="34" charset="0"/>
              </a:rPr>
              <a:t>increase of senior management salaries and pensions.</a:t>
            </a:r>
          </a:p>
          <a:p>
            <a:pPr>
              <a:buNone/>
            </a:pPr>
            <a:endParaRPr lang="en-GB" sz="2600" dirty="0" smtClean="0">
              <a:latin typeface="Tw Cen MT" pitchFamily="34" charset="0"/>
            </a:endParaRPr>
          </a:p>
          <a:p>
            <a:r>
              <a:rPr lang="en-GB" sz="2600" b="1" dirty="0" smtClean="0">
                <a:latin typeface="Tw Cen MT" pitchFamily="34" charset="0"/>
              </a:rPr>
              <a:t>Endemic Corruption</a:t>
            </a:r>
            <a:r>
              <a:rPr lang="en-GB" sz="2600" dirty="0" smtClean="0">
                <a:latin typeface="Tw Cen MT" pitchFamily="34" charset="0"/>
              </a:rPr>
              <a:t>&gt; few trust in political system</a:t>
            </a:r>
            <a:r>
              <a:rPr lang="en-GB" sz="2800" i="1" dirty="0" smtClean="0">
                <a:latin typeface="Tw Cen MT" pitchFamily="34" charset="0"/>
              </a:rPr>
              <a:t>: </a:t>
            </a:r>
          </a:p>
          <a:p>
            <a:pPr lvl="1"/>
            <a:r>
              <a:rPr lang="en-GB" sz="1900" i="1" dirty="0" err="1" smtClean="0">
                <a:latin typeface="Tw Cen MT" pitchFamily="34" charset="0"/>
              </a:rPr>
              <a:t>Indignaós</a:t>
            </a:r>
            <a:r>
              <a:rPr lang="en-GB" sz="1900" i="1" dirty="0" smtClean="0">
                <a:latin typeface="Tw Cen MT" pitchFamily="34" charset="0"/>
              </a:rPr>
              <a:t> movement </a:t>
            </a:r>
            <a:r>
              <a:rPr lang="en-GB" sz="1900" dirty="0" smtClean="0">
                <a:latin typeface="Tw Cen MT" pitchFamily="34" charset="0"/>
              </a:rPr>
              <a:t>(2011) </a:t>
            </a:r>
            <a:endParaRPr lang="en-GB" sz="1900" dirty="0" smtClean="0">
              <a:latin typeface="Tw Cen MT" pitchFamily="34" charset="0"/>
            </a:endParaRPr>
          </a:p>
          <a:p>
            <a:pPr lvl="1"/>
            <a:r>
              <a:rPr lang="en-GB" sz="1900" dirty="0" smtClean="0">
                <a:latin typeface="Tw Cen MT" pitchFamily="34" charset="0"/>
              </a:rPr>
              <a:t>Rise </a:t>
            </a:r>
            <a:r>
              <a:rPr lang="en-GB" sz="1900" dirty="0" smtClean="0">
                <a:latin typeface="Tw Cen MT" pitchFamily="34" charset="0"/>
              </a:rPr>
              <a:t>of new political </a:t>
            </a:r>
            <a:r>
              <a:rPr lang="en-GB" sz="1900" dirty="0" smtClean="0">
                <a:latin typeface="Tw Cen MT" pitchFamily="34" charset="0"/>
              </a:rPr>
              <a:t>parties  </a:t>
            </a:r>
            <a:endParaRPr lang="en-GB" sz="1900" dirty="0" smtClean="0">
              <a:latin typeface="Tw Cen MT" pitchFamily="34" charset="0"/>
            </a:endParaRPr>
          </a:p>
          <a:p>
            <a:pPr lvl="1"/>
            <a:r>
              <a:rPr lang="en-GB" sz="1900" dirty="0" smtClean="0">
                <a:latin typeface="Tw Cen MT" pitchFamily="34" charset="0"/>
              </a:rPr>
              <a:t>R</a:t>
            </a:r>
            <a:r>
              <a:rPr lang="en-GB" sz="1900" dirty="0" smtClean="0">
                <a:latin typeface="Tw Cen MT" pitchFamily="34" charset="0"/>
              </a:rPr>
              <a:t>ise </a:t>
            </a:r>
            <a:r>
              <a:rPr lang="en-GB" sz="1900" dirty="0" smtClean="0">
                <a:latin typeface="Tw Cen MT" pitchFamily="34" charset="0"/>
              </a:rPr>
              <a:t>of Catalan independence movement (2012).  </a:t>
            </a:r>
          </a:p>
          <a:p>
            <a:pPr marL="457200" lvl="1" indent="0">
              <a:buNone/>
            </a:pPr>
            <a:endParaRPr lang="en-GB" dirty="0"/>
          </a:p>
        </p:txBody>
      </p:sp>
      <p:pic>
        <p:nvPicPr>
          <p:cNvPr id="4" name="3 Imagen" descr="INDIGNAOS.jpg"/>
          <p:cNvPicPr>
            <a:picLocks noChangeAspect="1"/>
          </p:cNvPicPr>
          <p:nvPr/>
        </p:nvPicPr>
        <p:blipFill>
          <a:blip r:embed="rId3" cstate="print"/>
          <a:stretch>
            <a:fillRect/>
          </a:stretch>
        </p:blipFill>
        <p:spPr>
          <a:xfrm>
            <a:off x="7596336" y="4293096"/>
            <a:ext cx="1245544" cy="1800200"/>
          </a:xfrm>
          <a:prstGeom prst="rect">
            <a:avLst/>
          </a:prstGeom>
          <a:effectLst>
            <a:outerShdw blurRad="76200" dir="18900000" sy="23000" kx="-1200000" algn="bl" rotWithShape="0">
              <a:prstClr val="black">
                <a:alpha val="20000"/>
              </a:prstClr>
            </a:outerShdw>
          </a:effectLst>
        </p:spPr>
      </p:pic>
      <p:cxnSp>
        <p:nvCxnSpPr>
          <p:cNvPr id="6" name="Gerade Verbindung 9"/>
          <p:cNvCxnSpPr/>
          <p:nvPr/>
        </p:nvCxnSpPr>
        <p:spPr>
          <a:xfrm flipH="1">
            <a:off x="576000" y="6381328"/>
            <a:ext cx="8568000" cy="0"/>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Gerade Verbindung 14"/>
          <p:cNvCxnSpPr/>
          <p:nvPr/>
        </p:nvCxnSpPr>
        <p:spPr>
          <a:xfrm flipH="1">
            <a:off x="0" y="6381328"/>
            <a:ext cx="540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feld 8"/>
          <p:cNvSpPr txBox="1"/>
          <p:nvPr/>
        </p:nvSpPr>
        <p:spPr>
          <a:xfrm>
            <a:off x="732547" y="6381328"/>
            <a:ext cx="8087925" cy="369332"/>
          </a:xfrm>
          <a:prstGeom prst="rect">
            <a:avLst/>
          </a:prstGeom>
          <a:noFill/>
        </p:spPr>
        <p:txBody>
          <a:bodyPr wrap="square" rtlCol="0">
            <a:spAutoFit/>
          </a:bodyPr>
          <a:lstStyle/>
          <a:p>
            <a:r>
              <a:rPr lang="de-DE" dirty="0" smtClean="0">
                <a:latin typeface="Tw Cen MT Condensed" pitchFamily="34" charset="0"/>
              </a:rPr>
              <a:t>Accountability</a:t>
            </a:r>
            <a:r>
              <a:rPr lang="de-DE" dirty="0" smtClean="0">
                <a:latin typeface="Tw Cen MT Condensed" pitchFamily="34" charset="0"/>
              </a:rPr>
              <a:t>	</a:t>
            </a:r>
            <a:r>
              <a:rPr lang="de-DE" b="1" dirty="0" smtClean="0">
                <a:latin typeface="Tw Cen MT Condensed" pitchFamily="34" charset="0"/>
              </a:rPr>
              <a:t>          </a:t>
            </a:r>
            <a:r>
              <a:rPr lang="de-DE" b="1" dirty="0" smtClean="0">
                <a:latin typeface="Tw Cen MT Condensed" pitchFamily="34" charset="0"/>
              </a:rPr>
              <a:t>Spanish Context</a:t>
            </a:r>
            <a:r>
              <a:rPr lang="de-DE" dirty="0" smtClean="0">
                <a:latin typeface="Tw Cen MT Condensed" pitchFamily="34" charset="0"/>
              </a:rPr>
              <a:t>	      </a:t>
            </a:r>
            <a:r>
              <a:rPr lang="de-DE" dirty="0" smtClean="0">
                <a:latin typeface="Tw Cen MT Condensed" pitchFamily="34" charset="0"/>
              </a:rPr>
              <a:t>             </a:t>
            </a:r>
            <a:r>
              <a:rPr lang="de-DE" dirty="0" smtClean="0">
                <a:latin typeface="Tw Cen MT Condensed" pitchFamily="34" charset="0"/>
              </a:rPr>
              <a:t>Conclusion                  </a:t>
            </a:r>
            <a:r>
              <a:rPr lang="de-DE" dirty="0" smtClean="0">
                <a:latin typeface="Tw Cen MT Condensed" pitchFamily="34" charset="0"/>
              </a:rPr>
              <a:t>          Possible </a:t>
            </a:r>
            <a:r>
              <a:rPr lang="de-DE" dirty="0" smtClean="0">
                <a:latin typeface="Tw Cen MT Condensed" pitchFamily="34" charset="0"/>
              </a:rPr>
              <a:t>Solutions</a:t>
            </a:r>
            <a:endParaRPr lang="de-DE" dirty="0">
              <a:latin typeface="Tw Cen MT Condensed" pitchFamily="34" charset="0"/>
            </a:endParaRPr>
          </a:p>
        </p:txBody>
      </p:sp>
      <p:pic>
        <p:nvPicPr>
          <p:cNvPr id="9" name="8 Imagen" descr="unnamed.png"/>
          <p:cNvPicPr>
            <a:picLocks noChangeAspect="1"/>
          </p:cNvPicPr>
          <p:nvPr/>
        </p:nvPicPr>
        <p:blipFill>
          <a:blip r:embed="rId4" cstate="print"/>
          <a:stretch>
            <a:fillRect/>
          </a:stretch>
        </p:blipFill>
        <p:spPr>
          <a:xfrm>
            <a:off x="7524328" y="0"/>
            <a:ext cx="1368152" cy="1368152"/>
          </a:xfrm>
          <a:prstGeom prst="rect">
            <a:avLst/>
          </a:prstGeom>
        </p:spPr>
      </p:pic>
    </p:spTree>
    <p:extLst>
      <p:ext uri="{BB962C8B-B14F-4D97-AF65-F5344CB8AC3E}">
        <p14:creationId xmlns="" xmlns:p14="http://schemas.microsoft.com/office/powerpoint/2010/main" val="31448646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5508104" y="3933057"/>
            <a:ext cx="3456384" cy="2160240"/>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467544" y="0"/>
            <a:ext cx="8229600" cy="1143000"/>
          </a:xfrm>
        </p:spPr>
        <p:txBody>
          <a:bodyPr>
            <a:normAutofit/>
          </a:bodyPr>
          <a:lstStyle/>
          <a:p>
            <a:pPr algn="l"/>
            <a:r>
              <a:rPr lang="en-GB" sz="4000" b="1" dirty="0" smtClean="0">
                <a:latin typeface="Tw Cen MT Condensed Extra Bold" pitchFamily="34" charset="0"/>
              </a:rPr>
              <a:t>Conclusion</a:t>
            </a:r>
            <a:endParaRPr lang="en-GB" sz="4000" b="1" dirty="0">
              <a:latin typeface="Tw Cen MT Condensed Extra Bold" pitchFamily="34" charset="0"/>
            </a:endParaRPr>
          </a:p>
        </p:txBody>
      </p:sp>
      <p:sp>
        <p:nvSpPr>
          <p:cNvPr id="3" name="Content Placeholder 2"/>
          <p:cNvSpPr>
            <a:spLocks noGrp="1"/>
          </p:cNvSpPr>
          <p:nvPr>
            <p:ph idx="1"/>
          </p:nvPr>
        </p:nvSpPr>
        <p:spPr>
          <a:xfrm>
            <a:off x="0" y="1124744"/>
            <a:ext cx="9145016" cy="5040560"/>
          </a:xfrm>
        </p:spPr>
        <p:txBody>
          <a:bodyPr>
            <a:normAutofit/>
          </a:bodyPr>
          <a:lstStyle/>
          <a:p>
            <a:pPr lvl="0"/>
            <a:r>
              <a:rPr lang="en-GB" sz="2400" dirty="0" smtClean="0"/>
              <a:t>‘</a:t>
            </a:r>
            <a:r>
              <a:rPr lang="en-GB" sz="2400" dirty="0" smtClean="0">
                <a:latin typeface="Tw Cen MT" pitchFamily="34" charset="0"/>
              </a:rPr>
              <a:t>The </a:t>
            </a:r>
            <a:r>
              <a:rPr lang="en-GB" sz="2400" b="1" dirty="0" smtClean="0">
                <a:latin typeface="Tw Cen MT" pitchFamily="34" charset="0"/>
              </a:rPr>
              <a:t>moral core</a:t>
            </a:r>
            <a:r>
              <a:rPr lang="en-GB" sz="2400" dirty="0" smtClean="0">
                <a:latin typeface="Tw Cen MT" pitchFamily="34" charset="0"/>
              </a:rPr>
              <a:t> of </a:t>
            </a:r>
            <a:r>
              <a:rPr lang="en-GB" sz="2400" b="1" dirty="0" smtClean="0">
                <a:latin typeface="Tw Cen MT" pitchFamily="34" charset="0"/>
              </a:rPr>
              <a:t>capitalism</a:t>
            </a:r>
            <a:r>
              <a:rPr lang="en-GB" sz="2400" dirty="0" smtClean="0">
                <a:latin typeface="Tw Cen MT" pitchFamily="34" charset="0"/>
              </a:rPr>
              <a:t> has historically been to </a:t>
            </a:r>
            <a:r>
              <a:rPr lang="en-GB" sz="2400" b="1" dirty="0" smtClean="0">
                <a:latin typeface="Tw Cen MT" pitchFamily="34" charset="0"/>
              </a:rPr>
              <a:t>offer opportunities</a:t>
            </a:r>
            <a:r>
              <a:rPr lang="en-GB" sz="2400" dirty="0" smtClean="0">
                <a:latin typeface="Tw Cen MT" pitchFamily="34" charset="0"/>
              </a:rPr>
              <a:t> to those who need them most’ (Anton Costas, 2015). </a:t>
            </a:r>
          </a:p>
          <a:p>
            <a:pPr lvl="0">
              <a:buNone/>
            </a:pPr>
            <a:endParaRPr lang="en-GB" sz="2400" dirty="0" smtClean="0">
              <a:latin typeface="Tw Cen MT" pitchFamily="34" charset="0"/>
            </a:endParaRPr>
          </a:p>
          <a:p>
            <a:pPr lvl="0"/>
            <a:r>
              <a:rPr lang="en-GB" sz="2400" dirty="0" smtClean="0">
                <a:latin typeface="Tw Cen MT" pitchFamily="34" charset="0"/>
              </a:rPr>
              <a:t>Adam Smith in </a:t>
            </a:r>
            <a:r>
              <a:rPr lang="en-GB" sz="2400" i="1" dirty="0" smtClean="0">
                <a:latin typeface="Tw Cen MT" pitchFamily="34" charset="0"/>
              </a:rPr>
              <a:t>Theory of Moral Sentiments (1759</a:t>
            </a:r>
            <a:r>
              <a:rPr lang="en-GB" sz="2400" i="1" dirty="0" smtClean="0">
                <a:latin typeface="Tw Cen MT" pitchFamily="34" charset="0"/>
              </a:rPr>
              <a:t>)</a:t>
            </a:r>
            <a:endParaRPr lang="en-GB" sz="2400" i="1" dirty="0" smtClean="0">
              <a:latin typeface="Tw Cen MT" pitchFamily="34" charset="0"/>
            </a:endParaRPr>
          </a:p>
          <a:p>
            <a:pPr lvl="0">
              <a:buNone/>
            </a:pPr>
            <a:endParaRPr lang="es-ES" sz="2400" dirty="0" smtClean="0">
              <a:latin typeface="Tw Cen MT" pitchFamily="34" charset="0"/>
            </a:endParaRPr>
          </a:p>
          <a:p>
            <a:r>
              <a:rPr lang="en-GB" sz="2400" b="1" dirty="0" smtClean="0">
                <a:latin typeface="Tw Cen MT" pitchFamily="34" charset="0"/>
              </a:rPr>
              <a:t>N</a:t>
            </a:r>
            <a:r>
              <a:rPr lang="en-GB" sz="2400" b="1" dirty="0" smtClean="0">
                <a:latin typeface="Tw Cen MT" pitchFamily="34" charset="0"/>
              </a:rPr>
              <a:t>eoliberal paradigm</a:t>
            </a:r>
            <a:r>
              <a:rPr lang="en-GB" sz="2400" dirty="0" smtClean="0">
                <a:latin typeface="Tw Cen MT" pitchFamily="34" charset="0"/>
              </a:rPr>
              <a:t>: Increasing </a:t>
            </a:r>
            <a:r>
              <a:rPr lang="en-GB" sz="2400" dirty="0" smtClean="0">
                <a:latin typeface="Tw Cen MT" pitchFamily="34" charset="0"/>
              </a:rPr>
              <a:t>GDP and private profits </a:t>
            </a:r>
            <a:r>
              <a:rPr lang="en-GB" sz="2400" b="1" dirty="0" smtClean="0">
                <a:latin typeface="Tw Cen MT" pitchFamily="34" charset="0"/>
              </a:rPr>
              <a:t>at any cost</a:t>
            </a:r>
            <a:r>
              <a:rPr lang="en-GB" sz="2400" dirty="0" smtClean="0">
                <a:latin typeface="Tw Cen MT" pitchFamily="34" charset="0"/>
              </a:rPr>
              <a:t>.</a:t>
            </a:r>
            <a:r>
              <a:rPr lang="en-GB" sz="2400" b="1" dirty="0" smtClean="0">
                <a:latin typeface="Tw Cen MT" pitchFamily="34" charset="0"/>
              </a:rPr>
              <a:t> </a:t>
            </a:r>
            <a:endParaRPr lang="es-ES" sz="2400" b="1" dirty="0" smtClean="0">
              <a:latin typeface="Tw Cen MT" pitchFamily="34" charset="0"/>
            </a:endParaRPr>
          </a:p>
          <a:p>
            <a:pPr lvl="1">
              <a:buNone/>
            </a:pPr>
            <a:endParaRPr lang="es-ES" dirty="0" smtClean="0"/>
          </a:p>
          <a:p>
            <a:pPr marL="0" indent="0">
              <a:buNone/>
            </a:pPr>
            <a:endParaRPr lang="en-GB" dirty="0" smtClean="0"/>
          </a:p>
          <a:p>
            <a:pPr marL="0" indent="0">
              <a:buNone/>
            </a:pPr>
            <a:endParaRPr lang="en-GB" dirty="0"/>
          </a:p>
        </p:txBody>
      </p:sp>
      <p:cxnSp>
        <p:nvCxnSpPr>
          <p:cNvPr id="6" name="Gerade Verbindung 9"/>
          <p:cNvCxnSpPr/>
          <p:nvPr/>
        </p:nvCxnSpPr>
        <p:spPr>
          <a:xfrm flipH="1">
            <a:off x="611560" y="6309320"/>
            <a:ext cx="8568000" cy="0"/>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Gerade Verbindung 14"/>
          <p:cNvCxnSpPr/>
          <p:nvPr/>
        </p:nvCxnSpPr>
        <p:spPr>
          <a:xfrm flipH="1">
            <a:off x="0" y="6309320"/>
            <a:ext cx="540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feld 8"/>
          <p:cNvSpPr txBox="1"/>
          <p:nvPr/>
        </p:nvSpPr>
        <p:spPr>
          <a:xfrm>
            <a:off x="732547" y="6381328"/>
            <a:ext cx="8087925" cy="369332"/>
          </a:xfrm>
          <a:prstGeom prst="rect">
            <a:avLst/>
          </a:prstGeom>
          <a:noFill/>
        </p:spPr>
        <p:txBody>
          <a:bodyPr wrap="square" rtlCol="0">
            <a:spAutoFit/>
          </a:bodyPr>
          <a:lstStyle/>
          <a:p>
            <a:r>
              <a:rPr lang="de-DE" dirty="0" smtClean="0">
                <a:latin typeface="Tw Cen MT Condensed" pitchFamily="34" charset="0"/>
              </a:rPr>
              <a:t>Accountability</a:t>
            </a:r>
            <a:r>
              <a:rPr lang="de-DE" dirty="0" smtClean="0">
                <a:latin typeface="Tw Cen MT Condensed" pitchFamily="34" charset="0"/>
              </a:rPr>
              <a:t>	</a:t>
            </a:r>
            <a:r>
              <a:rPr lang="de-DE" dirty="0" smtClean="0">
                <a:latin typeface="Tw Cen MT Condensed" pitchFamily="34" charset="0"/>
              </a:rPr>
              <a:t>           </a:t>
            </a:r>
            <a:r>
              <a:rPr lang="de-DE" dirty="0" smtClean="0">
                <a:latin typeface="Tw Cen MT Condensed" pitchFamily="34" charset="0"/>
              </a:rPr>
              <a:t>Spanish Context	      </a:t>
            </a:r>
            <a:r>
              <a:rPr lang="de-DE" dirty="0" smtClean="0">
                <a:latin typeface="Tw Cen MT Condensed" pitchFamily="34" charset="0"/>
              </a:rPr>
              <a:t>             </a:t>
            </a:r>
            <a:r>
              <a:rPr lang="de-DE" b="1" dirty="0" smtClean="0">
                <a:latin typeface="Tw Cen MT Condensed" pitchFamily="34" charset="0"/>
              </a:rPr>
              <a:t>Conclusion  </a:t>
            </a:r>
            <a:r>
              <a:rPr lang="de-DE" dirty="0" smtClean="0">
                <a:latin typeface="Tw Cen MT Condensed" pitchFamily="34" charset="0"/>
              </a:rPr>
              <a:t>                </a:t>
            </a:r>
            <a:r>
              <a:rPr lang="de-DE" dirty="0" smtClean="0">
                <a:latin typeface="Tw Cen MT Condensed" pitchFamily="34" charset="0"/>
              </a:rPr>
              <a:t>          Possible </a:t>
            </a:r>
            <a:r>
              <a:rPr lang="de-DE" dirty="0" smtClean="0">
                <a:latin typeface="Tw Cen MT Condensed" pitchFamily="34" charset="0"/>
              </a:rPr>
              <a:t>Solutions</a:t>
            </a:r>
            <a:endParaRPr lang="de-DE" dirty="0">
              <a:latin typeface="Tw Cen MT Condensed" pitchFamily="34" charset="0"/>
            </a:endParaRPr>
          </a:p>
        </p:txBody>
      </p:sp>
      <p:pic>
        <p:nvPicPr>
          <p:cNvPr id="9" name="8 Imagen" descr="unnamed.png"/>
          <p:cNvPicPr>
            <a:picLocks noChangeAspect="1"/>
          </p:cNvPicPr>
          <p:nvPr/>
        </p:nvPicPr>
        <p:blipFill>
          <a:blip r:embed="rId4" cstate="print"/>
          <a:stretch>
            <a:fillRect/>
          </a:stretch>
        </p:blipFill>
        <p:spPr>
          <a:xfrm>
            <a:off x="7524328" y="0"/>
            <a:ext cx="1368152" cy="1368152"/>
          </a:xfrm>
          <a:prstGeom prst="rect">
            <a:avLst/>
          </a:prstGeom>
        </p:spPr>
      </p:pic>
    </p:spTree>
    <p:extLst>
      <p:ext uri="{BB962C8B-B14F-4D97-AF65-F5344CB8AC3E}">
        <p14:creationId xmlns="" xmlns:p14="http://schemas.microsoft.com/office/powerpoint/2010/main" val="45689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05272"/>
            <a:ext cx="9144000" cy="6552728"/>
          </a:xfrm>
        </p:spPr>
        <p:txBody>
          <a:bodyPr>
            <a:normAutofit/>
          </a:bodyPr>
          <a:lstStyle/>
          <a:p>
            <a:pPr lvl="1">
              <a:buNone/>
            </a:pPr>
            <a:r>
              <a:rPr lang="en-GB" sz="3600" dirty="0" smtClean="0">
                <a:solidFill>
                  <a:srgbClr val="002060"/>
                </a:solidFill>
                <a:latin typeface="Tw Cen MT Condensed Extra Bold" pitchFamily="34" charset="0"/>
              </a:rPr>
              <a:t>Some empirical evidence</a:t>
            </a:r>
          </a:p>
          <a:p>
            <a:pPr marL="0" indent="0"/>
            <a:endParaRPr lang="en-GB" sz="1600" dirty="0" smtClean="0">
              <a:latin typeface="Tw Cen MT" pitchFamily="34" charset="0"/>
            </a:endParaRPr>
          </a:p>
          <a:p>
            <a:pPr marL="0" indent="0"/>
            <a:r>
              <a:rPr lang="en-GB" sz="2400" dirty="0" smtClean="0">
                <a:latin typeface="Tw Cen MT" pitchFamily="34" charset="0"/>
              </a:rPr>
              <a:t> IMF </a:t>
            </a:r>
            <a:r>
              <a:rPr lang="en-GB" sz="2400" dirty="0" smtClean="0">
                <a:latin typeface="Tw Cen MT" pitchFamily="34" charset="0"/>
              </a:rPr>
              <a:t>(</a:t>
            </a:r>
            <a:r>
              <a:rPr lang="en-GB" sz="2400" i="1" dirty="0" smtClean="0">
                <a:latin typeface="Tw Cen MT" pitchFamily="34" charset="0"/>
              </a:rPr>
              <a:t>2012): International Economic Outlook </a:t>
            </a:r>
            <a:r>
              <a:rPr lang="en-GB" sz="2400" dirty="0" smtClean="0">
                <a:latin typeface="Tw Cen MT" pitchFamily="34" charset="0"/>
              </a:rPr>
              <a:t>report: the analysis of the experience of 26 countries over the last century when public debt exceeded 100% of GDP. </a:t>
            </a:r>
          </a:p>
          <a:p>
            <a:pPr marL="0" indent="0">
              <a:buNone/>
            </a:pPr>
            <a:endParaRPr lang="en-GB" sz="1200" dirty="0" smtClean="0">
              <a:latin typeface="Tw Cen MT" pitchFamily="34" charset="0"/>
            </a:endParaRPr>
          </a:p>
          <a:p>
            <a:pPr lvl="1"/>
            <a:r>
              <a:rPr lang="en-GB" sz="2400" dirty="0" smtClean="0">
                <a:latin typeface="Tw Cen MT" pitchFamily="34" charset="0"/>
              </a:rPr>
              <a:t>Economic policies based on </a:t>
            </a:r>
            <a:r>
              <a:rPr lang="en-GB" sz="2400" b="1" dirty="0" smtClean="0">
                <a:latin typeface="Tw Cen MT" pitchFamily="34" charset="0"/>
              </a:rPr>
              <a:t>decreasing </a:t>
            </a:r>
            <a:r>
              <a:rPr lang="en-GB" sz="2400" dirty="0" smtClean="0">
                <a:latin typeface="Tw Cen MT" pitchFamily="34" charset="0"/>
              </a:rPr>
              <a:t>the </a:t>
            </a:r>
            <a:r>
              <a:rPr lang="en-GB" sz="2400" b="1" dirty="0" smtClean="0">
                <a:latin typeface="Tw Cen MT" pitchFamily="34" charset="0"/>
              </a:rPr>
              <a:t>social public spending </a:t>
            </a:r>
            <a:r>
              <a:rPr lang="en-GB" sz="2400" dirty="0" smtClean="0">
                <a:latin typeface="Tw Cen MT" pitchFamily="34" charset="0"/>
              </a:rPr>
              <a:t>with </a:t>
            </a:r>
            <a:r>
              <a:rPr lang="en-GB" sz="2400" b="1" dirty="0" smtClean="0">
                <a:latin typeface="Tw Cen MT" pitchFamily="34" charset="0"/>
              </a:rPr>
              <a:t>internal </a:t>
            </a:r>
            <a:r>
              <a:rPr lang="en-GB" sz="2400" b="1" dirty="0" smtClean="0">
                <a:latin typeface="Tw Cen MT" pitchFamily="34" charset="0"/>
              </a:rPr>
              <a:t>devaluations</a:t>
            </a:r>
            <a:endParaRPr lang="en-GB" sz="2400" b="1" dirty="0" smtClean="0">
              <a:latin typeface="Tw Cen MT" pitchFamily="34" charset="0"/>
            </a:endParaRPr>
          </a:p>
          <a:p>
            <a:pPr lvl="1"/>
            <a:endParaRPr lang="en-GB" sz="1600" dirty="0" smtClean="0">
              <a:latin typeface="Tw Cen MT" pitchFamily="34" charset="0"/>
            </a:endParaRPr>
          </a:p>
          <a:p>
            <a:pPr lvl="1"/>
            <a:r>
              <a:rPr lang="en-GB" sz="2400" dirty="0" smtClean="0">
                <a:latin typeface="Tw Cen MT" pitchFamily="34" charset="0"/>
              </a:rPr>
              <a:t>Produces </a:t>
            </a:r>
            <a:r>
              <a:rPr lang="en-GB" sz="2400" b="1" dirty="0" smtClean="0">
                <a:latin typeface="Tw Cen MT" pitchFamily="34" charset="0"/>
              </a:rPr>
              <a:t>lethal results </a:t>
            </a:r>
            <a:r>
              <a:rPr lang="en-GB" sz="2400" dirty="0" smtClean="0">
                <a:latin typeface="Tw Cen MT" pitchFamily="34" charset="0"/>
              </a:rPr>
              <a:t>for their economies</a:t>
            </a:r>
          </a:p>
          <a:p>
            <a:pPr>
              <a:buNone/>
            </a:pPr>
            <a:endParaRPr lang="es-ES" sz="2400" dirty="0" smtClean="0">
              <a:latin typeface="Tw Cen MT" pitchFamily="34" charset="0"/>
            </a:endParaRPr>
          </a:p>
          <a:p>
            <a:pPr>
              <a:buNone/>
            </a:pPr>
            <a:endParaRPr lang="es-ES" sz="7200" dirty="0" smtClean="0"/>
          </a:p>
          <a:p>
            <a:pPr lvl="1">
              <a:buNone/>
            </a:pPr>
            <a:endParaRPr lang="es-ES" dirty="0" smtClean="0"/>
          </a:p>
          <a:p>
            <a:pPr marL="0" indent="0">
              <a:buNone/>
            </a:pPr>
            <a:endParaRPr lang="en-GB" dirty="0" smtClean="0"/>
          </a:p>
          <a:p>
            <a:pPr marL="0" indent="0">
              <a:buNone/>
            </a:pPr>
            <a:endParaRPr lang="en-GB" dirty="0"/>
          </a:p>
        </p:txBody>
      </p:sp>
      <p:cxnSp>
        <p:nvCxnSpPr>
          <p:cNvPr id="6" name="Gerade Verbindung 9"/>
          <p:cNvCxnSpPr/>
          <p:nvPr/>
        </p:nvCxnSpPr>
        <p:spPr>
          <a:xfrm flipH="1">
            <a:off x="611560" y="6309320"/>
            <a:ext cx="8568000" cy="0"/>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Gerade Verbindung 14"/>
          <p:cNvCxnSpPr/>
          <p:nvPr/>
        </p:nvCxnSpPr>
        <p:spPr>
          <a:xfrm flipH="1">
            <a:off x="0" y="6309320"/>
            <a:ext cx="540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feld 8"/>
          <p:cNvSpPr txBox="1"/>
          <p:nvPr/>
        </p:nvSpPr>
        <p:spPr>
          <a:xfrm>
            <a:off x="732547" y="6381328"/>
            <a:ext cx="8087925" cy="369332"/>
          </a:xfrm>
          <a:prstGeom prst="rect">
            <a:avLst/>
          </a:prstGeom>
          <a:noFill/>
        </p:spPr>
        <p:txBody>
          <a:bodyPr wrap="square" rtlCol="0">
            <a:spAutoFit/>
          </a:bodyPr>
          <a:lstStyle/>
          <a:p>
            <a:r>
              <a:rPr lang="de-DE" dirty="0" smtClean="0">
                <a:latin typeface="Tw Cen MT Condensed" pitchFamily="34" charset="0"/>
              </a:rPr>
              <a:t>Accountability</a:t>
            </a:r>
            <a:r>
              <a:rPr lang="de-DE" dirty="0" smtClean="0">
                <a:latin typeface="Tw Cen MT Condensed" pitchFamily="34" charset="0"/>
              </a:rPr>
              <a:t>	</a:t>
            </a:r>
            <a:r>
              <a:rPr lang="de-DE" dirty="0" smtClean="0">
                <a:latin typeface="Tw Cen MT Condensed" pitchFamily="34" charset="0"/>
              </a:rPr>
              <a:t>           </a:t>
            </a:r>
            <a:r>
              <a:rPr lang="de-DE" dirty="0" smtClean="0">
                <a:latin typeface="Tw Cen MT Condensed" pitchFamily="34" charset="0"/>
              </a:rPr>
              <a:t>Spanish Context	      </a:t>
            </a:r>
            <a:r>
              <a:rPr lang="de-DE" dirty="0" smtClean="0">
                <a:latin typeface="Tw Cen MT Condensed" pitchFamily="34" charset="0"/>
              </a:rPr>
              <a:t>             </a:t>
            </a:r>
            <a:r>
              <a:rPr lang="de-DE" b="1" dirty="0" smtClean="0">
                <a:latin typeface="Tw Cen MT Condensed" pitchFamily="34" charset="0"/>
              </a:rPr>
              <a:t>Conclusion   </a:t>
            </a:r>
            <a:r>
              <a:rPr lang="de-DE" dirty="0" smtClean="0">
                <a:latin typeface="Tw Cen MT Condensed" pitchFamily="34" charset="0"/>
              </a:rPr>
              <a:t>               </a:t>
            </a:r>
            <a:r>
              <a:rPr lang="de-DE" dirty="0" smtClean="0">
                <a:latin typeface="Tw Cen MT Condensed" pitchFamily="34" charset="0"/>
              </a:rPr>
              <a:t>          Possible </a:t>
            </a:r>
            <a:r>
              <a:rPr lang="de-DE" dirty="0" smtClean="0">
                <a:latin typeface="Tw Cen MT Condensed" pitchFamily="34" charset="0"/>
              </a:rPr>
              <a:t>Solutions</a:t>
            </a:r>
            <a:endParaRPr lang="de-DE" dirty="0">
              <a:latin typeface="Tw Cen MT Condensed" pitchFamily="34" charset="0"/>
            </a:endParaRPr>
          </a:p>
        </p:txBody>
      </p:sp>
      <p:pic>
        <p:nvPicPr>
          <p:cNvPr id="9" name="8 Imagen" descr="unnamed.png"/>
          <p:cNvPicPr>
            <a:picLocks noChangeAspect="1"/>
          </p:cNvPicPr>
          <p:nvPr/>
        </p:nvPicPr>
        <p:blipFill>
          <a:blip r:embed="rId3" cstate="print"/>
          <a:stretch>
            <a:fillRect/>
          </a:stretch>
        </p:blipFill>
        <p:spPr>
          <a:xfrm>
            <a:off x="7524328" y="0"/>
            <a:ext cx="1368152" cy="1368152"/>
          </a:xfrm>
          <a:prstGeom prst="rect">
            <a:avLst/>
          </a:prstGeom>
        </p:spPr>
      </p:pic>
      <p:pic>
        <p:nvPicPr>
          <p:cNvPr id="10" name="9 Imagen"/>
          <p:cNvPicPr>
            <a:picLocks noChangeAspect="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6156176" y="4338101"/>
            <a:ext cx="2808312" cy="1755195"/>
          </a:xfrm>
          <a:prstGeom prst="rect">
            <a:avLst/>
          </a:prstGeom>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45689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pPr algn="l"/>
            <a:r>
              <a:rPr lang="en-GB" sz="3600" dirty="0" smtClean="0">
                <a:solidFill>
                  <a:srgbClr val="002060"/>
                </a:solidFill>
                <a:latin typeface="Tw Cen MT Condensed Extra Bold" pitchFamily="34" charset="0"/>
              </a:rPr>
              <a:t>Some empirical evidence</a:t>
            </a:r>
            <a:endParaRPr lang="en-GB" sz="3600" dirty="0">
              <a:solidFill>
                <a:srgbClr val="002060"/>
              </a:solidFill>
              <a:latin typeface="Tw Cen MT Condensed Extra Bold" pitchFamily="34" charset="0"/>
            </a:endParaRPr>
          </a:p>
        </p:txBody>
      </p:sp>
      <p:sp>
        <p:nvSpPr>
          <p:cNvPr id="3" name="Content Placeholder 2"/>
          <p:cNvSpPr>
            <a:spLocks noGrp="1"/>
          </p:cNvSpPr>
          <p:nvPr>
            <p:ph idx="1"/>
          </p:nvPr>
        </p:nvSpPr>
        <p:spPr>
          <a:xfrm>
            <a:off x="179512" y="764704"/>
            <a:ext cx="9073008" cy="6264696"/>
          </a:xfrm>
        </p:spPr>
        <p:txBody>
          <a:bodyPr/>
          <a:lstStyle/>
          <a:p>
            <a:pPr lvl="1"/>
            <a:endParaRPr lang="en-GB" sz="2000" dirty="0" smtClean="0">
              <a:solidFill>
                <a:prstClr val="black"/>
              </a:solidFill>
            </a:endParaRPr>
          </a:p>
          <a:p>
            <a:r>
              <a:rPr lang="en-GB" sz="2400" dirty="0" smtClean="0">
                <a:solidFill>
                  <a:prstClr val="black"/>
                </a:solidFill>
                <a:latin typeface="Tw Cen MT" pitchFamily="34" charset="0"/>
              </a:rPr>
              <a:t>Oswald (</a:t>
            </a:r>
            <a:r>
              <a:rPr lang="en-GB" sz="2400" dirty="0">
                <a:solidFill>
                  <a:prstClr val="black"/>
                </a:solidFill>
                <a:latin typeface="Tw Cen MT" pitchFamily="34" charset="0"/>
              </a:rPr>
              <a:t>2015</a:t>
            </a:r>
            <a:r>
              <a:rPr lang="en-GB" sz="2400" dirty="0" smtClean="0">
                <a:solidFill>
                  <a:prstClr val="black"/>
                </a:solidFill>
                <a:latin typeface="Tw Cen MT" pitchFamily="34" charset="0"/>
              </a:rPr>
              <a:t>): </a:t>
            </a:r>
            <a:r>
              <a:rPr lang="en-GB" sz="2400" b="1" dirty="0" smtClean="0">
                <a:solidFill>
                  <a:prstClr val="black"/>
                </a:solidFill>
                <a:latin typeface="Tw Cen MT" pitchFamily="34" charset="0"/>
              </a:rPr>
              <a:t>happiest </a:t>
            </a:r>
            <a:r>
              <a:rPr lang="en-GB" sz="2400" b="1" dirty="0">
                <a:solidFill>
                  <a:prstClr val="black"/>
                </a:solidFill>
                <a:latin typeface="Tw Cen MT" pitchFamily="34" charset="0"/>
              </a:rPr>
              <a:t>nations </a:t>
            </a:r>
            <a:r>
              <a:rPr lang="en-GB" sz="2400" dirty="0">
                <a:solidFill>
                  <a:prstClr val="black"/>
                </a:solidFill>
                <a:latin typeface="Tw Cen MT" pitchFamily="34" charset="0"/>
              </a:rPr>
              <a:t>have been always the ones those have the </a:t>
            </a:r>
            <a:r>
              <a:rPr lang="en-GB" sz="2400" b="1" dirty="0">
                <a:solidFill>
                  <a:prstClr val="black"/>
                </a:solidFill>
                <a:latin typeface="Tw Cen MT" pitchFamily="34" charset="0"/>
              </a:rPr>
              <a:t>highest social spending </a:t>
            </a:r>
            <a:r>
              <a:rPr lang="en-GB" sz="2400" dirty="0">
                <a:solidFill>
                  <a:prstClr val="black"/>
                </a:solidFill>
                <a:latin typeface="Tw Cen MT" pitchFamily="34" charset="0"/>
              </a:rPr>
              <a:t>as a % of GDP (OECD Ben Radcliff measure).</a:t>
            </a:r>
            <a:endParaRPr lang="es-ES" sz="2400" dirty="0">
              <a:solidFill>
                <a:prstClr val="black"/>
              </a:solidFill>
              <a:latin typeface="Tw Cen MT" pitchFamily="34" charset="0"/>
            </a:endParaRPr>
          </a:p>
          <a:p>
            <a:pPr lvl="0">
              <a:buNone/>
            </a:pPr>
            <a:endParaRPr lang="es-ES" sz="2400" dirty="0">
              <a:solidFill>
                <a:prstClr val="black"/>
              </a:solidFill>
              <a:latin typeface="Tw Cen MT" pitchFamily="34" charset="0"/>
            </a:endParaRPr>
          </a:p>
          <a:p>
            <a:pPr lvl="0"/>
            <a:r>
              <a:rPr lang="en-GB" sz="2400" dirty="0" err="1">
                <a:solidFill>
                  <a:prstClr val="black"/>
                </a:solidFill>
                <a:latin typeface="Tw Cen MT" pitchFamily="34" charset="0"/>
              </a:rPr>
              <a:t>Internmon</a:t>
            </a:r>
            <a:r>
              <a:rPr lang="en-GB" sz="2400" dirty="0">
                <a:solidFill>
                  <a:prstClr val="black"/>
                </a:solidFill>
                <a:latin typeface="Tw Cen MT" pitchFamily="34" charset="0"/>
              </a:rPr>
              <a:t> Oxfam (2014</a:t>
            </a:r>
            <a:r>
              <a:rPr lang="en-GB" sz="2400" dirty="0" smtClean="0">
                <a:solidFill>
                  <a:prstClr val="black"/>
                </a:solidFill>
                <a:latin typeface="Tw Cen MT" pitchFamily="34" charset="0"/>
              </a:rPr>
              <a:t>): </a:t>
            </a:r>
            <a:r>
              <a:rPr lang="en-GB" sz="2400" b="1" dirty="0" smtClean="0">
                <a:solidFill>
                  <a:prstClr val="black"/>
                </a:solidFill>
                <a:latin typeface="Tw Cen MT" pitchFamily="34" charset="0"/>
              </a:rPr>
              <a:t>85 </a:t>
            </a:r>
            <a:r>
              <a:rPr lang="en-GB" sz="2400" b="1" dirty="0" smtClean="0">
                <a:solidFill>
                  <a:prstClr val="black"/>
                </a:solidFill>
                <a:latin typeface="Tw Cen MT" pitchFamily="34" charset="0"/>
              </a:rPr>
              <a:t>richest persons </a:t>
            </a:r>
            <a:r>
              <a:rPr lang="en-GB" sz="2400" dirty="0" smtClean="0">
                <a:solidFill>
                  <a:prstClr val="black"/>
                </a:solidFill>
                <a:latin typeface="Tw Cen MT" pitchFamily="34" charset="0"/>
              </a:rPr>
              <a:t>in the world accumulate all the capital that </a:t>
            </a:r>
            <a:r>
              <a:rPr lang="en-GB" sz="2400" b="1" dirty="0" smtClean="0">
                <a:solidFill>
                  <a:prstClr val="black"/>
                </a:solidFill>
                <a:latin typeface="Tw Cen MT" pitchFamily="34" charset="0"/>
              </a:rPr>
              <a:t>possesses</a:t>
            </a:r>
            <a:r>
              <a:rPr lang="en-GB" sz="2400" dirty="0" smtClean="0">
                <a:solidFill>
                  <a:prstClr val="black"/>
                </a:solidFill>
                <a:latin typeface="Tw Cen MT" pitchFamily="34" charset="0"/>
              </a:rPr>
              <a:t> the </a:t>
            </a:r>
            <a:r>
              <a:rPr lang="en-GB" sz="2400" b="1" dirty="0" smtClean="0">
                <a:solidFill>
                  <a:prstClr val="black"/>
                </a:solidFill>
                <a:latin typeface="Tw Cen MT" pitchFamily="34" charset="0"/>
              </a:rPr>
              <a:t>middle poorest part of humanity</a:t>
            </a:r>
            <a:r>
              <a:rPr lang="en-GB" sz="2400" dirty="0" smtClean="0">
                <a:solidFill>
                  <a:prstClr val="black"/>
                </a:solidFill>
                <a:latin typeface="Tw Cen MT" pitchFamily="34" charset="0"/>
              </a:rPr>
              <a:t>. </a:t>
            </a:r>
          </a:p>
          <a:p>
            <a:pPr marL="0" lvl="0" indent="0">
              <a:buNone/>
            </a:pPr>
            <a:endParaRPr lang="en-GB" sz="2400" dirty="0" smtClean="0">
              <a:solidFill>
                <a:prstClr val="black"/>
              </a:solidFill>
              <a:latin typeface="Tw Cen MT" pitchFamily="34" charset="0"/>
            </a:endParaRPr>
          </a:p>
          <a:p>
            <a:r>
              <a:rPr lang="en-GB" sz="2400" dirty="0" smtClean="0">
                <a:solidFill>
                  <a:prstClr val="black"/>
                </a:solidFill>
                <a:latin typeface="Tw Cen MT" pitchFamily="34" charset="0"/>
              </a:rPr>
              <a:t>Morin (2011</a:t>
            </a:r>
            <a:r>
              <a:rPr lang="en-GB" sz="2400" dirty="0">
                <a:solidFill>
                  <a:prstClr val="black"/>
                </a:solidFill>
                <a:latin typeface="Tw Cen MT" pitchFamily="34" charset="0"/>
              </a:rPr>
              <a:t>): </a:t>
            </a:r>
            <a:r>
              <a:rPr lang="en-GB" sz="2400" dirty="0" smtClean="0">
                <a:solidFill>
                  <a:prstClr val="black"/>
                </a:solidFill>
                <a:latin typeface="Tw Cen MT" pitchFamily="34" charset="0"/>
              </a:rPr>
              <a:t>i</a:t>
            </a:r>
            <a:r>
              <a:rPr lang="en-GB" sz="2400" dirty="0" smtClean="0">
                <a:solidFill>
                  <a:prstClr val="black"/>
                </a:solidFill>
                <a:latin typeface="Tw Cen MT" pitchFamily="34" charset="0"/>
              </a:rPr>
              <a:t>f </a:t>
            </a:r>
            <a:r>
              <a:rPr lang="en-GB" sz="2400" dirty="0">
                <a:solidFill>
                  <a:prstClr val="black"/>
                </a:solidFill>
                <a:latin typeface="Tw Cen MT" pitchFamily="34" charset="0"/>
              </a:rPr>
              <a:t>we sum all the world States’ GDP this will result into </a:t>
            </a:r>
            <a:r>
              <a:rPr lang="en-GB" sz="2400" b="1" dirty="0">
                <a:solidFill>
                  <a:prstClr val="black"/>
                </a:solidFill>
                <a:latin typeface="Tw Cen MT" pitchFamily="34" charset="0"/>
              </a:rPr>
              <a:t>54 Billion $ </a:t>
            </a:r>
            <a:r>
              <a:rPr lang="en-GB" sz="2400" dirty="0">
                <a:solidFill>
                  <a:prstClr val="black"/>
                </a:solidFill>
                <a:latin typeface="Tw Cen MT" pitchFamily="34" charset="0"/>
              </a:rPr>
              <a:t>while the sum of the total speculative capitals that circulate from one financial square to another in one day is </a:t>
            </a:r>
            <a:r>
              <a:rPr lang="en-GB" sz="2400" dirty="0" smtClean="0">
                <a:solidFill>
                  <a:prstClr val="black"/>
                </a:solidFill>
                <a:latin typeface="Tw Cen MT" pitchFamily="34" charset="0"/>
              </a:rPr>
              <a:t>           </a:t>
            </a:r>
            <a:r>
              <a:rPr lang="en-GB" sz="2400" b="1" dirty="0" smtClean="0">
                <a:solidFill>
                  <a:prstClr val="black"/>
                </a:solidFill>
                <a:latin typeface="Tw Cen MT" pitchFamily="34" charset="0"/>
              </a:rPr>
              <a:t>540 </a:t>
            </a:r>
            <a:r>
              <a:rPr lang="en-GB" sz="2400" b="1" dirty="0">
                <a:solidFill>
                  <a:prstClr val="black"/>
                </a:solidFill>
                <a:latin typeface="Tw Cen MT" pitchFamily="34" charset="0"/>
              </a:rPr>
              <a:t>Billion $</a:t>
            </a:r>
            <a:r>
              <a:rPr lang="en-GB" sz="2400" dirty="0">
                <a:solidFill>
                  <a:prstClr val="black"/>
                </a:solidFill>
                <a:latin typeface="Tw Cen MT" pitchFamily="34" charset="0"/>
              </a:rPr>
              <a:t>  </a:t>
            </a:r>
            <a:endParaRPr lang="es-ES" sz="2400" dirty="0">
              <a:solidFill>
                <a:prstClr val="black"/>
              </a:solidFill>
              <a:latin typeface="Tw Cen MT" pitchFamily="34" charset="0"/>
            </a:endParaRPr>
          </a:p>
          <a:p>
            <a:pPr lvl="0"/>
            <a:endParaRPr lang="en-GB" sz="2400" dirty="0" smtClean="0">
              <a:solidFill>
                <a:prstClr val="black"/>
              </a:solidFill>
            </a:endParaRPr>
          </a:p>
          <a:p>
            <a:pPr marL="457200" lvl="1" indent="0">
              <a:buNone/>
            </a:pPr>
            <a:endParaRPr lang="en-GB" sz="2000" dirty="0">
              <a:solidFill>
                <a:prstClr val="black"/>
              </a:solidFill>
            </a:endParaRPr>
          </a:p>
          <a:p>
            <a:pPr lvl="0"/>
            <a:endParaRPr lang="en-GB" sz="2400" dirty="0">
              <a:solidFill>
                <a:prstClr val="black"/>
              </a:solidFill>
            </a:endParaRPr>
          </a:p>
          <a:p>
            <a:pPr lvl="0">
              <a:buNone/>
            </a:pPr>
            <a:endParaRPr lang="es-ES" sz="1800" dirty="0">
              <a:solidFill>
                <a:prstClr val="black"/>
              </a:solidFill>
            </a:endParaRPr>
          </a:p>
          <a:p>
            <a:endParaRPr lang="en-GB" dirty="0"/>
          </a:p>
        </p:txBody>
      </p:sp>
      <p:cxnSp>
        <p:nvCxnSpPr>
          <p:cNvPr id="6" name="Gerade Verbindung 9"/>
          <p:cNvCxnSpPr/>
          <p:nvPr/>
        </p:nvCxnSpPr>
        <p:spPr>
          <a:xfrm flipH="1">
            <a:off x="611560" y="6309320"/>
            <a:ext cx="8568000" cy="0"/>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Gerade Verbindung 14"/>
          <p:cNvCxnSpPr/>
          <p:nvPr/>
        </p:nvCxnSpPr>
        <p:spPr>
          <a:xfrm flipH="1">
            <a:off x="0" y="6309320"/>
            <a:ext cx="540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feld 8"/>
          <p:cNvSpPr txBox="1"/>
          <p:nvPr/>
        </p:nvSpPr>
        <p:spPr>
          <a:xfrm>
            <a:off x="732547" y="6381328"/>
            <a:ext cx="8087925" cy="369332"/>
          </a:xfrm>
          <a:prstGeom prst="rect">
            <a:avLst/>
          </a:prstGeom>
          <a:noFill/>
        </p:spPr>
        <p:txBody>
          <a:bodyPr wrap="square" rtlCol="0">
            <a:spAutoFit/>
          </a:bodyPr>
          <a:lstStyle/>
          <a:p>
            <a:r>
              <a:rPr lang="de-DE" dirty="0" smtClean="0">
                <a:latin typeface="Tw Cen MT Condensed" pitchFamily="34" charset="0"/>
              </a:rPr>
              <a:t>Accountability</a:t>
            </a:r>
            <a:r>
              <a:rPr lang="de-DE" dirty="0" smtClean="0">
                <a:latin typeface="Tw Cen MT Condensed" pitchFamily="34" charset="0"/>
              </a:rPr>
              <a:t>	</a:t>
            </a:r>
            <a:r>
              <a:rPr lang="de-DE" dirty="0" smtClean="0">
                <a:latin typeface="Tw Cen MT Condensed" pitchFamily="34" charset="0"/>
              </a:rPr>
              <a:t>           </a:t>
            </a:r>
            <a:r>
              <a:rPr lang="de-DE" dirty="0" smtClean="0">
                <a:latin typeface="Tw Cen MT Condensed" pitchFamily="34" charset="0"/>
              </a:rPr>
              <a:t>Spanish Context	      </a:t>
            </a:r>
            <a:r>
              <a:rPr lang="de-DE" dirty="0" smtClean="0">
                <a:latin typeface="Tw Cen MT Condensed" pitchFamily="34" charset="0"/>
              </a:rPr>
              <a:t>             </a:t>
            </a:r>
            <a:r>
              <a:rPr lang="de-DE" b="1" dirty="0" smtClean="0">
                <a:latin typeface="Tw Cen MT Condensed" pitchFamily="34" charset="0"/>
              </a:rPr>
              <a:t>Conclusion</a:t>
            </a:r>
            <a:r>
              <a:rPr lang="de-DE" dirty="0" smtClean="0">
                <a:latin typeface="Tw Cen MT Condensed" pitchFamily="34" charset="0"/>
              </a:rPr>
              <a:t>                  </a:t>
            </a:r>
            <a:r>
              <a:rPr lang="de-DE" dirty="0" smtClean="0">
                <a:latin typeface="Tw Cen MT Condensed" pitchFamily="34" charset="0"/>
              </a:rPr>
              <a:t>          Possible </a:t>
            </a:r>
            <a:r>
              <a:rPr lang="de-DE" dirty="0" smtClean="0">
                <a:latin typeface="Tw Cen MT Condensed" pitchFamily="34" charset="0"/>
              </a:rPr>
              <a:t>Solutions</a:t>
            </a:r>
            <a:endParaRPr lang="de-DE" dirty="0">
              <a:latin typeface="Tw Cen MT Condensed" pitchFamily="34" charset="0"/>
            </a:endParaRPr>
          </a:p>
        </p:txBody>
      </p:sp>
      <p:pic>
        <p:nvPicPr>
          <p:cNvPr id="9" name="8 Imagen" descr="unnamed.png"/>
          <p:cNvPicPr>
            <a:picLocks noChangeAspect="1"/>
          </p:cNvPicPr>
          <p:nvPr/>
        </p:nvPicPr>
        <p:blipFill>
          <a:blip r:embed="rId3" cstate="print"/>
          <a:stretch>
            <a:fillRect/>
          </a:stretch>
        </p:blipFill>
        <p:spPr>
          <a:xfrm>
            <a:off x="7524328" y="0"/>
            <a:ext cx="1368152" cy="1368152"/>
          </a:xfrm>
          <a:prstGeom prst="rect">
            <a:avLst/>
          </a:prstGeom>
        </p:spPr>
      </p:pic>
    </p:spTree>
    <p:extLst>
      <p:ext uri="{BB962C8B-B14F-4D97-AF65-F5344CB8AC3E}">
        <p14:creationId xmlns="" xmlns:p14="http://schemas.microsoft.com/office/powerpoint/2010/main" val="104606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7488832" cy="864096"/>
          </a:xfrm>
        </p:spPr>
        <p:txBody>
          <a:bodyPr>
            <a:normAutofit/>
          </a:bodyPr>
          <a:lstStyle/>
          <a:p>
            <a:pPr algn="l"/>
            <a:r>
              <a:rPr lang="en-GB" sz="3600" dirty="0" smtClean="0">
                <a:solidFill>
                  <a:srgbClr val="002060"/>
                </a:solidFill>
                <a:latin typeface="Tw Cen MT Condensed Extra Bold" pitchFamily="34" charset="0"/>
              </a:rPr>
              <a:t>Some empirical evidence</a:t>
            </a:r>
            <a:endParaRPr lang="en-GB" sz="3600" dirty="0">
              <a:solidFill>
                <a:srgbClr val="002060"/>
              </a:solidFill>
              <a:latin typeface="Tw Cen MT Condensed Extra Bold" pitchFamily="34" charset="0"/>
            </a:endParaRPr>
          </a:p>
        </p:txBody>
      </p:sp>
      <p:sp>
        <p:nvSpPr>
          <p:cNvPr id="3" name="Content Placeholder 2"/>
          <p:cNvSpPr>
            <a:spLocks noGrp="1"/>
          </p:cNvSpPr>
          <p:nvPr>
            <p:ph idx="1"/>
          </p:nvPr>
        </p:nvSpPr>
        <p:spPr>
          <a:xfrm>
            <a:off x="395536" y="1457400"/>
            <a:ext cx="8424936" cy="5400600"/>
          </a:xfrm>
        </p:spPr>
        <p:txBody>
          <a:bodyPr/>
          <a:lstStyle/>
          <a:p>
            <a:r>
              <a:rPr lang="en-GB" sz="2400" dirty="0" smtClean="0">
                <a:solidFill>
                  <a:prstClr val="black"/>
                </a:solidFill>
                <a:latin typeface="Tw Cen MT" pitchFamily="34" charset="0"/>
              </a:rPr>
              <a:t>World Bank: </a:t>
            </a:r>
            <a:r>
              <a:rPr lang="en-GB" sz="2400" i="1" dirty="0" smtClean="0">
                <a:solidFill>
                  <a:prstClr val="black"/>
                </a:solidFill>
                <a:latin typeface="Tw Cen MT" pitchFamily="34" charset="0"/>
              </a:rPr>
              <a:t>World </a:t>
            </a:r>
            <a:r>
              <a:rPr lang="en-GB" sz="2400" i="1" dirty="0">
                <a:solidFill>
                  <a:prstClr val="black"/>
                </a:solidFill>
                <a:latin typeface="Tw Cen MT" pitchFamily="34" charset="0"/>
              </a:rPr>
              <a:t>Development </a:t>
            </a:r>
            <a:r>
              <a:rPr lang="en-GB" sz="2400" i="1" dirty="0" smtClean="0">
                <a:solidFill>
                  <a:prstClr val="black"/>
                </a:solidFill>
                <a:latin typeface="Tw Cen MT" pitchFamily="34" charset="0"/>
              </a:rPr>
              <a:t>Report (2005)</a:t>
            </a:r>
            <a:r>
              <a:rPr lang="en-GB" sz="2400" dirty="0" smtClean="0">
                <a:solidFill>
                  <a:prstClr val="black"/>
                </a:solidFill>
                <a:latin typeface="Tw Cen MT" pitchFamily="34" charset="0"/>
              </a:rPr>
              <a:t>: </a:t>
            </a:r>
            <a:r>
              <a:rPr lang="en-GB" sz="2400" dirty="0">
                <a:solidFill>
                  <a:prstClr val="black"/>
                </a:solidFill>
                <a:latin typeface="Tw Cen MT" pitchFamily="34" charset="0"/>
              </a:rPr>
              <a:t>causes of income inequality have an impact on economic </a:t>
            </a:r>
            <a:r>
              <a:rPr lang="en-GB" sz="2400" dirty="0" smtClean="0">
                <a:solidFill>
                  <a:prstClr val="black"/>
                </a:solidFill>
                <a:latin typeface="Tw Cen MT" pitchFamily="34" charset="0"/>
              </a:rPr>
              <a:t>growth</a:t>
            </a:r>
            <a:endParaRPr lang="en-GB" sz="2400" dirty="0" smtClean="0">
              <a:solidFill>
                <a:prstClr val="black"/>
              </a:solidFill>
              <a:latin typeface="Tw Cen MT" pitchFamily="34" charset="0"/>
            </a:endParaRPr>
          </a:p>
          <a:p>
            <a:pPr lvl="0">
              <a:buNone/>
            </a:pPr>
            <a:endParaRPr lang="en-GB" sz="2400" dirty="0">
              <a:solidFill>
                <a:prstClr val="black"/>
              </a:solidFill>
              <a:latin typeface="Tw Cen MT" pitchFamily="34" charset="0"/>
            </a:endParaRPr>
          </a:p>
          <a:p>
            <a:pPr lvl="0"/>
            <a:r>
              <a:rPr lang="en-GB" sz="2400" dirty="0">
                <a:solidFill>
                  <a:prstClr val="black"/>
                </a:solidFill>
                <a:latin typeface="Tw Cen MT" pitchFamily="34" charset="0"/>
              </a:rPr>
              <a:t>Thomas </a:t>
            </a:r>
            <a:r>
              <a:rPr lang="en-GB" sz="2400" dirty="0" err="1">
                <a:solidFill>
                  <a:prstClr val="black"/>
                </a:solidFill>
                <a:latin typeface="Tw Cen MT" pitchFamily="34" charset="0"/>
              </a:rPr>
              <a:t>Piketty</a:t>
            </a:r>
            <a:r>
              <a:rPr lang="en-GB" sz="2400" dirty="0">
                <a:solidFill>
                  <a:prstClr val="black"/>
                </a:solidFill>
                <a:latin typeface="Tw Cen MT" pitchFamily="34" charset="0"/>
              </a:rPr>
              <a:t> (2013) “Capital of the 21th Century”</a:t>
            </a:r>
          </a:p>
          <a:p>
            <a:pPr marL="0" indent="0">
              <a:buNone/>
            </a:pPr>
            <a:endParaRPr lang="en-GB" dirty="0"/>
          </a:p>
        </p:txBody>
      </p:sp>
      <p:cxnSp>
        <p:nvCxnSpPr>
          <p:cNvPr id="6" name="Gerade Verbindung 9"/>
          <p:cNvCxnSpPr/>
          <p:nvPr/>
        </p:nvCxnSpPr>
        <p:spPr>
          <a:xfrm flipH="1">
            <a:off x="611560" y="6309320"/>
            <a:ext cx="8568000" cy="0"/>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Gerade Verbindung 14"/>
          <p:cNvCxnSpPr/>
          <p:nvPr/>
        </p:nvCxnSpPr>
        <p:spPr>
          <a:xfrm flipH="1">
            <a:off x="0" y="6309320"/>
            <a:ext cx="540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feld 8"/>
          <p:cNvSpPr txBox="1"/>
          <p:nvPr/>
        </p:nvSpPr>
        <p:spPr>
          <a:xfrm>
            <a:off x="732547" y="6381328"/>
            <a:ext cx="8087925" cy="369332"/>
          </a:xfrm>
          <a:prstGeom prst="rect">
            <a:avLst/>
          </a:prstGeom>
          <a:noFill/>
        </p:spPr>
        <p:txBody>
          <a:bodyPr wrap="square" rtlCol="0">
            <a:spAutoFit/>
          </a:bodyPr>
          <a:lstStyle/>
          <a:p>
            <a:r>
              <a:rPr lang="de-DE" dirty="0" smtClean="0">
                <a:latin typeface="Tw Cen MT Condensed" pitchFamily="34" charset="0"/>
              </a:rPr>
              <a:t>Accountability</a:t>
            </a:r>
            <a:r>
              <a:rPr lang="de-DE" dirty="0" smtClean="0">
                <a:latin typeface="Tw Cen MT Condensed" pitchFamily="34" charset="0"/>
              </a:rPr>
              <a:t>	</a:t>
            </a:r>
            <a:r>
              <a:rPr lang="de-DE" dirty="0" smtClean="0">
                <a:latin typeface="Tw Cen MT Condensed" pitchFamily="34" charset="0"/>
              </a:rPr>
              <a:t>           </a:t>
            </a:r>
            <a:r>
              <a:rPr lang="de-DE" dirty="0" smtClean="0">
                <a:latin typeface="Tw Cen MT Condensed" pitchFamily="34" charset="0"/>
              </a:rPr>
              <a:t>Spanish Context	      </a:t>
            </a:r>
            <a:r>
              <a:rPr lang="de-DE" dirty="0" smtClean="0">
                <a:latin typeface="Tw Cen MT Condensed" pitchFamily="34" charset="0"/>
              </a:rPr>
              <a:t>             </a:t>
            </a:r>
            <a:r>
              <a:rPr lang="de-DE" b="1" dirty="0" smtClean="0">
                <a:latin typeface="Tw Cen MT Condensed" pitchFamily="34" charset="0"/>
              </a:rPr>
              <a:t>Conclusion   </a:t>
            </a:r>
            <a:r>
              <a:rPr lang="de-DE" dirty="0" smtClean="0">
                <a:latin typeface="Tw Cen MT Condensed" pitchFamily="34" charset="0"/>
              </a:rPr>
              <a:t>               </a:t>
            </a:r>
            <a:r>
              <a:rPr lang="de-DE" dirty="0" smtClean="0">
                <a:latin typeface="Tw Cen MT Condensed" pitchFamily="34" charset="0"/>
              </a:rPr>
              <a:t>          Possible </a:t>
            </a:r>
            <a:r>
              <a:rPr lang="de-DE" dirty="0" smtClean="0">
                <a:latin typeface="Tw Cen MT Condensed" pitchFamily="34" charset="0"/>
              </a:rPr>
              <a:t>Solutions</a:t>
            </a:r>
            <a:endParaRPr lang="de-DE" dirty="0">
              <a:latin typeface="Tw Cen MT Condensed" pitchFamily="34" charset="0"/>
            </a:endParaRPr>
          </a:p>
        </p:txBody>
      </p:sp>
      <p:pic>
        <p:nvPicPr>
          <p:cNvPr id="9" name="8 Imagen" descr="unnamed.png"/>
          <p:cNvPicPr>
            <a:picLocks noChangeAspect="1"/>
          </p:cNvPicPr>
          <p:nvPr/>
        </p:nvPicPr>
        <p:blipFill>
          <a:blip r:embed="rId3" cstate="print"/>
          <a:stretch>
            <a:fillRect/>
          </a:stretch>
        </p:blipFill>
        <p:spPr>
          <a:xfrm>
            <a:off x="7524328" y="0"/>
            <a:ext cx="1368152" cy="1368152"/>
          </a:xfrm>
          <a:prstGeom prst="rect">
            <a:avLst/>
          </a:prstGeom>
        </p:spPr>
      </p:pic>
    </p:spTree>
    <p:extLst>
      <p:ext uri="{BB962C8B-B14F-4D97-AF65-F5344CB8AC3E}">
        <p14:creationId xmlns="" xmlns:p14="http://schemas.microsoft.com/office/powerpoint/2010/main" val="381984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rmAutofit/>
          </a:bodyPr>
          <a:lstStyle/>
          <a:p>
            <a:pPr algn="l"/>
            <a:r>
              <a:rPr lang="en-GB" sz="4000" b="1" dirty="0" smtClean="0">
                <a:latin typeface="Tw Cen MT Condensed Extra Bold" pitchFamily="34" charset="0"/>
              </a:rPr>
              <a:t>Possible Solutions</a:t>
            </a:r>
            <a:endParaRPr lang="en-GB" sz="4000" b="1" dirty="0">
              <a:latin typeface="Tw Cen MT Condensed Extra Bold" pitchFamily="34" charset="0"/>
            </a:endParaRPr>
          </a:p>
        </p:txBody>
      </p:sp>
      <p:sp>
        <p:nvSpPr>
          <p:cNvPr id="3" name="Content Placeholder 2"/>
          <p:cNvSpPr>
            <a:spLocks noGrp="1"/>
          </p:cNvSpPr>
          <p:nvPr>
            <p:ph idx="1"/>
          </p:nvPr>
        </p:nvSpPr>
        <p:spPr>
          <a:xfrm>
            <a:off x="251520" y="908720"/>
            <a:ext cx="8568952" cy="5328592"/>
          </a:xfrm>
        </p:spPr>
        <p:txBody>
          <a:bodyPr>
            <a:noAutofit/>
          </a:bodyPr>
          <a:lstStyle/>
          <a:p>
            <a:pPr marL="514350" lvl="0" indent="-514350">
              <a:buFont typeface="+mj-lt"/>
              <a:buAutoNum type="arabicPeriod"/>
            </a:pPr>
            <a:r>
              <a:rPr lang="en-GB" sz="2400" dirty="0" smtClean="0">
                <a:latin typeface="Tw Cen MT" pitchFamily="34" charset="0"/>
              </a:rPr>
              <a:t>Public Debt Audit (e.g. </a:t>
            </a:r>
            <a:r>
              <a:rPr lang="en-GB" sz="2400" dirty="0" err="1" smtClean="0">
                <a:latin typeface="Tw Cen MT" pitchFamily="34" charset="0"/>
              </a:rPr>
              <a:t>Equador</a:t>
            </a:r>
            <a:r>
              <a:rPr lang="en-GB" sz="2400" dirty="0" smtClean="0">
                <a:latin typeface="Tw Cen MT" pitchFamily="34" charset="0"/>
              </a:rPr>
              <a:t>) + </a:t>
            </a:r>
            <a:r>
              <a:rPr lang="en-GB" sz="2400" i="1" dirty="0" smtClean="0">
                <a:latin typeface="Tw Cen MT" pitchFamily="34" charset="0"/>
              </a:rPr>
              <a:t>Save Banks but not </a:t>
            </a:r>
            <a:r>
              <a:rPr lang="en-GB" sz="2400" i="1" dirty="0" smtClean="0">
                <a:latin typeface="Tw Cen MT" pitchFamily="34" charset="0"/>
              </a:rPr>
              <a:t>Bankers.</a:t>
            </a:r>
            <a:endParaRPr lang="en-GB" sz="2400" i="1" dirty="0" smtClean="0">
              <a:latin typeface="Tw Cen MT" pitchFamily="34" charset="0"/>
            </a:endParaRPr>
          </a:p>
          <a:p>
            <a:pPr marL="514350" lvl="0" indent="-514350">
              <a:buFont typeface="+mj-lt"/>
              <a:buAutoNum type="arabicPeriod"/>
            </a:pPr>
            <a:endParaRPr lang="es-ES" sz="1600" dirty="0" smtClean="0">
              <a:latin typeface="Tw Cen MT" pitchFamily="34" charset="0"/>
            </a:endParaRPr>
          </a:p>
          <a:p>
            <a:pPr marL="514350" lvl="0" indent="-514350">
              <a:buFont typeface="+mj-lt"/>
              <a:buAutoNum type="arabicPeriod"/>
            </a:pPr>
            <a:r>
              <a:rPr lang="en-GB" sz="2400" dirty="0" smtClean="0">
                <a:latin typeface="Tw Cen MT" pitchFamily="34" charset="0"/>
              </a:rPr>
              <a:t>Change the Spanish productive model. </a:t>
            </a:r>
          </a:p>
          <a:p>
            <a:pPr marL="514350" lvl="0" indent="-514350">
              <a:buFont typeface="+mj-lt"/>
              <a:buAutoNum type="arabicPeriod"/>
            </a:pPr>
            <a:endParaRPr lang="es-ES" sz="1600" dirty="0" smtClean="0">
              <a:latin typeface="Tw Cen MT" pitchFamily="34" charset="0"/>
            </a:endParaRPr>
          </a:p>
          <a:p>
            <a:pPr marL="514350" lvl="0" indent="-514350">
              <a:buFont typeface="+mj-lt"/>
              <a:buAutoNum type="arabicPeriod"/>
            </a:pPr>
            <a:r>
              <a:rPr lang="en-GB" sz="2400" dirty="0" smtClean="0">
                <a:latin typeface="Tw Cen MT" pitchFamily="34" charset="0"/>
              </a:rPr>
              <a:t>Develop a more progressive fiscal system (e.g. SICAV’s). </a:t>
            </a:r>
          </a:p>
          <a:p>
            <a:pPr marL="514350" lvl="0" indent="-514350">
              <a:buFont typeface="+mj-lt"/>
              <a:buAutoNum type="arabicPeriod"/>
            </a:pPr>
            <a:endParaRPr lang="es-ES" sz="1800" dirty="0" smtClean="0">
              <a:latin typeface="Tw Cen MT" pitchFamily="34" charset="0"/>
            </a:endParaRPr>
          </a:p>
          <a:p>
            <a:pPr marL="514350" lvl="0" indent="-514350">
              <a:buFont typeface="+mj-lt"/>
              <a:buAutoNum type="arabicPeriod"/>
            </a:pPr>
            <a:r>
              <a:rPr lang="en-GB" sz="2400" dirty="0" smtClean="0">
                <a:latin typeface="Tw Cen MT" pitchFamily="34" charset="0"/>
              </a:rPr>
              <a:t>Invest again in the pillars of Welfare State: Education, Health System, Medical Care, and Security.  </a:t>
            </a:r>
          </a:p>
          <a:p>
            <a:pPr marL="514350" lvl="0" indent="-514350">
              <a:buFont typeface="+mj-lt"/>
              <a:buAutoNum type="arabicPeriod"/>
            </a:pPr>
            <a:endParaRPr lang="es-ES" sz="1600" dirty="0" smtClean="0">
              <a:latin typeface="Tw Cen MT" pitchFamily="34" charset="0"/>
            </a:endParaRPr>
          </a:p>
          <a:p>
            <a:pPr marL="514350" indent="-514350">
              <a:buFont typeface="+mj-lt"/>
              <a:buAutoNum type="arabicPeriod"/>
            </a:pPr>
            <a:r>
              <a:rPr lang="en-GB" sz="2400" dirty="0" smtClean="0">
                <a:latin typeface="Tw Cen MT" pitchFamily="34" charset="0"/>
              </a:rPr>
              <a:t>Invest in a change of paradigm from GDP to </a:t>
            </a:r>
            <a:r>
              <a:rPr lang="en-GB" sz="2400" dirty="0" smtClean="0">
                <a:latin typeface="Tw Cen MT" pitchFamily="34" charset="0"/>
              </a:rPr>
              <a:t>Well-being</a:t>
            </a:r>
            <a:r>
              <a:rPr lang="en-GB" sz="2400" dirty="0" smtClean="0">
                <a:latin typeface="Tw Cen MT" pitchFamily="34" charset="0"/>
              </a:rPr>
              <a:t> </a:t>
            </a:r>
            <a:r>
              <a:rPr lang="en-GB" sz="2400" dirty="0" smtClean="0">
                <a:latin typeface="Tw Cen MT" pitchFamily="34" charset="0"/>
              </a:rPr>
              <a:t>(e.g</a:t>
            </a:r>
            <a:r>
              <a:rPr lang="en-GB" sz="2400" dirty="0" smtClean="0">
                <a:latin typeface="Tw Cen MT" pitchFamily="34" charset="0"/>
              </a:rPr>
              <a:t>. ALMP through the lens of Capabilities- </a:t>
            </a:r>
            <a:r>
              <a:rPr lang="en-GB" sz="2400" dirty="0" err="1" smtClean="0">
                <a:latin typeface="Tw Cen MT" pitchFamily="34" charset="0"/>
              </a:rPr>
              <a:t>Amartya</a:t>
            </a:r>
            <a:r>
              <a:rPr lang="en-GB" sz="2400" dirty="0" smtClean="0">
                <a:latin typeface="Tw Cen MT" pitchFamily="34" charset="0"/>
              </a:rPr>
              <a:t> </a:t>
            </a:r>
            <a:r>
              <a:rPr lang="en-GB" sz="2400" dirty="0" err="1" smtClean="0">
                <a:latin typeface="Tw Cen MT" pitchFamily="34" charset="0"/>
              </a:rPr>
              <a:t>Sen</a:t>
            </a:r>
            <a:r>
              <a:rPr lang="en-GB" sz="2400" dirty="0" smtClean="0">
                <a:latin typeface="Tw Cen MT" pitchFamily="34" charset="0"/>
              </a:rPr>
              <a:t>).</a:t>
            </a:r>
          </a:p>
          <a:p>
            <a:pPr marL="514350" indent="-514350">
              <a:buFont typeface="+mj-lt"/>
              <a:buAutoNum type="arabicPeriod"/>
            </a:pPr>
            <a:endParaRPr lang="es-ES" sz="1600" dirty="0" smtClean="0">
              <a:latin typeface="Tw Cen MT" pitchFamily="34" charset="0"/>
            </a:endParaRPr>
          </a:p>
          <a:p>
            <a:pPr marL="514350" lvl="0" indent="-514350">
              <a:buFont typeface="+mj-lt"/>
              <a:buAutoNum type="arabicPeriod"/>
            </a:pPr>
            <a:r>
              <a:rPr lang="en-GB" sz="2400" dirty="0" smtClean="0">
                <a:latin typeface="Tw Cen MT" pitchFamily="34" charset="0"/>
              </a:rPr>
              <a:t>Promotion of a </a:t>
            </a:r>
            <a:r>
              <a:rPr lang="en-GB" sz="2400" dirty="0" smtClean="0">
                <a:latin typeface="Tw Cen MT" pitchFamily="34" charset="0"/>
              </a:rPr>
              <a:t>more social </a:t>
            </a:r>
            <a:r>
              <a:rPr lang="en-GB" sz="2400" dirty="0" smtClean="0">
                <a:latin typeface="Tw Cen MT" pitchFamily="34" charset="0"/>
              </a:rPr>
              <a:t>Europe: more </a:t>
            </a:r>
            <a:r>
              <a:rPr lang="en-GB" sz="2400" dirty="0" smtClean="0">
                <a:latin typeface="Tw Cen MT" pitchFamily="34" charset="0"/>
              </a:rPr>
              <a:t>public control mechanisms over monetary policy </a:t>
            </a:r>
            <a:r>
              <a:rPr lang="en-GB" sz="2400" dirty="0" smtClean="0">
                <a:latin typeface="Tw Cen MT" pitchFamily="34" charset="0"/>
              </a:rPr>
              <a:t>+ </a:t>
            </a:r>
            <a:r>
              <a:rPr lang="en-GB" sz="2400" dirty="0" smtClean="0">
                <a:latin typeface="Tw Cen MT" pitchFamily="34" charset="0"/>
              </a:rPr>
              <a:t>more </a:t>
            </a:r>
            <a:r>
              <a:rPr lang="en-GB" sz="2400" dirty="0" smtClean="0">
                <a:latin typeface="Tw Cen MT" pitchFamily="34" charset="0"/>
              </a:rPr>
              <a:t>EU-based social </a:t>
            </a:r>
            <a:r>
              <a:rPr lang="en-GB" sz="2400" dirty="0" smtClean="0">
                <a:latin typeface="Tw Cen MT" pitchFamily="34" charset="0"/>
              </a:rPr>
              <a:t>policy </a:t>
            </a:r>
            <a:endParaRPr lang="es-ES" sz="2400" dirty="0">
              <a:latin typeface="Tw Cen MT" pitchFamily="34" charset="0"/>
            </a:endParaRPr>
          </a:p>
        </p:txBody>
      </p:sp>
      <p:cxnSp>
        <p:nvCxnSpPr>
          <p:cNvPr id="6" name="Gerade Verbindung 9"/>
          <p:cNvCxnSpPr/>
          <p:nvPr/>
        </p:nvCxnSpPr>
        <p:spPr>
          <a:xfrm flipH="1">
            <a:off x="611560" y="6309320"/>
            <a:ext cx="8568000" cy="0"/>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Gerade Verbindung 14"/>
          <p:cNvCxnSpPr/>
          <p:nvPr/>
        </p:nvCxnSpPr>
        <p:spPr>
          <a:xfrm flipH="1">
            <a:off x="0" y="6309320"/>
            <a:ext cx="540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feld 8"/>
          <p:cNvSpPr txBox="1"/>
          <p:nvPr/>
        </p:nvSpPr>
        <p:spPr>
          <a:xfrm>
            <a:off x="732547" y="6381328"/>
            <a:ext cx="8087925" cy="369332"/>
          </a:xfrm>
          <a:prstGeom prst="rect">
            <a:avLst/>
          </a:prstGeom>
          <a:noFill/>
        </p:spPr>
        <p:txBody>
          <a:bodyPr wrap="square" rtlCol="0">
            <a:spAutoFit/>
          </a:bodyPr>
          <a:lstStyle/>
          <a:p>
            <a:r>
              <a:rPr lang="de-DE" dirty="0" smtClean="0">
                <a:latin typeface="Tw Cen MT Condensed" pitchFamily="34" charset="0"/>
              </a:rPr>
              <a:t>Accountability</a:t>
            </a:r>
            <a:r>
              <a:rPr lang="de-DE" dirty="0" smtClean="0">
                <a:latin typeface="Tw Cen MT Condensed" pitchFamily="34" charset="0"/>
              </a:rPr>
              <a:t>	</a:t>
            </a:r>
            <a:r>
              <a:rPr lang="de-DE" dirty="0" smtClean="0">
                <a:latin typeface="Tw Cen MT Condensed" pitchFamily="34" charset="0"/>
              </a:rPr>
              <a:t>           </a:t>
            </a:r>
            <a:r>
              <a:rPr lang="de-DE" dirty="0" smtClean="0">
                <a:latin typeface="Tw Cen MT Condensed" pitchFamily="34" charset="0"/>
              </a:rPr>
              <a:t>Spanish Context	      </a:t>
            </a:r>
            <a:r>
              <a:rPr lang="de-DE" dirty="0" smtClean="0">
                <a:latin typeface="Tw Cen MT Condensed" pitchFamily="34" charset="0"/>
              </a:rPr>
              <a:t>             </a:t>
            </a:r>
            <a:r>
              <a:rPr lang="de-DE" dirty="0" smtClean="0">
                <a:latin typeface="Tw Cen MT Condensed" pitchFamily="34" charset="0"/>
              </a:rPr>
              <a:t>Conclusion                  </a:t>
            </a:r>
            <a:r>
              <a:rPr lang="de-DE" dirty="0" smtClean="0">
                <a:latin typeface="Tw Cen MT Condensed" pitchFamily="34" charset="0"/>
              </a:rPr>
              <a:t>          </a:t>
            </a:r>
            <a:r>
              <a:rPr lang="de-DE" b="1" dirty="0" smtClean="0">
                <a:latin typeface="Tw Cen MT Condensed" pitchFamily="34" charset="0"/>
              </a:rPr>
              <a:t>Possible </a:t>
            </a:r>
            <a:r>
              <a:rPr lang="de-DE" b="1" dirty="0" smtClean="0">
                <a:latin typeface="Tw Cen MT Condensed" pitchFamily="34" charset="0"/>
              </a:rPr>
              <a:t>Solutions</a:t>
            </a:r>
            <a:endParaRPr lang="de-DE" b="1" dirty="0">
              <a:latin typeface="Tw Cen MT Condensed" pitchFamily="34" charset="0"/>
            </a:endParaRPr>
          </a:p>
        </p:txBody>
      </p:sp>
      <p:pic>
        <p:nvPicPr>
          <p:cNvPr id="9" name="8 Imagen" descr="unnamed.png"/>
          <p:cNvPicPr>
            <a:picLocks noChangeAspect="1"/>
          </p:cNvPicPr>
          <p:nvPr/>
        </p:nvPicPr>
        <p:blipFill>
          <a:blip r:embed="rId3" cstate="print"/>
          <a:stretch>
            <a:fillRect/>
          </a:stretch>
        </p:blipFill>
        <p:spPr>
          <a:xfrm>
            <a:off x="7524328" y="0"/>
            <a:ext cx="1368152" cy="1368152"/>
          </a:xfrm>
          <a:prstGeom prst="rect">
            <a:avLst/>
          </a:prstGeom>
        </p:spPr>
      </p:pic>
    </p:spTree>
    <p:extLst>
      <p:ext uri="{BB962C8B-B14F-4D97-AF65-F5344CB8AC3E}">
        <p14:creationId xmlns="" xmlns:p14="http://schemas.microsoft.com/office/powerpoint/2010/main" val="279302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Effect transition="in" filter="fade">
                                      <p:cBhvr>
                                        <p:cTn id="49" dur="1000"/>
                                        <p:tgtEl>
                                          <p:spTgt spid="3">
                                            <p:txEl>
                                              <p:pRg st="0" end="0"/>
                                            </p:txEl>
                                          </p:spTgt>
                                        </p:tgtEl>
                                      </p:cBhvr>
                                    </p:animEffect>
                                    <p:anim calcmode="lin" valueType="num">
                                      <p:cBhvr>
                                        <p:cTn id="5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29600" cy="1143000"/>
          </a:xfrm>
          <a:noFill/>
        </p:spPr>
        <p:txBody>
          <a:bodyPr/>
          <a:lstStyle/>
          <a:p>
            <a:r>
              <a:rPr lang="en-GB" b="1" dirty="0" smtClean="0">
                <a:latin typeface="Tw Cen MT Condensed" pitchFamily="34" charset="0"/>
              </a:rPr>
              <a:t>Structure of </a:t>
            </a:r>
            <a:r>
              <a:rPr lang="en-GB" b="1" dirty="0" smtClean="0">
                <a:latin typeface="Tw Cen MT Condensed" pitchFamily="34" charset="0"/>
              </a:rPr>
              <a:t>Presentation</a:t>
            </a:r>
            <a:endParaRPr lang="en-GB" b="1" dirty="0">
              <a:latin typeface="Tw Cen MT Condensed" pitchFamily="34" charset="0"/>
            </a:endParaRPr>
          </a:p>
        </p:txBody>
      </p:sp>
      <p:sp>
        <p:nvSpPr>
          <p:cNvPr id="3" name="Content Placeholder 2"/>
          <p:cNvSpPr>
            <a:spLocks noGrp="1"/>
          </p:cNvSpPr>
          <p:nvPr>
            <p:ph idx="1"/>
          </p:nvPr>
        </p:nvSpPr>
        <p:spPr>
          <a:xfrm>
            <a:off x="914400" y="1412776"/>
            <a:ext cx="8229600" cy="4525963"/>
          </a:xfrm>
        </p:spPr>
        <p:txBody>
          <a:bodyPr>
            <a:normAutofit/>
          </a:bodyPr>
          <a:lstStyle/>
          <a:p>
            <a:pPr marL="514350" indent="-514350">
              <a:buFont typeface="+mj-lt"/>
              <a:buAutoNum type="arabicPeriod"/>
            </a:pPr>
            <a:r>
              <a:rPr lang="en-GB" dirty="0" smtClean="0">
                <a:latin typeface="Tw Cen MT Condensed" pitchFamily="34" charset="0"/>
              </a:rPr>
              <a:t>Bundesbank</a:t>
            </a:r>
          </a:p>
          <a:p>
            <a:pPr marL="514350" indent="-514350">
              <a:buFont typeface="+mj-lt"/>
              <a:buAutoNum type="arabicPeriod"/>
            </a:pPr>
            <a:r>
              <a:rPr lang="en-GB" dirty="0" smtClean="0">
                <a:latin typeface="Tw Cen MT Condensed" pitchFamily="34" charset="0"/>
              </a:rPr>
              <a:t>Spanish Governments</a:t>
            </a:r>
          </a:p>
          <a:p>
            <a:pPr marL="514350" indent="-514350">
              <a:buFont typeface="+mj-lt"/>
              <a:buAutoNum type="arabicPeriod"/>
            </a:pPr>
            <a:r>
              <a:rPr lang="en-GB" dirty="0" smtClean="0">
                <a:latin typeface="Tw Cen MT Condensed" pitchFamily="34" charset="0"/>
              </a:rPr>
              <a:t>Governors of Bank of Spain</a:t>
            </a:r>
          </a:p>
          <a:p>
            <a:pPr marL="514350" indent="-514350">
              <a:buFont typeface="+mj-lt"/>
              <a:buAutoNum type="arabicPeriod"/>
            </a:pPr>
            <a:r>
              <a:rPr lang="en-GB" dirty="0" smtClean="0">
                <a:latin typeface="Tw Cen MT Condensed" pitchFamily="34" charset="0"/>
              </a:rPr>
              <a:t>The Spanish Political and Economic Context Today</a:t>
            </a:r>
          </a:p>
          <a:p>
            <a:pPr marL="514350" indent="-514350">
              <a:buFont typeface="+mj-lt"/>
              <a:buAutoNum type="arabicPeriod"/>
            </a:pPr>
            <a:r>
              <a:rPr lang="en-GB" dirty="0" smtClean="0">
                <a:latin typeface="Tw Cen MT Condensed" pitchFamily="34" charset="0"/>
              </a:rPr>
              <a:t>Conclusion</a:t>
            </a:r>
          </a:p>
          <a:p>
            <a:pPr marL="514350" indent="-514350">
              <a:buFont typeface="+mj-lt"/>
              <a:buAutoNum type="arabicPeriod"/>
            </a:pPr>
            <a:r>
              <a:rPr lang="en-GB" dirty="0" smtClean="0">
                <a:latin typeface="Tw Cen MT Condensed" pitchFamily="34" charset="0"/>
              </a:rPr>
              <a:t>Some Empirical Evidence</a:t>
            </a:r>
          </a:p>
          <a:p>
            <a:pPr marL="514350" indent="-514350">
              <a:buFont typeface="+mj-lt"/>
              <a:buAutoNum type="arabicPeriod"/>
            </a:pPr>
            <a:r>
              <a:rPr lang="en-GB" dirty="0" smtClean="0">
                <a:latin typeface="Tw Cen MT Condensed" pitchFamily="34" charset="0"/>
              </a:rPr>
              <a:t>Possible Solutions</a:t>
            </a:r>
          </a:p>
          <a:p>
            <a:pPr marL="514350" indent="-514350">
              <a:buFont typeface="+mj-lt"/>
              <a:buAutoNum type="arabicPeriod"/>
            </a:pPr>
            <a:endParaRPr lang="en-GB" dirty="0" smtClean="0"/>
          </a:p>
          <a:p>
            <a:pPr marL="514350" indent="-514350">
              <a:buFont typeface="+mj-lt"/>
              <a:buAutoNum type="arabicPeriod"/>
            </a:pPr>
            <a:endParaRPr lang="en-GB" dirty="0" smtClean="0"/>
          </a:p>
          <a:p>
            <a:pPr marL="514350" indent="-514350">
              <a:buFont typeface="+mj-lt"/>
              <a:buAutoNum type="arabicPeriod"/>
            </a:pPr>
            <a:endParaRPr lang="en-GB" dirty="0"/>
          </a:p>
        </p:txBody>
      </p:sp>
      <p:pic>
        <p:nvPicPr>
          <p:cNvPr id="6" name="5 Imagen" descr="unnamed.png"/>
          <p:cNvPicPr>
            <a:picLocks noChangeAspect="1"/>
          </p:cNvPicPr>
          <p:nvPr/>
        </p:nvPicPr>
        <p:blipFill>
          <a:blip r:embed="rId3" cstate="print"/>
          <a:stretch>
            <a:fillRect/>
          </a:stretch>
        </p:blipFill>
        <p:spPr>
          <a:xfrm>
            <a:off x="7524328" y="0"/>
            <a:ext cx="1368152" cy="1368152"/>
          </a:xfrm>
          <a:prstGeom prst="rect">
            <a:avLst/>
          </a:prstGeom>
        </p:spPr>
      </p:pic>
      <p:sp>
        <p:nvSpPr>
          <p:cNvPr id="5" name="Untertitel 2"/>
          <p:cNvSpPr txBox="1">
            <a:spLocks/>
          </p:cNvSpPr>
          <p:nvPr/>
        </p:nvSpPr>
        <p:spPr>
          <a:xfrm flipV="1">
            <a:off x="683568" y="6093296"/>
            <a:ext cx="8460432" cy="45719"/>
          </a:xfrm>
          <a:prstGeom prst="rect">
            <a:avLst/>
          </a:prstGeom>
          <a:solidFill>
            <a:srgbClr val="002060"/>
          </a:solidFill>
        </p:spPr>
        <p:txBody>
          <a:bodyPr vert="horz" lIns="91440" tIns="45720" rIns="91440" bIns="45720" rtlCol="0">
            <a:normAutofit fontScale="25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de-DE" sz="3200" b="0" i="0" u="none" strike="noStrike" kern="1200" cap="none" spc="0" normalizeH="0" baseline="0" noProof="0" dirty="0">
              <a:ln>
                <a:noFill/>
              </a:ln>
              <a:solidFill>
                <a:schemeClr val="bg2"/>
              </a:solidFill>
              <a:effectLst/>
              <a:uLnTx/>
              <a:uFillTx/>
              <a:latin typeface="+mn-lt"/>
              <a:ea typeface="+mn-ea"/>
              <a:cs typeface="+mn-cs"/>
            </a:endParaRPr>
          </a:p>
        </p:txBody>
      </p:sp>
      <p:sp>
        <p:nvSpPr>
          <p:cNvPr id="7" name="Untertitel 2"/>
          <p:cNvSpPr txBox="1">
            <a:spLocks/>
          </p:cNvSpPr>
          <p:nvPr/>
        </p:nvSpPr>
        <p:spPr>
          <a:xfrm>
            <a:off x="0" y="6093296"/>
            <a:ext cx="576064" cy="45719"/>
          </a:xfrm>
          <a:prstGeom prst="rect">
            <a:avLst/>
          </a:prstGeom>
          <a:solidFill>
            <a:srgbClr val="FFC000"/>
          </a:solidFill>
        </p:spPr>
        <p:txBody>
          <a:bodyPr vert="horz" lIns="91440" tIns="45720" rIns="91440" bIns="45720" rtlCol="0">
            <a:normAutofit fontScale="25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de-DE" sz="3200" b="0" i="0" u="none" strike="noStrike" kern="1200" cap="none" spc="0" normalizeH="0" baseline="0" noProof="0" dirty="0">
              <a:ln>
                <a:noFill/>
              </a:ln>
              <a:solidFill>
                <a:schemeClr val="bg2"/>
              </a:solidFill>
              <a:effectLst/>
              <a:uLnTx/>
              <a:uFillTx/>
              <a:latin typeface="+mn-lt"/>
              <a:ea typeface="+mn-ea"/>
              <a:cs typeface="+mn-cs"/>
            </a:endParaRPr>
          </a:p>
        </p:txBody>
      </p:sp>
    </p:spTree>
    <p:extLst>
      <p:ext uri="{BB962C8B-B14F-4D97-AF65-F5344CB8AC3E}">
        <p14:creationId xmlns="" xmlns:p14="http://schemas.microsoft.com/office/powerpoint/2010/main" val="3864744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92896"/>
            <a:ext cx="8229600" cy="1143000"/>
          </a:xfrm>
        </p:spPr>
        <p:txBody>
          <a:bodyPr/>
          <a:lstStyle/>
          <a:p>
            <a:r>
              <a:rPr lang="en-GB" dirty="0" smtClean="0">
                <a:latin typeface="Tw Cen MT Condensed Extra Bold" pitchFamily="34" charset="0"/>
              </a:rPr>
              <a:t>Who was primarily accountable?</a:t>
            </a:r>
            <a:endParaRPr lang="en-GB" dirty="0">
              <a:latin typeface="Tw Cen MT Condensed Extra Bold" pitchFamily="34" charset="0"/>
            </a:endParaRPr>
          </a:p>
        </p:txBody>
      </p:sp>
      <p:cxnSp>
        <p:nvCxnSpPr>
          <p:cNvPr id="3" name="Gerade Verbindung 9"/>
          <p:cNvCxnSpPr/>
          <p:nvPr/>
        </p:nvCxnSpPr>
        <p:spPr>
          <a:xfrm flipH="1">
            <a:off x="611560" y="6309320"/>
            <a:ext cx="8568000" cy="0"/>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Gerade Verbindung 14"/>
          <p:cNvCxnSpPr/>
          <p:nvPr/>
        </p:nvCxnSpPr>
        <p:spPr>
          <a:xfrm flipH="1">
            <a:off x="0" y="6309320"/>
            <a:ext cx="540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Textfeld 8"/>
          <p:cNvSpPr txBox="1"/>
          <p:nvPr/>
        </p:nvSpPr>
        <p:spPr>
          <a:xfrm>
            <a:off x="732547" y="6381328"/>
            <a:ext cx="8087925" cy="369332"/>
          </a:xfrm>
          <a:prstGeom prst="rect">
            <a:avLst/>
          </a:prstGeom>
          <a:noFill/>
        </p:spPr>
        <p:txBody>
          <a:bodyPr wrap="square" rtlCol="0">
            <a:spAutoFit/>
          </a:bodyPr>
          <a:lstStyle/>
          <a:p>
            <a:r>
              <a:rPr lang="de-DE" b="1" dirty="0" smtClean="0">
                <a:latin typeface="Tw Cen MT Condensed" pitchFamily="34" charset="0"/>
              </a:rPr>
              <a:t>Accountability</a:t>
            </a:r>
            <a:r>
              <a:rPr lang="de-DE" dirty="0" smtClean="0">
                <a:latin typeface="Tw Cen MT Condensed" pitchFamily="34" charset="0"/>
              </a:rPr>
              <a:t>	</a:t>
            </a:r>
            <a:r>
              <a:rPr lang="de-DE" dirty="0" smtClean="0">
                <a:latin typeface="Tw Cen MT Condensed" pitchFamily="34" charset="0"/>
              </a:rPr>
              <a:t>           </a:t>
            </a:r>
            <a:r>
              <a:rPr lang="de-DE" dirty="0" smtClean="0">
                <a:latin typeface="Tw Cen MT Condensed" pitchFamily="34" charset="0"/>
              </a:rPr>
              <a:t>Spanish Context	      </a:t>
            </a:r>
            <a:r>
              <a:rPr lang="de-DE" dirty="0" smtClean="0">
                <a:latin typeface="Tw Cen MT Condensed" pitchFamily="34" charset="0"/>
              </a:rPr>
              <a:t>             </a:t>
            </a:r>
            <a:r>
              <a:rPr lang="de-DE" dirty="0" smtClean="0">
                <a:latin typeface="Tw Cen MT Condensed" pitchFamily="34" charset="0"/>
              </a:rPr>
              <a:t>Conclusion                  </a:t>
            </a:r>
            <a:r>
              <a:rPr lang="de-DE" dirty="0" smtClean="0">
                <a:latin typeface="Tw Cen MT Condensed" pitchFamily="34" charset="0"/>
              </a:rPr>
              <a:t>          Possible </a:t>
            </a:r>
            <a:r>
              <a:rPr lang="de-DE" dirty="0" smtClean="0">
                <a:latin typeface="Tw Cen MT Condensed" pitchFamily="34" charset="0"/>
              </a:rPr>
              <a:t>Solutions</a:t>
            </a:r>
            <a:endParaRPr lang="de-DE" dirty="0">
              <a:latin typeface="Tw Cen MT Condensed" pitchFamily="34" charset="0"/>
            </a:endParaRPr>
          </a:p>
        </p:txBody>
      </p:sp>
      <p:pic>
        <p:nvPicPr>
          <p:cNvPr id="6" name="5 Imagen" descr="unnamed.png"/>
          <p:cNvPicPr>
            <a:picLocks noChangeAspect="1"/>
          </p:cNvPicPr>
          <p:nvPr/>
        </p:nvPicPr>
        <p:blipFill>
          <a:blip r:embed="rId3" cstate="print"/>
          <a:stretch>
            <a:fillRect/>
          </a:stretch>
        </p:blipFill>
        <p:spPr>
          <a:xfrm>
            <a:off x="7524328" y="0"/>
            <a:ext cx="1368152" cy="1368152"/>
          </a:xfrm>
          <a:prstGeom prst="rect">
            <a:avLst/>
          </a:prstGeom>
        </p:spPr>
      </p:pic>
    </p:spTree>
    <p:extLst>
      <p:ext uri="{BB962C8B-B14F-4D97-AF65-F5344CB8AC3E}">
        <p14:creationId xmlns="" xmlns:p14="http://schemas.microsoft.com/office/powerpoint/2010/main" val="1001759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normAutofit/>
          </a:bodyPr>
          <a:lstStyle/>
          <a:p>
            <a:pPr marL="857250" indent="-857250" algn="l"/>
            <a:r>
              <a:rPr lang="en-US" sz="4000" b="1" dirty="0" smtClean="0">
                <a:latin typeface="Tw Cen MT Condensed Extra Bold" pitchFamily="34" charset="0"/>
              </a:rPr>
              <a:t>I. </a:t>
            </a:r>
            <a:r>
              <a:rPr lang="en-US" sz="4000" b="1" dirty="0" err="1" smtClean="0">
                <a:latin typeface="Tw Cen MT Condensed Extra Bold" pitchFamily="34" charset="0"/>
              </a:rPr>
              <a:t>Bundesbank</a:t>
            </a:r>
            <a:endParaRPr lang="en-US" sz="4000" b="1" dirty="0">
              <a:latin typeface="Tw Cen MT Condensed Extra Bold" pitchFamily="34" charset="0"/>
            </a:endParaRPr>
          </a:p>
        </p:txBody>
      </p:sp>
      <p:sp>
        <p:nvSpPr>
          <p:cNvPr id="3" name="2 Marcador de contenido"/>
          <p:cNvSpPr>
            <a:spLocks noGrp="1"/>
          </p:cNvSpPr>
          <p:nvPr>
            <p:ph idx="1"/>
          </p:nvPr>
        </p:nvSpPr>
        <p:spPr>
          <a:xfrm>
            <a:off x="467544" y="908720"/>
            <a:ext cx="8229600" cy="4525963"/>
          </a:xfrm>
        </p:spPr>
        <p:txBody>
          <a:bodyPr/>
          <a:lstStyle/>
          <a:p>
            <a:pPr>
              <a:buNone/>
            </a:pPr>
            <a:r>
              <a:rPr lang="en-US" sz="2400" dirty="0" smtClean="0">
                <a:latin typeface="Tw Cen MT" pitchFamily="34" charset="0"/>
              </a:rPr>
              <a:t>Theory Money Supply Equilibrium (Friedman) &amp; Donges</a:t>
            </a:r>
          </a:p>
          <a:p>
            <a:pPr>
              <a:buNone/>
            </a:pPr>
            <a:r>
              <a:rPr lang="en-US" sz="1600" dirty="0" smtClean="0">
                <a:latin typeface="Tw Cen MT" pitchFamily="34" charset="0"/>
              </a:rPr>
              <a:t>Graphic </a:t>
            </a:r>
            <a:r>
              <a:rPr lang="en-US" sz="2000" dirty="0" smtClean="0">
                <a:latin typeface="Tw Cen MT" pitchFamily="34" charset="0"/>
              </a:rPr>
              <a:t> </a:t>
            </a:r>
            <a:r>
              <a:rPr lang="en-US" sz="1600" dirty="0" smtClean="0">
                <a:latin typeface="Tw Cen MT" pitchFamily="34" charset="0"/>
              </a:rPr>
              <a:t>I: Money Supply </a:t>
            </a:r>
            <a:r>
              <a:rPr lang="en-US" sz="1600" dirty="0" err="1" smtClean="0">
                <a:latin typeface="Tw Cen MT" pitchFamily="34" charset="0"/>
              </a:rPr>
              <a:t>vs</a:t>
            </a:r>
            <a:r>
              <a:rPr lang="en-US" sz="1600" dirty="0" smtClean="0">
                <a:latin typeface="Tw Cen MT" pitchFamily="34" charset="0"/>
              </a:rPr>
              <a:t> GDP (current prices). Base Index (1990)</a:t>
            </a:r>
            <a:endParaRPr lang="en-US" sz="2000" dirty="0" smtClean="0">
              <a:latin typeface="Tw Cen MT" pitchFamily="34" charset="0"/>
            </a:endParaRPr>
          </a:p>
          <a:p>
            <a:pPr algn="ctr">
              <a:buNone/>
            </a:pPr>
            <a:endParaRPr lang="en-US" sz="2400" dirty="0" smtClean="0"/>
          </a:p>
          <a:p>
            <a:pPr algn="ctr">
              <a:buNone/>
            </a:pPr>
            <a:endParaRPr lang="en-US" sz="2400" dirty="0" smtClean="0"/>
          </a:p>
          <a:p>
            <a:pPr>
              <a:buNone/>
            </a:pPr>
            <a:endParaRPr lang="en-US" dirty="0"/>
          </a:p>
        </p:txBody>
      </p:sp>
      <p:pic>
        <p:nvPicPr>
          <p:cNvPr id="3074" name="Picture 2"/>
          <p:cNvPicPr>
            <a:picLocks noChangeAspect="1" noChangeArrowheads="1"/>
          </p:cNvPicPr>
          <p:nvPr/>
        </p:nvPicPr>
        <p:blipFill>
          <a:blip r:embed="rId3" cstate="print"/>
          <a:srcRect l="10089" t="20150" r="17795" b="5983"/>
          <a:stretch>
            <a:fillRect/>
          </a:stretch>
        </p:blipFill>
        <p:spPr bwMode="auto">
          <a:xfrm>
            <a:off x="414574" y="1700808"/>
            <a:ext cx="7498730" cy="4320480"/>
          </a:xfrm>
          <a:prstGeom prst="rect">
            <a:avLst/>
          </a:prstGeom>
          <a:noFill/>
          <a:ln w="9525">
            <a:noFill/>
            <a:miter lim="800000"/>
            <a:headEnd/>
            <a:tailEnd/>
          </a:ln>
        </p:spPr>
      </p:pic>
      <p:sp>
        <p:nvSpPr>
          <p:cNvPr id="6" name="5 CuadroTexto"/>
          <p:cNvSpPr txBox="1"/>
          <p:nvPr/>
        </p:nvSpPr>
        <p:spPr>
          <a:xfrm>
            <a:off x="7811344" y="4653136"/>
            <a:ext cx="1332656" cy="1323439"/>
          </a:xfrm>
          <a:prstGeom prst="rect">
            <a:avLst/>
          </a:prstGeom>
          <a:noFill/>
        </p:spPr>
        <p:txBody>
          <a:bodyPr wrap="square" rtlCol="0">
            <a:spAutoFit/>
          </a:bodyPr>
          <a:lstStyle/>
          <a:p>
            <a:pPr algn="ctr"/>
            <a:r>
              <a:rPr lang="en-US" sz="1600" b="1" dirty="0" smtClean="0">
                <a:latin typeface="Tw Cen MT" pitchFamily="34" charset="0"/>
              </a:rPr>
              <a:t>Source</a:t>
            </a:r>
            <a:r>
              <a:rPr lang="en-US" sz="1600" dirty="0" smtClean="0">
                <a:latin typeface="Tw Cen MT" pitchFamily="34" charset="0"/>
              </a:rPr>
              <a:t>: International Monetary Fund (IMF), 1998</a:t>
            </a:r>
            <a:endParaRPr lang="en-US" sz="1600" dirty="0">
              <a:latin typeface="Tw Cen MT" pitchFamily="34" charset="0"/>
            </a:endParaRPr>
          </a:p>
        </p:txBody>
      </p:sp>
      <p:pic>
        <p:nvPicPr>
          <p:cNvPr id="7" name="6 Imagen" descr="descarga.png"/>
          <p:cNvPicPr>
            <a:picLocks noChangeAspect="1"/>
          </p:cNvPicPr>
          <p:nvPr/>
        </p:nvPicPr>
        <p:blipFill>
          <a:blip r:embed="rId4" cstate="print"/>
          <a:stretch>
            <a:fillRect/>
          </a:stretch>
        </p:blipFill>
        <p:spPr>
          <a:xfrm>
            <a:off x="3563888" y="116632"/>
            <a:ext cx="1691680" cy="935465"/>
          </a:xfrm>
          <a:prstGeom prst="rect">
            <a:avLst/>
          </a:prstGeom>
        </p:spPr>
      </p:pic>
      <p:pic>
        <p:nvPicPr>
          <p:cNvPr id="8" name="7 Imagen" descr="unnamed.png"/>
          <p:cNvPicPr>
            <a:picLocks noChangeAspect="1"/>
          </p:cNvPicPr>
          <p:nvPr/>
        </p:nvPicPr>
        <p:blipFill>
          <a:blip r:embed="rId5" cstate="print"/>
          <a:stretch>
            <a:fillRect/>
          </a:stretch>
        </p:blipFill>
        <p:spPr>
          <a:xfrm>
            <a:off x="7524328" y="0"/>
            <a:ext cx="1368152" cy="1368152"/>
          </a:xfrm>
          <a:prstGeom prst="rect">
            <a:avLst/>
          </a:prstGeom>
        </p:spPr>
      </p:pic>
      <p:cxnSp>
        <p:nvCxnSpPr>
          <p:cNvPr id="9" name="Gerade Verbindung 9"/>
          <p:cNvCxnSpPr/>
          <p:nvPr/>
        </p:nvCxnSpPr>
        <p:spPr>
          <a:xfrm flipH="1">
            <a:off x="611560" y="6309320"/>
            <a:ext cx="8568000" cy="0"/>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Gerade Verbindung 14"/>
          <p:cNvCxnSpPr/>
          <p:nvPr/>
        </p:nvCxnSpPr>
        <p:spPr>
          <a:xfrm flipH="1">
            <a:off x="0" y="6309320"/>
            <a:ext cx="540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Textfeld 8"/>
          <p:cNvSpPr txBox="1"/>
          <p:nvPr/>
        </p:nvSpPr>
        <p:spPr>
          <a:xfrm>
            <a:off x="732547" y="6381328"/>
            <a:ext cx="8087925" cy="369332"/>
          </a:xfrm>
          <a:prstGeom prst="rect">
            <a:avLst/>
          </a:prstGeom>
          <a:noFill/>
        </p:spPr>
        <p:txBody>
          <a:bodyPr wrap="square" rtlCol="0">
            <a:spAutoFit/>
          </a:bodyPr>
          <a:lstStyle/>
          <a:p>
            <a:r>
              <a:rPr lang="de-DE" b="1" dirty="0" smtClean="0">
                <a:latin typeface="Tw Cen MT Condensed" pitchFamily="34" charset="0"/>
              </a:rPr>
              <a:t>Accountability</a:t>
            </a:r>
            <a:r>
              <a:rPr lang="de-DE" dirty="0" smtClean="0">
                <a:latin typeface="Tw Cen MT Condensed" pitchFamily="34" charset="0"/>
              </a:rPr>
              <a:t>	</a:t>
            </a:r>
            <a:r>
              <a:rPr lang="de-DE" dirty="0" smtClean="0">
                <a:latin typeface="Tw Cen MT Condensed" pitchFamily="34" charset="0"/>
              </a:rPr>
              <a:t>           </a:t>
            </a:r>
            <a:r>
              <a:rPr lang="de-DE" dirty="0" smtClean="0">
                <a:latin typeface="Tw Cen MT Condensed" pitchFamily="34" charset="0"/>
              </a:rPr>
              <a:t>Spanish Context	      </a:t>
            </a:r>
            <a:r>
              <a:rPr lang="de-DE" dirty="0" smtClean="0">
                <a:latin typeface="Tw Cen MT Condensed" pitchFamily="34" charset="0"/>
              </a:rPr>
              <a:t>             </a:t>
            </a:r>
            <a:r>
              <a:rPr lang="de-DE" dirty="0" smtClean="0">
                <a:latin typeface="Tw Cen MT Condensed" pitchFamily="34" charset="0"/>
              </a:rPr>
              <a:t>Conclusion                  </a:t>
            </a:r>
            <a:r>
              <a:rPr lang="de-DE" dirty="0" smtClean="0">
                <a:latin typeface="Tw Cen MT Condensed" pitchFamily="34" charset="0"/>
              </a:rPr>
              <a:t>          Possible </a:t>
            </a:r>
            <a:r>
              <a:rPr lang="de-DE" dirty="0" smtClean="0">
                <a:latin typeface="Tw Cen MT Condensed" pitchFamily="34" charset="0"/>
              </a:rPr>
              <a:t>Solutions</a:t>
            </a:r>
            <a:endParaRPr lang="de-DE" dirty="0">
              <a:latin typeface="Tw Cen MT Condensed"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404664"/>
            <a:ext cx="7859216" cy="562074"/>
          </a:xfrm>
        </p:spPr>
        <p:txBody>
          <a:bodyPr>
            <a:noAutofit/>
          </a:bodyPr>
          <a:lstStyle/>
          <a:p>
            <a:pPr algn="l"/>
            <a:r>
              <a:rPr lang="en-US" sz="3600" dirty="0" smtClean="0">
                <a:solidFill>
                  <a:srgbClr val="002060"/>
                </a:solidFill>
                <a:latin typeface="Tw Cen MT Condensed Extra Bold" pitchFamily="34" charset="0"/>
              </a:rPr>
              <a:t>Transference of Property Bubble </a:t>
            </a:r>
            <a:endParaRPr lang="en-US" sz="3600" dirty="0">
              <a:solidFill>
                <a:srgbClr val="002060"/>
              </a:solidFill>
              <a:latin typeface="Tw Cen MT Condensed Extra Bold" pitchFamily="34" charset="0"/>
            </a:endParaRPr>
          </a:p>
        </p:txBody>
      </p:sp>
      <p:pic>
        <p:nvPicPr>
          <p:cNvPr id="4" name="Picture 2"/>
          <p:cNvPicPr>
            <a:picLocks noGrp="1" noChangeAspect="1" noChangeArrowheads="1"/>
          </p:cNvPicPr>
          <p:nvPr>
            <p:ph idx="1"/>
          </p:nvPr>
        </p:nvPicPr>
        <p:blipFill rotWithShape="1">
          <a:blip r:embed="rId3" cstate="print">
            <a:lum contrast="20000"/>
            <a:extLst>
              <a:ext uri="{28A0092B-C50C-407E-A947-70E740481C1C}">
                <a14:useLocalDpi xmlns="" xmlns:a14="http://schemas.microsoft.com/office/drawing/2010/main" val="0"/>
              </a:ext>
            </a:extLst>
          </a:blip>
          <a:srcRect l="24467" t="31503" r="25560" b="28172"/>
          <a:stretch/>
        </p:blipFill>
        <p:spPr bwMode="auto">
          <a:xfrm>
            <a:off x="179512" y="1556792"/>
            <a:ext cx="7200800" cy="4357957"/>
          </a:xfrm>
          <a:prstGeom prst="roundRect">
            <a:avLst>
              <a:gd name="adj" fmla="val 3226"/>
            </a:avLst>
          </a:prstGeom>
          <a:solidFill>
            <a:srgbClr val="FFFFFF">
              <a:shade val="85000"/>
            </a:srgbClr>
          </a:solidFill>
          <a:ln>
            <a:noFill/>
          </a:ln>
          <a:effectLst/>
          <a:extLst>
            <a:ext uri="{91240B29-F687-4F45-9708-019B960494DF}">
              <a14:hiddenLine xmlns="" xmlns:a14="http://schemas.microsoft.com/office/drawing/2010/main" w="9525">
                <a:solidFill>
                  <a:schemeClr val="tx1"/>
                </a:solidFill>
                <a:miter lim="800000"/>
                <a:headEnd/>
                <a:tailEnd/>
              </a14:hiddenLine>
            </a:ext>
          </a:extLst>
        </p:spPr>
      </p:pic>
      <p:sp>
        <p:nvSpPr>
          <p:cNvPr id="5" name="4 CuadroTexto"/>
          <p:cNvSpPr txBox="1"/>
          <p:nvPr/>
        </p:nvSpPr>
        <p:spPr>
          <a:xfrm>
            <a:off x="251520" y="980728"/>
            <a:ext cx="5544616" cy="369332"/>
          </a:xfrm>
          <a:prstGeom prst="rect">
            <a:avLst/>
          </a:prstGeom>
          <a:noFill/>
        </p:spPr>
        <p:txBody>
          <a:bodyPr wrap="square" rtlCol="0">
            <a:spAutoFit/>
          </a:bodyPr>
          <a:lstStyle/>
          <a:p>
            <a:r>
              <a:rPr lang="en-US" dirty="0" smtClean="0">
                <a:latin typeface="Tw Cen MT Condensed Extra Bold" pitchFamily="34" charset="0"/>
              </a:rPr>
              <a:t>Graphic </a:t>
            </a:r>
            <a:r>
              <a:rPr lang="en-US" dirty="0" smtClean="0">
                <a:latin typeface="Tw Cen MT Condensed Extra Bold" pitchFamily="34" charset="0"/>
              </a:rPr>
              <a:t>II: </a:t>
            </a:r>
            <a:r>
              <a:rPr lang="en-US" sz="1600" dirty="0" smtClean="0">
                <a:latin typeface="Tw Cen MT Condensed Extra Bold" pitchFamily="34" charset="0"/>
              </a:rPr>
              <a:t>Houses </a:t>
            </a:r>
            <a:r>
              <a:rPr lang="en-US" sz="1600" dirty="0">
                <a:latin typeface="Tw Cen MT Condensed Extra Bold" pitchFamily="34" charset="0"/>
              </a:rPr>
              <a:t>S</a:t>
            </a:r>
            <a:r>
              <a:rPr lang="en-US" sz="1600" dirty="0" smtClean="0">
                <a:latin typeface="Tw Cen MT Condensed Extra Bold" pitchFamily="34" charset="0"/>
              </a:rPr>
              <a:t>tarted. National Series (1990-2001)</a:t>
            </a:r>
            <a:endParaRPr lang="en-US" dirty="0">
              <a:latin typeface="Tw Cen MT Condensed Extra Bold" pitchFamily="34" charset="0"/>
            </a:endParaRPr>
          </a:p>
        </p:txBody>
      </p:sp>
      <p:pic>
        <p:nvPicPr>
          <p:cNvPr id="6" name="5 Imagen" descr="unnamed.png"/>
          <p:cNvPicPr>
            <a:picLocks noChangeAspect="1"/>
          </p:cNvPicPr>
          <p:nvPr/>
        </p:nvPicPr>
        <p:blipFill>
          <a:blip r:embed="rId4" cstate="print"/>
          <a:stretch>
            <a:fillRect/>
          </a:stretch>
        </p:blipFill>
        <p:spPr>
          <a:xfrm>
            <a:off x="7524328" y="0"/>
            <a:ext cx="1368152" cy="1368152"/>
          </a:xfrm>
          <a:prstGeom prst="rect">
            <a:avLst/>
          </a:prstGeom>
        </p:spPr>
      </p:pic>
      <p:cxnSp>
        <p:nvCxnSpPr>
          <p:cNvPr id="7" name="Gerade Verbindung 9"/>
          <p:cNvCxnSpPr/>
          <p:nvPr/>
        </p:nvCxnSpPr>
        <p:spPr>
          <a:xfrm flipH="1">
            <a:off x="611560" y="6309320"/>
            <a:ext cx="8568000" cy="0"/>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Gerade Verbindung 14"/>
          <p:cNvCxnSpPr/>
          <p:nvPr/>
        </p:nvCxnSpPr>
        <p:spPr>
          <a:xfrm flipH="1">
            <a:off x="0" y="6309320"/>
            <a:ext cx="540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Textfeld 8"/>
          <p:cNvSpPr txBox="1"/>
          <p:nvPr/>
        </p:nvSpPr>
        <p:spPr>
          <a:xfrm>
            <a:off x="732547" y="6381328"/>
            <a:ext cx="8087925" cy="369332"/>
          </a:xfrm>
          <a:prstGeom prst="rect">
            <a:avLst/>
          </a:prstGeom>
          <a:noFill/>
        </p:spPr>
        <p:txBody>
          <a:bodyPr wrap="square" rtlCol="0">
            <a:spAutoFit/>
          </a:bodyPr>
          <a:lstStyle/>
          <a:p>
            <a:r>
              <a:rPr lang="de-DE" b="1" dirty="0" smtClean="0">
                <a:latin typeface="Tw Cen MT Condensed" pitchFamily="34" charset="0"/>
              </a:rPr>
              <a:t>Accountability</a:t>
            </a:r>
            <a:r>
              <a:rPr lang="de-DE" dirty="0" smtClean="0">
                <a:latin typeface="Tw Cen MT Condensed" pitchFamily="34" charset="0"/>
              </a:rPr>
              <a:t>	</a:t>
            </a:r>
            <a:r>
              <a:rPr lang="de-DE" dirty="0" smtClean="0">
                <a:latin typeface="Tw Cen MT Condensed" pitchFamily="34" charset="0"/>
              </a:rPr>
              <a:t>           </a:t>
            </a:r>
            <a:r>
              <a:rPr lang="de-DE" dirty="0" smtClean="0">
                <a:latin typeface="Tw Cen MT Condensed" pitchFamily="34" charset="0"/>
              </a:rPr>
              <a:t>Spanish Context	      </a:t>
            </a:r>
            <a:r>
              <a:rPr lang="de-DE" dirty="0" smtClean="0">
                <a:latin typeface="Tw Cen MT Condensed" pitchFamily="34" charset="0"/>
              </a:rPr>
              <a:t>             </a:t>
            </a:r>
            <a:r>
              <a:rPr lang="de-DE" dirty="0" smtClean="0">
                <a:latin typeface="Tw Cen MT Condensed" pitchFamily="34" charset="0"/>
              </a:rPr>
              <a:t>Conclusion                  </a:t>
            </a:r>
            <a:r>
              <a:rPr lang="de-DE" dirty="0" smtClean="0">
                <a:latin typeface="Tw Cen MT Condensed" pitchFamily="34" charset="0"/>
              </a:rPr>
              <a:t>          Possible </a:t>
            </a:r>
            <a:r>
              <a:rPr lang="de-DE" dirty="0" smtClean="0">
                <a:latin typeface="Tw Cen MT Condensed" pitchFamily="34" charset="0"/>
              </a:rPr>
              <a:t>Solutions</a:t>
            </a:r>
            <a:endParaRPr lang="de-DE" dirty="0">
              <a:latin typeface="Tw Cen MT Condensed"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16632"/>
            <a:ext cx="8229600" cy="1143000"/>
          </a:xfrm>
        </p:spPr>
        <p:txBody>
          <a:bodyPr>
            <a:normAutofit/>
          </a:bodyPr>
          <a:lstStyle/>
          <a:p>
            <a:pPr algn="l"/>
            <a:r>
              <a:rPr lang="en-US" sz="3600" dirty="0" smtClean="0">
                <a:solidFill>
                  <a:srgbClr val="002060"/>
                </a:solidFill>
                <a:latin typeface="Tw Cen MT Condensed Extra Bold" pitchFamily="34" charset="0"/>
              </a:rPr>
              <a:t>The Economic and Monetary Union</a:t>
            </a:r>
            <a:endParaRPr lang="en-US" sz="3600" dirty="0">
              <a:solidFill>
                <a:srgbClr val="002060"/>
              </a:solidFill>
              <a:latin typeface="Tw Cen MT Condensed Extra Bold" pitchFamily="34" charset="0"/>
            </a:endParaRPr>
          </a:p>
        </p:txBody>
      </p:sp>
      <p:sp>
        <p:nvSpPr>
          <p:cNvPr id="3" name="2 Marcador de contenido"/>
          <p:cNvSpPr>
            <a:spLocks noGrp="1"/>
          </p:cNvSpPr>
          <p:nvPr>
            <p:ph idx="1"/>
          </p:nvPr>
        </p:nvSpPr>
        <p:spPr>
          <a:xfrm>
            <a:off x="230932" y="1124744"/>
            <a:ext cx="8913068" cy="5589240"/>
          </a:xfrm>
        </p:spPr>
        <p:txBody>
          <a:bodyPr>
            <a:normAutofit/>
          </a:bodyPr>
          <a:lstStyle/>
          <a:p>
            <a:pPr>
              <a:buFont typeface="Wingdings" pitchFamily="2" charset="2"/>
              <a:buChar char="ü"/>
            </a:pPr>
            <a:r>
              <a:rPr lang="en-GB" sz="2400" dirty="0" smtClean="0">
                <a:latin typeface="Tw Cen MT" pitchFamily="34" charset="0"/>
              </a:rPr>
              <a:t>€ </a:t>
            </a:r>
            <a:r>
              <a:rPr lang="en-GB" sz="2400" dirty="0" smtClean="0">
                <a:latin typeface="Tw Cen MT" pitchFamily="34" charset="0"/>
              </a:rPr>
              <a:t>Preparation(1997</a:t>
            </a:r>
            <a:r>
              <a:rPr lang="en-GB" sz="2400" dirty="0" smtClean="0">
                <a:latin typeface="Tw Cen MT" pitchFamily="34" charset="0"/>
              </a:rPr>
              <a:t>): Countries </a:t>
            </a:r>
            <a:r>
              <a:rPr lang="en-GB" sz="2400" dirty="0" smtClean="0">
                <a:latin typeface="Tw Cen MT" pitchFamily="34" charset="0"/>
              </a:rPr>
              <a:t>following </a:t>
            </a:r>
            <a:r>
              <a:rPr lang="en-GB" sz="2400" dirty="0" smtClean="0">
                <a:latin typeface="Tw Cen MT" pitchFamily="34" charset="0"/>
              </a:rPr>
              <a:t>the </a:t>
            </a:r>
            <a:r>
              <a:rPr lang="en-GB" sz="2400" b="1" dirty="0" smtClean="0">
                <a:latin typeface="Tw Cen MT" pitchFamily="34" charset="0"/>
              </a:rPr>
              <a:t>IMF </a:t>
            </a:r>
            <a:r>
              <a:rPr lang="en-GB" sz="2400" b="1" dirty="0" smtClean="0">
                <a:latin typeface="Tw Cen MT" pitchFamily="34" charset="0"/>
              </a:rPr>
              <a:t>2.6M </a:t>
            </a:r>
            <a:r>
              <a:rPr lang="en-GB" sz="2400" b="1" dirty="0" smtClean="0">
                <a:latin typeface="Tw Cen MT" pitchFamily="34" charset="0"/>
              </a:rPr>
              <a:t>Principle </a:t>
            </a:r>
            <a:r>
              <a:rPr lang="en-GB" sz="2400" dirty="0" smtClean="0">
                <a:latin typeface="Tw Cen MT" pitchFamily="34" charset="0"/>
              </a:rPr>
              <a:t>return </a:t>
            </a:r>
            <a:r>
              <a:rPr lang="en-GB" sz="2400" dirty="0" smtClean="0">
                <a:latin typeface="Tw Cen MT" pitchFamily="34" charset="0"/>
              </a:rPr>
              <a:t>their national currency liquidity to </a:t>
            </a:r>
            <a:r>
              <a:rPr lang="en-GB" sz="2400" dirty="0" smtClean="0">
                <a:latin typeface="Tw Cen MT" pitchFamily="34" charset="0"/>
              </a:rPr>
              <a:t>their Central Banks (begin </a:t>
            </a:r>
            <a:r>
              <a:rPr lang="en-GB" sz="2400" dirty="0" smtClean="0">
                <a:latin typeface="Tw Cen MT" pitchFamily="34" charset="0"/>
              </a:rPr>
              <a:t>from zero with the new </a:t>
            </a:r>
            <a:r>
              <a:rPr lang="en-GB" sz="2400" dirty="0" smtClean="0">
                <a:latin typeface="Tw Cen MT" pitchFamily="34" charset="0"/>
              </a:rPr>
              <a:t>Euro). </a:t>
            </a:r>
            <a:r>
              <a:rPr lang="en-GB" sz="2400" b="1" dirty="0" smtClean="0">
                <a:latin typeface="Tw Cen MT" pitchFamily="34" charset="0"/>
              </a:rPr>
              <a:t>Germany did not follow </a:t>
            </a:r>
            <a:r>
              <a:rPr lang="en-GB" sz="2400" dirty="0" smtClean="0">
                <a:latin typeface="Tw Cen MT" pitchFamily="34" charset="0"/>
              </a:rPr>
              <a:t>this </a:t>
            </a:r>
            <a:r>
              <a:rPr lang="en-GB" sz="2400" b="1" dirty="0" smtClean="0">
                <a:latin typeface="Tw Cen MT" pitchFamily="34" charset="0"/>
              </a:rPr>
              <a:t>rule</a:t>
            </a:r>
            <a:r>
              <a:rPr lang="en-GB" sz="2400" dirty="0" smtClean="0">
                <a:latin typeface="Tw Cen MT" pitchFamily="34" charset="0"/>
              </a:rPr>
              <a:t>.</a:t>
            </a:r>
          </a:p>
          <a:p>
            <a:pPr marL="0" indent="0">
              <a:buNone/>
            </a:pPr>
            <a:endParaRPr lang="es-ES" sz="2400" dirty="0" smtClean="0">
              <a:latin typeface="Tw Cen MT" pitchFamily="34" charset="0"/>
            </a:endParaRPr>
          </a:p>
          <a:p>
            <a:pPr>
              <a:buFont typeface="Wingdings" pitchFamily="2" charset="2"/>
              <a:buChar char="ü"/>
            </a:pPr>
            <a:r>
              <a:rPr lang="en-GB" sz="2400" b="1" dirty="0" smtClean="0">
                <a:latin typeface="Tw Cen MT" pitchFamily="34" charset="0"/>
              </a:rPr>
              <a:t>Inferior </a:t>
            </a:r>
            <a:r>
              <a:rPr lang="en-GB" sz="2400" b="1" dirty="0" smtClean="0">
                <a:latin typeface="Tw Cen MT" pitchFamily="34" charset="0"/>
              </a:rPr>
              <a:t>evolution German </a:t>
            </a:r>
            <a:r>
              <a:rPr lang="en-GB" sz="2400" b="1" dirty="0" smtClean="0">
                <a:latin typeface="Tw Cen MT" pitchFamily="34" charset="0"/>
              </a:rPr>
              <a:t>GDP</a:t>
            </a:r>
            <a:r>
              <a:rPr lang="en-GB" sz="2400" dirty="0" smtClean="0">
                <a:latin typeface="Tw Cen MT" pitchFamily="34" charset="0"/>
              </a:rPr>
              <a:t> between </a:t>
            </a:r>
            <a:r>
              <a:rPr lang="en-GB" sz="2400" dirty="0" smtClean="0">
                <a:latin typeface="Tw Cen MT" pitchFamily="34" charset="0"/>
              </a:rPr>
              <a:t>1991-2004 </a:t>
            </a:r>
            <a:r>
              <a:rPr lang="en-GB" sz="2400" dirty="0" smtClean="0">
                <a:latin typeface="Tw Cen MT" pitchFamily="34" charset="0"/>
              </a:rPr>
              <a:t>(1</a:t>
            </a:r>
            <a:r>
              <a:rPr lang="en-GB" sz="2400" dirty="0" smtClean="0">
                <a:latin typeface="Tw Cen MT" pitchFamily="34" charset="0"/>
              </a:rPr>
              <a:t>%): rest </a:t>
            </a:r>
            <a:r>
              <a:rPr lang="en-GB" sz="2400" dirty="0" smtClean="0">
                <a:latin typeface="Tw Cen MT" pitchFamily="34" charset="0"/>
              </a:rPr>
              <a:t>of Eurozone countries </a:t>
            </a:r>
            <a:r>
              <a:rPr lang="en-GB" sz="2400" dirty="0" smtClean="0">
                <a:latin typeface="Tw Cen MT" pitchFamily="34" charset="0"/>
              </a:rPr>
              <a:t>(</a:t>
            </a:r>
            <a:r>
              <a:rPr lang="en-GB" sz="2400" dirty="0" smtClean="0">
                <a:latin typeface="Tw Cen MT" pitchFamily="34" charset="0"/>
              </a:rPr>
              <a:t>1,7%) and USA (2%) </a:t>
            </a:r>
            <a:r>
              <a:rPr lang="en-GB" sz="2400" dirty="0" smtClean="0">
                <a:latin typeface="Tw Cen MT" pitchFamily="34" charset="0"/>
              </a:rPr>
              <a:t>+ </a:t>
            </a:r>
            <a:r>
              <a:rPr lang="en-GB" sz="2400" b="1" dirty="0" smtClean="0">
                <a:latin typeface="Tw Cen MT" pitchFamily="34" charset="0"/>
              </a:rPr>
              <a:t>weak</a:t>
            </a:r>
            <a:r>
              <a:rPr lang="en-GB" sz="2400" dirty="0" smtClean="0">
                <a:latin typeface="Tw Cen MT" pitchFamily="34" charset="0"/>
              </a:rPr>
              <a:t> </a:t>
            </a:r>
            <a:r>
              <a:rPr lang="en-GB" sz="2400" dirty="0" smtClean="0">
                <a:latin typeface="Tw Cen MT" pitchFamily="34" charset="0"/>
              </a:rPr>
              <a:t>creation of </a:t>
            </a:r>
            <a:r>
              <a:rPr lang="en-GB" sz="2400" b="1" dirty="0" smtClean="0">
                <a:latin typeface="Tw Cen MT" pitchFamily="34" charset="0"/>
              </a:rPr>
              <a:t>employment</a:t>
            </a:r>
            <a:r>
              <a:rPr lang="en-GB" sz="2400" dirty="0" smtClean="0">
                <a:latin typeface="Tw Cen MT" pitchFamily="34" charset="0"/>
              </a:rPr>
              <a:t>. </a:t>
            </a:r>
          </a:p>
          <a:p>
            <a:pPr>
              <a:buFont typeface="Wingdings" pitchFamily="2" charset="2"/>
              <a:buChar char="ü"/>
            </a:pPr>
            <a:endParaRPr lang="es-ES" sz="2400" dirty="0" smtClean="0">
              <a:latin typeface="Tw Cen MT" pitchFamily="34" charset="0"/>
            </a:endParaRPr>
          </a:p>
          <a:p>
            <a:pPr>
              <a:buFont typeface="Wingdings" pitchFamily="2" charset="2"/>
              <a:buChar char="ü"/>
            </a:pPr>
            <a:r>
              <a:rPr lang="en-GB" sz="2400" dirty="0" smtClean="0">
                <a:latin typeface="Tw Cen MT" pitchFamily="34" charset="0"/>
              </a:rPr>
              <a:t>90’s: </a:t>
            </a:r>
            <a:r>
              <a:rPr lang="en-GB" sz="2400" dirty="0" smtClean="0">
                <a:latin typeface="Tw Cen MT" pitchFamily="34" charset="0"/>
              </a:rPr>
              <a:t>Germany </a:t>
            </a:r>
            <a:r>
              <a:rPr lang="en-GB" sz="2400" dirty="0" smtClean="0">
                <a:latin typeface="Tw Cen MT" pitchFamily="34" charset="0"/>
              </a:rPr>
              <a:t>increase </a:t>
            </a:r>
            <a:r>
              <a:rPr lang="en-GB" sz="2400" b="1" dirty="0" smtClean="0">
                <a:latin typeface="Tw Cen MT" pitchFamily="34" charset="0"/>
              </a:rPr>
              <a:t>money supply </a:t>
            </a:r>
            <a:r>
              <a:rPr lang="en-GB" sz="2400" dirty="0" smtClean="0">
                <a:latin typeface="Tw Cen MT" pitchFamily="34" charset="0"/>
              </a:rPr>
              <a:t>more than necessary (until </a:t>
            </a:r>
            <a:r>
              <a:rPr lang="en-GB" sz="2400" b="1" dirty="0" smtClean="0">
                <a:latin typeface="Tw Cen MT" pitchFamily="34" charset="0"/>
              </a:rPr>
              <a:t>27% more than </a:t>
            </a:r>
            <a:r>
              <a:rPr lang="en-GB" sz="2400" b="1" dirty="0" smtClean="0">
                <a:latin typeface="Tw Cen MT" pitchFamily="34" charset="0"/>
              </a:rPr>
              <a:t>GDP</a:t>
            </a:r>
            <a:r>
              <a:rPr lang="en-GB" sz="2400" dirty="0" smtClean="0">
                <a:latin typeface="Tw Cen MT" pitchFamily="34" charset="0"/>
              </a:rPr>
              <a:t>): monetary excess kept </a:t>
            </a:r>
            <a:r>
              <a:rPr lang="en-GB" sz="2400" dirty="0" smtClean="0">
                <a:latin typeface="Tw Cen MT" pitchFamily="34" charset="0"/>
              </a:rPr>
              <a:t>in reserve </a:t>
            </a:r>
            <a:r>
              <a:rPr lang="en-GB" sz="2400" dirty="0" smtClean="0">
                <a:latin typeface="Tw Cen MT" pitchFamily="34" charset="0"/>
              </a:rPr>
              <a:t>(fractional-reserve system) to </a:t>
            </a:r>
            <a:r>
              <a:rPr lang="en-GB" sz="2400" dirty="0" smtClean="0">
                <a:latin typeface="Tw Cen MT" pitchFamily="34" charset="0"/>
              </a:rPr>
              <a:t>prevent </a:t>
            </a:r>
            <a:r>
              <a:rPr lang="en-GB" sz="2400" dirty="0" smtClean="0">
                <a:latin typeface="Tw Cen MT" pitchFamily="34" charset="0"/>
              </a:rPr>
              <a:t>any </a:t>
            </a:r>
            <a:r>
              <a:rPr lang="en-GB" sz="2400" dirty="0" smtClean="0">
                <a:latin typeface="Tw Cen MT" pitchFamily="34" charset="0"/>
              </a:rPr>
              <a:t>effect on </a:t>
            </a:r>
            <a:r>
              <a:rPr lang="en-GB" sz="2400" dirty="0" smtClean="0">
                <a:latin typeface="Tw Cen MT" pitchFamily="34" charset="0"/>
              </a:rPr>
              <a:t>economy</a:t>
            </a:r>
            <a:r>
              <a:rPr lang="en-GB" dirty="0" smtClean="0">
                <a:latin typeface="Tw Cen MT" pitchFamily="34" charset="0"/>
              </a:rPr>
              <a:t>. </a:t>
            </a:r>
            <a:endParaRPr lang="es-ES" sz="4600" dirty="0" smtClean="0">
              <a:latin typeface="Tw Cen MT" pitchFamily="34" charset="0"/>
            </a:endParaRPr>
          </a:p>
        </p:txBody>
      </p:sp>
      <p:cxnSp>
        <p:nvCxnSpPr>
          <p:cNvPr id="11" name="Gerade Verbindung 9"/>
          <p:cNvCxnSpPr/>
          <p:nvPr/>
        </p:nvCxnSpPr>
        <p:spPr>
          <a:xfrm flipH="1">
            <a:off x="611560" y="6309320"/>
            <a:ext cx="8568000" cy="0"/>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Gerade Verbindung 14"/>
          <p:cNvCxnSpPr/>
          <p:nvPr/>
        </p:nvCxnSpPr>
        <p:spPr>
          <a:xfrm flipH="1">
            <a:off x="0" y="6309320"/>
            <a:ext cx="540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Textfeld 8"/>
          <p:cNvSpPr txBox="1"/>
          <p:nvPr/>
        </p:nvSpPr>
        <p:spPr>
          <a:xfrm>
            <a:off x="732547" y="6381328"/>
            <a:ext cx="8087925" cy="369332"/>
          </a:xfrm>
          <a:prstGeom prst="rect">
            <a:avLst/>
          </a:prstGeom>
          <a:noFill/>
        </p:spPr>
        <p:txBody>
          <a:bodyPr wrap="square" rtlCol="0">
            <a:spAutoFit/>
          </a:bodyPr>
          <a:lstStyle/>
          <a:p>
            <a:r>
              <a:rPr lang="de-DE" b="1" dirty="0" smtClean="0">
                <a:latin typeface="Tw Cen MT Condensed" pitchFamily="34" charset="0"/>
              </a:rPr>
              <a:t>Accountability</a:t>
            </a:r>
            <a:r>
              <a:rPr lang="de-DE" dirty="0" smtClean="0">
                <a:latin typeface="Tw Cen MT Condensed" pitchFamily="34" charset="0"/>
              </a:rPr>
              <a:t>	</a:t>
            </a:r>
            <a:r>
              <a:rPr lang="de-DE" dirty="0" smtClean="0">
                <a:latin typeface="Tw Cen MT Condensed" pitchFamily="34" charset="0"/>
              </a:rPr>
              <a:t>           </a:t>
            </a:r>
            <a:r>
              <a:rPr lang="de-DE" dirty="0" smtClean="0">
                <a:latin typeface="Tw Cen MT Condensed" pitchFamily="34" charset="0"/>
              </a:rPr>
              <a:t>Spanish Context	      </a:t>
            </a:r>
            <a:r>
              <a:rPr lang="de-DE" dirty="0" smtClean="0">
                <a:latin typeface="Tw Cen MT Condensed" pitchFamily="34" charset="0"/>
              </a:rPr>
              <a:t>             </a:t>
            </a:r>
            <a:r>
              <a:rPr lang="de-DE" dirty="0" smtClean="0">
                <a:latin typeface="Tw Cen MT Condensed" pitchFamily="34" charset="0"/>
              </a:rPr>
              <a:t>Conclusion                  </a:t>
            </a:r>
            <a:r>
              <a:rPr lang="de-DE" dirty="0" smtClean="0">
                <a:latin typeface="Tw Cen MT Condensed" pitchFamily="34" charset="0"/>
              </a:rPr>
              <a:t>          Possible </a:t>
            </a:r>
            <a:r>
              <a:rPr lang="de-DE" dirty="0" smtClean="0">
                <a:latin typeface="Tw Cen MT Condensed" pitchFamily="34" charset="0"/>
              </a:rPr>
              <a:t>Solutions</a:t>
            </a:r>
            <a:endParaRPr lang="de-DE" dirty="0">
              <a:latin typeface="Tw Cen MT Condensed" pitchFamily="34" charset="0"/>
            </a:endParaRPr>
          </a:p>
        </p:txBody>
      </p:sp>
      <p:pic>
        <p:nvPicPr>
          <p:cNvPr id="14" name="13 Imagen" descr="unnamed.png"/>
          <p:cNvPicPr>
            <a:picLocks noChangeAspect="1"/>
          </p:cNvPicPr>
          <p:nvPr/>
        </p:nvPicPr>
        <p:blipFill>
          <a:blip r:embed="rId3" cstate="print"/>
          <a:stretch>
            <a:fillRect/>
          </a:stretch>
        </p:blipFill>
        <p:spPr>
          <a:xfrm>
            <a:off x="7524328" y="0"/>
            <a:ext cx="1368152" cy="1368152"/>
          </a:xfrm>
          <a:prstGeom prst="rect">
            <a:avLst/>
          </a:prstGeom>
        </p:spPr>
      </p:pic>
    </p:spTree>
    <p:extLst>
      <p:ext uri="{BB962C8B-B14F-4D97-AF65-F5344CB8AC3E}">
        <p14:creationId xmlns="" xmlns:p14="http://schemas.microsoft.com/office/powerpoint/2010/main" val="9919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0"/>
            <a:ext cx="6984776" cy="1196752"/>
          </a:xfrm>
        </p:spPr>
        <p:txBody>
          <a:bodyPr>
            <a:normAutofit/>
          </a:bodyPr>
          <a:lstStyle/>
          <a:p>
            <a:pPr algn="l"/>
            <a:r>
              <a:rPr lang="en-GB" sz="4000" b="1" dirty="0" smtClean="0">
                <a:latin typeface="Tw Cen MT Condensed Extra Bold" pitchFamily="34" charset="0"/>
              </a:rPr>
              <a:t>II. Spanish Governments</a:t>
            </a:r>
            <a:endParaRPr lang="en-US" sz="4000" b="1" dirty="0">
              <a:latin typeface="Tw Cen MT Condensed Extra Bold" pitchFamily="34" charset="0"/>
            </a:endParaRPr>
          </a:p>
        </p:txBody>
      </p:sp>
      <p:sp>
        <p:nvSpPr>
          <p:cNvPr id="3" name="2 Marcador de contenido"/>
          <p:cNvSpPr>
            <a:spLocks noGrp="1"/>
          </p:cNvSpPr>
          <p:nvPr>
            <p:ph idx="1"/>
          </p:nvPr>
        </p:nvSpPr>
        <p:spPr>
          <a:xfrm>
            <a:off x="-180528" y="1052736"/>
            <a:ext cx="8964488" cy="4525963"/>
          </a:xfrm>
        </p:spPr>
        <p:txBody>
          <a:bodyPr>
            <a:normAutofit/>
          </a:bodyPr>
          <a:lstStyle/>
          <a:p>
            <a:pPr lvl="1"/>
            <a:r>
              <a:rPr lang="en-US" sz="2400" dirty="0" smtClean="0">
                <a:latin typeface="Tw Cen MT" pitchFamily="34" charset="0"/>
              </a:rPr>
              <a:t>1982-2007: Investment in housing market </a:t>
            </a:r>
            <a:r>
              <a:rPr lang="en-US" sz="2400" b="1" dirty="0" smtClean="0">
                <a:latin typeface="Tw Cen MT" pitchFamily="34" charset="0"/>
              </a:rPr>
              <a:t>+</a:t>
            </a:r>
            <a:r>
              <a:rPr lang="en-US" sz="2400" dirty="0" smtClean="0">
                <a:latin typeface="Tw Cen MT" pitchFamily="34" charset="0"/>
              </a:rPr>
              <a:t>  de-industrialization</a:t>
            </a:r>
          </a:p>
          <a:p>
            <a:pPr lvl="1"/>
            <a:r>
              <a:rPr lang="en-US" sz="2400" dirty="0" smtClean="0">
                <a:latin typeface="Tw Cen MT" pitchFamily="34" charset="0"/>
              </a:rPr>
              <a:t>2008-2014: Transf. of </a:t>
            </a:r>
            <a:r>
              <a:rPr lang="en-US" sz="2400" dirty="0">
                <a:latin typeface="Tw Cen MT" pitchFamily="34" charset="0"/>
              </a:rPr>
              <a:t>€ </a:t>
            </a:r>
            <a:r>
              <a:rPr lang="en-US" sz="2400" dirty="0" smtClean="0">
                <a:latin typeface="Tw Cen MT" pitchFamily="34" charset="0"/>
              </a:rPr>
              <a:t>420 million. Private debt to public debt</a:t>
            </a:r>
          </a:p>
          <a:p>
            <a:pPr lvl="1"/>
            <a:r>
              <a:rPr lang="en-US" sz="2400" dirty="0" smtClean="0">
                <a:latin typeface="Tw Cen MT" pitchFamily="34" charset="0"/>
              </a:rPr>
              <a:t>2010-2015: Austerity Policies (e.g. IMF report, 2012) </a:t>
            </a:r>
          </a:p>
        </p:txBody>
      </p:sp>
      <p:pic>
        <p:nvPicPr>
          <p:cNvPr id="2050" name="Picture 2"/>
          <p:cNvPicPr>
            <a:picLocks noChangeAspect="1" noChangeArrowheads="1"/>
          </p:cNvPicPr>
          <p:nvPr/>
        </p:nvPicPr>
        <p:blipFill>
          <a:blip r:embed="rId3" cstate="print"/>
          <a:srcRect l="17192" t="25695" r="18953" b="10319"/>
          <a:stretch>
            <a:fillRect/>
          </a:stretch>
        </p:blipFill>
        <p:spPr bwMode="auto">
          <a:xfrm>
            <a:off x="1403648" y="2492896"/>
            <a:ext cx="6264696" cy="3531102"/>
          </a:xfrm>
          <a:prstGeom prst="rect">
            <a:avLst/>
          </a:prstGeom>
          <a:noFill/>
          <a:ln w="9525">
            <a:noFill/>
            <a:miter lim="800000"/>
            <a:headEnd/>
            <a:tailEnd/>
          </a:ln>
        </p:spPr>
      </p:pic>
      <p:pic>
        <p:nvPicPr>
          <p:cNvPr id="5" name="4 Imagen" descr="banner-pie-1.jpg"/>
          <p:cNvPicPr>
            <a:picLocks noChangeAspect="1"/>
          </p:cNvPicPr>
          <p:nvPr/>
        </p:nvPicPr>
        <p:blipFill>
          <a:blip r:embed="rId4" cstate="print"/>
          <a:stretch>
            <a:fillRect/>
          </a:stretch>
        </p:blipFill>
        <p:spPr>
          <a:xfrm>
            <a:off x="0" y="260648"/>
            <a:ext cx="1440160" cy="704078"/>
          </a:xfrm>
          <a:prstGeom prst="rect">
            <a:avLst/>
          </a:prstGeom>
        </p:spPr>
      </p:pic>
      <p:sp>
        <p:nvSpPr>
          <p:cNvPr id="7" name="6 CuadroTexto"/>
          <p:cNvSpPr txBox="1"/>
          <p:nvPr/>
        </p:nvSpPr>
        <p:spPr>
          <a:xfrm>
            <a:off x="7668344" y="4221088"/>
            <a:ext cx="1225152" cy="1846659"/>
          </a:xfrm>
          <a:prstGeom prst="rect">
            <a:avLst/>
          </a:prstGeom>
          <a:noFill/>
        </p:spPr>
        <p:txBody>
          <a:bodyPr wrap="square" rtlCol="0">
            <a:spAutoFit/>
          </a:bodyPr>
          <a:lstStyle/>
          <a:p>
            <a:pPr algn="ctr"/>
            <a:r>
              <a:rPr lang="en-US" dirty="0" smtClean="0">
                <a:latin typeface="Tw Cen MT Condensed Extra Bold" pitchFamily="34" charset="0"/>
              </a:rPr>
              <a:t>Graphic </a:t>
            </a:r>
            <a:r>
              <a:rPr lang="en-US" dirty="0" smtClean="0">
                <a:latin typeface="Tw Cen MT Condensed Extra Bold" pitchFamily="34" charset="0"/>
              </a:rPr>
              <a:t>III </a:t>
            </a:r>
            <a:r>
              <a:rPr lang="en-US" sz="1600" dirty="0" smtClean="0">
                <a:latin typeface="Tw Cen MT Condensed Extra Bold" pitchFamily="34" charset="0"/>
              </a:rPr>
              <a:t>GDP per family. Growth rate as % of constant euros </a:t>
            </a:r>
            <a:endParaRPr lang="en-US" dirty="0">
              <a:latin typeface="Tw Cen MT Condensed Extra Bold" pitchFamily="34" charset="0"/>
            </a:endParaRPr>
          </a:p>
        </p:txBody>
      </p:sp>
      <p:cxnSp>
        <p:nvCxnSpPr>
          <p:cNvPr id="9" name="Gerade Verbindung 9"/>
          <p:cNvCxnSpPr/>
          <p:nvPr/>
        </p:nvCxnSpPr>
        <p:spPr>
          <a:xfrm flipH="1">
            <a:off x="611560" y="6309320"/>
            <a:ext cx="8568000" cy="0"/>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Gerade Verbindung 14"/>
          <p:cNvCxnSpPr/>
          <p:nvPr/>
        </p:nvCxnSpPr>
        <p:spPr>
          <a:xfrm flipH="1">
            <a:off x="0" y="6309320"/>
            <a:ext cx="540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Textfeld 8"/>
          <p:cNvSpPr txBox="1"/>
          <p:nvPr/>
        </p:nvSpPr>
        <p:spPr>
          <a:xfrm>
            <a:off x="732547" y="6381328"/>
            <a:ext cx="8087925" cy="369332"/>
          </a:xfrm>
          <a:prstGeom prst="rect">
            <a:avLst/>
          </a:prstGeom>
          <a:noFill/>
        </p:spPr>
        <p:txBody>
          <a:bodyPr wrap="square" rtlCol="0">
            <a:spAutoFit/>
          </a:bodyPr>
          <a:lstStyle/>
          <a:p>
            <a:r>
              <a:rPr lang="de-DE" b="1" dirty="0" smtClean="0">
                <a:latin typeface="Tw Cen MT Condensed" pitchFamily="34" charset="0"/>
              </a:rPr>
              <a:t>Accountability</a:t>
            </a:r>
            <a:r>
              <a:rPr lang="de-DE" dirty="0" smtClean="0">
                <a:latin typeface="Tw Cen MT Condensed" pitchFamily="34" charset="0"/>
              </a:rPr>
              <a:t>	</a:t>
            </a:r>
            <a:r>
              <a:rPr lang="de-DE" dirty="0" smtClean="0">
                <a:latin typeface="Tw Cen MT Condensed" pitchFamily="34" charset="0"/>
              </a:rPr>
              <a:t>           </a:t>
            </a:r>
            <a:r>
              <a:rPr lang="de-DE" dirty="0" smtClean="0">
                <a:latin typeface="Tw Cen MT Condensed" pitchFamily="34" charset="0"/>
              </a:rPr>
              <a:t>Spanish Context	      </a:t>
            </a:r>
            <a:r>
              <a:rPr lang="de-DE" dirty="0" smtClean="0">
                <a:latin typeface="Tw Cen MT Condensed" pitchFamily="34" charset="0"/>
              </a:rPr>
              <a:t>             </a:t>
            </a:r>
            <a:r>
              <a:rPr lang="de-DE" dirty="0" smtClean="0">
                <a:latin typeface="Tw Cen MT Condensed" pitchFamily="34" charset="0"/>
              </a:rPr>
              <a:t>Conclusion                  </a:t>
            </a:r>
            <a:r>
              <a:rPr lang="de-DE" dirty="0" smtClean="0">
                <a:latin typeface="Tw Cen MT Condensed" pitchFamily="34" charset="0"/>
              </a:rPr>
              <a:t>          Possible </a:t>
            </a:r>
            <a:r>
              <a:rPr lang="de-DE" dirty="0" smtClean="0">
                <a:latin typeface="Tw Cen MT Condensed" pitchFamily="34" charset="0"/>
              </a:rPr>
              <a:t>Solutions</a:t>
            </a:r>
            <a:endParaRPr lang="de-DE" dirty="0">
              <a:latin typeface="Tw Cen MT Condensed" pitchFamily="34" charset="0"/>
            </a:endParaRPr>
          </a:p>
        </p:txBody>
      </p:sp>
      <p:pic>
        <p:nvPicPr>
          <p:cNvPr id="12" name="11 Imagen" descr="unnamed.png"/>
          <p:cNvPicPr>
            <a:picLocks noChangeAspect="1"/>
          </p:cNvPicPr>
          <p:nvPr/>
        </p:nvPicPr>
        <p:blipFill>
          <a:blip r:embed="rId5" cstate="print"/>
          <a:stretch>
            <a:fillRect/>
          </a:stretch>
        </p:blipFill>
        <p:spPr>
          <a:xfrm>
            <a:off x="7524328" y="0"/>
            <a:ext cx="1368152" cy="136815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560" y="188640"/>
            <a:ext cx="8625136" cy="1143000"/>
          </a:xfrm>
        </p:spPr>
        <p:txBody>
          <a:bodyPr>
            <a:normAutofit fontScale="90000"/>
          </a:bodyPr>
          <a:lstStyle/>
          <a:p>
            <a:r>
              <a:rPr lang="en-US" b="1" dirty="0" smtClean="0">
                <a:latin typeface="Tw Cen MT Condensed Extra Bold" pitchFamily="34" charset="0"/>
              </a:rPr>
              <a:t>III. </a:t>
            </a:r>
            <a:r>
              <a:rPr lang="en-US" b="1" dirty="0" smtClean="0">
                <a:latin typeface="Tw Cen MT Condensed Extra Bold" pitchFamily="34" charset="0"/>
              </a:rPr>
              <a:t>Governor </a:t>
            </a:r>
            <a:r>
              <a:rPr lang="en-US" b="1" dirty="0" smtClean="0">
                <a:latin typeface="Tw Cen MT Condensed Extra Bold" pitchFamily="34" charset="0"/>
              </a:rPr>
              <a:t>of Bank of Spain </a:t>
            </a:r>
            <a:r>
              <a:rPr lang="en-US" b="1" dirty="0" smtClean="0">
                <a:latin typeface="Tw Cen MT Condensed Extra Bold" pitchFamily="34" charset="0"/>
              </a:rPr>
              <a:t>00-06</a:t>
            </a:r>
            <a:r>
              <a:rPr lang="en-US" dirty="0" smtClean="0">
                <a:latin typeface="Tw Cen MT" pitchFamily="34" charset="0"/>
              </a:rPr>
              <a:t/>
            </a:r>
            <a:br>
              <a:rPr lang="en-US" dirty="0" smtClean="0">
                <a:latin typeface="Tw Cen MT" pitchFamily="34" charset="0"/>
              </a:rPr>
            </a:br>
            <a:endParaRPr lang="en-US" dirty="0">
              <a:latin typeface="Tw Cen MT" pitchFamily="34" charset="0"/>
            </a:endParaRPr>
          </a:p>
        </p:txBody>
      </p:sp>
      <p:sp>
        <p:nvSpPr>
          <p:cNvPr id="3" name="2 Marcador de contenido"/>
          <p:cNvSpPr>
            <a:spLocks noGrp="1"/>
          </p:cNvSpPr>
          <p:nvPr>
            <p:ph idx="1"/>
          </p:nvPr>
        </p:nvSpPr>
        <p:spPr>
          <a:xfrm>
            <a:off x="-252536" y="260648"/>
            <a:ext cx="8029400" cy="1512168"/>
          </a:xfrm>
        </p:spPr>
        <p:txBody>
          <a:bodyPr>
            <a:normAutofit/>
          </a:bodyPr>
          <a:lstStyle/>
          <a:p>
            <a:pPr lvl="1">
              <a:buNone/>
            </a:pPr>
            <a:endParaRPr lang="en-US" sz="2400" dirty="0" smtClean="0">
              <a:latin typeface="Tw Cen MT" pitchFamily="34" charset="0"/>
            </a:endParaRPr>
          </a:p>
          <a:p>
            <a:pPr lvl="1">
              <a:buNone/>
            </a:pPr>
            <a:r>
              <a:rPr lang="en-US" sz="2400" b="1" dirty="0" smtClean="0">
                <a:latin typeface="Tw Cen MT" pitchFamily="34" charset="0"/>
              </a:rPr>
              <a:t>No </a:t>
            </a:r>
            <a:r>
              <a:rPr lang="en-US" sz="2400" b="1" dirty="0" smtClean="0">
                <a:latin typeface="Tw Cen MT" pitchFamily="34" charset="0"/>
              </a:rPr>
              <a:t>control </a:t>
            </a:r>
            <a:r>
              <a:rPr lang="en-US" sz="2400" dirty="0" smtClean="0">
                <a:latin typeface="Tw Cen MT" pitchFamily="34" charset="0"/>
              </a:rPr>
              <a:t>strong rise </a:t>
            </a:r>
            <a:r>
              <a:rPr lang="en-US" sz="2400" dirty="0" smtClean="0">
                <a:latin typeface="Tw Cen MT" pitchFamily="34" charset="0"/>
              </a:rPr>
              <a:t>of mortgage credit bubble</a:t>
            </a:r>
          </a:p>
          <a:p>
            <a:pPr lvl="1">
              <a:buFontTx/>
              <a:buChar char="-"/>
            </a:pPr>
            <a:endParaRPr lang="en-US" dirty="0" smtClean="0"/>
          </a:p>
          <a:p>
            <a:pPr lvl="1">
              <a:buNone/>
            </a:pPr>
            <a:endParaRPr lang="en-US" dirty="0" smtClean="0"/>
          </a:p>
        </p:txBody>
      </p:sp>
      <p:pic>
        <p:nvPicPr>
          <p:cNvPr id="5" name="Picture 2"/>
          <p:cNvPicPr>
            <a:picLocks noChangeAspect="1" noChangeArrowheads="1"/>
          </p:cNvPicPr>
          <p:nvPr/>
        </p:nvPicPr>
        <p:blipFill>
          <a:blip r:embed="rId3" cstate="print"/>
          <a:srcRect l="17782" t="14951" r="17782" b="7090"/>
          <a:stretch>
            <a:fillRect/>
          </a:stretch>
        </p:blipFill>
        <p:spPr bwMode="auto">
          <a:xfrm>
            <a:off x="323528" y="1196752"/>
            <a:ext cx="7272808" cy="4949551"/>
          </a:xfrm>
          <a:prstGeom prst="roundRect">
            <a:avLst>
              <a:gd name="adj" fmla="val 0"/>
            </a:avLst>
          </a:prstGeom>
          <a:solidFill>
            <a:srgbClr val="FFFFFF">
              <a:shade val="85000"/>
            </a:srgbClr>
          </a:solidFill>
          <a:ln>
            <a:noFill/>
          </a:ln>
          <a:effectLst/>
        </p:spPr>
      </p:pic>
      <p:sp>
        <p:nvSpPr>
          <p:cNvPr id="6" name="5 CuadroTexto"/>
          <p:cNvSpPr txBox="1"/>
          <p:nvPr/>
        </p:nvSpPr>
        <p:spPr>
          <a:xfrm>
            <a:off x="7452320" y="5733256"/>
            <a:ext cx="1548680" cy="369332"/>
          </a:xfrm>
          <a:prstGeom prst="rect">
            <a:avLst/>
          </a:prstGeom>
          <a:noFill/>
        </p:spPr>
        <p:txBody>
          <a:bodyPr wrap="square" rtlCol="0">
            <a:spAutoFit/>
          </a:bodyPr>
          <a:lstStyle/>
          <a:p>
            <a:r>
              <a:rPr lang="en-US" dirty="0" smtClean="0">
                <a:latin typeface="Tw Cen MT Condensed Extra Bold" pitchFamily="34" charset="0"/>
              </a:rPr>
              <a:t>Graphic </a:t>
            </a:r>
            <a:r>
              <a:rPr lang="en-US" dirty="0" smtClean="0">
                <a:latin typeface="Tw Cen MT Condensed Extra Bold" pitchFamily="34" charset="0"/>
              </a:rPr>
              <a:t>IV </a:t>
            </a:r>
            <a:endParaRPr lang="en-US" dirty="0">
              <a:latin typeface="Tw Cen MT Condensed Extra Bold" pitchFamily="34" charset="0"/>
            </a:endParaRPr>
          </a:p>
        </p:txBody>
      </p:sp>
      <p:cxnSp>
        <p:nvCxnSpPr>
          <p:cNvPr id="8" name="Gerade Verbindung 9"/>
          <p:cNvCxnSpPr/>
          <p:nvPr/>
        </p:nvCxnSpPr>
        <p:spPr>
          <a:xfrm flipH="1">
            <a:off x="611560" y="6309320"/>
            <a:ext cx="8568000" cy="0"/>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Gerade Verbindung 14"/>
          <p:cNvCxnSpPr/>
          <p:nvPr/>
        </p:nvCxnSpPr>
        <p:spPr>
          <a:xfrm flipH="1">
            <a:off x="0" y="6309320"/>
            <a:ext cx="540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Textfeld 8"/>
          <p:cNvSpPr txBox="1"/>
          <p:nvPr/>
        </p:nvSpPr>
        <p:spPr>
          <a:xfrm>
            <a:off x="732547" y="6381328"/>
            <a:ext cx="8087925" cy="369332"/>
          </a:xfrm>
          <a:prstGeom prst="rect">
            <a:avLst/>
          </a:prstGeom>
          <a:noFill/>
        </p:spPr>
        <p:txBody>
          <a:bodyPr wrap="square" rtlCol="0">
            <a:spAutoFit/>
          </a:bodyPr>
          <a:lstStyle/>
          <a:p>
            <a:r>
              <a:rPr lang="de-DE" b="1" dirty="0" smtClean="0">
                <a:latin typeface="Tw Cen MT Condensed" pitchFamily="34" charset="0"/>
              </a:rPr>
              <a:t>Accountability</a:t>
            </a:r>
            <a:r>
              <a:rPr lang="de-DE" dirty="0" smtClean="0">
                <a:latin typeface="Tw Cen MT Condensed" pitchFamily="34" charset="0"/>
              </a:rPr>
              <a:t>	</a:t>
            </a:r>
            <a:r>
              <a:rPr lang="de-DE" dirty="0" smtClean="0">
                <a:latin typeface="Tw Cen MT Condensed" pitchFamily="34" charset="0"/>
              </a:rPr>
              <a:t>           </a:t>
            </a:r>
            <a:r>
              <a:rPr lang="de-DE" dirty="0" smtClean="0">
                <a:latin typeface="Tw Cen MT Condensed" pitchFamily="34" charset="0"/>
              </a:rPr>
              <a:t>Spanish Context	      </a:t>
            </a:r>
            <a:r>
              <a:rPr lang="de-DE" dirty="0" smtClean="0">
                <a:latin typeface="Tw Cen MT Condensed" pitchFamily="34" charset="0"/>
              </a:rPr>
              <a:t>             </a:t>
            </a:r>
            <a:r>
              <a:rPr lang="de-DE" dirty="0" smtClean="0">
                <a:latin typeface="Tw Cen MT Condensed" pitchFamily="34" charset="0"/>
              </a:rPr>
              <a:t>Conclusion                  </a:t>
            </a:r>
            <a:r>
              <a:rPr lang="de-DE" dirty="0" smtClean="0">
                <a:latin typeface="Tw Cen MT Condensed" pitchFamily="34" charset="0"/>
              </a:rPr>
              <a:t>          Possible </a:t>
            </a:r>
            <a:r>
              <a:rPr lang="de-DE" dirty="0" smtClean="0">
                <a:latin typeface="Tw Cen MT Condensed" pitchFamily="34" charset="0"/>
              </a:rPr>
              <a:t>Solutions</a:t>
            </a:r>
            <a:endParaRPr lang="de-DE" dirty="0">
              <a:latin typeface="Tw Cen MT Condensed" pitchFamily="34" charset="0"/>
            </a:endParaRPr>
          </a:p>
        </p:txBody>
      </p:sp>
      <p:pic>
        <p:nvPicPr>
          <p:cNvPr id="11" name="10 Imagen" descr="unnamed.png"/>
          <p:cNvPicPr>
            <a:picLocks noChangeAspect="1"/>
          </p:cNvPicPr>
          <p:nvPr/>
        </p:nvPicPr>
        <p:blipFill>
          <a:blip r:embed="rId4" cstate="print"/>
          <a:stretch>
            <a:fillRect/>
          </a:stretch>
        </p:blipFill>
        <p:spPr>
          <a:xfrm>
            <a:off x="7524328" y="0"/>
            <a:ext cx="1368152" cy="136815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32656"/>
            <a:ext cx="8291264" cy="432048"/>
          </a:xfrm>
        </p:spPr>
        <p:txBody>
          <a:bodyPr>
            <a:noAutofit/>
          </a:bodyPr>
          <a:lstStyle/>
          <a:p>
            <a:pPr algn="l"/>
            <a:r>
              <a:rPr lang="en-US" sz="3600" dirty="0" smtClean="0">
                <a:solidFill>
                  <a:srgbClr val="002060"/>
                </a:solidFill>
                <a:latin typeface="Tw Cen MT Condensed Extra Bold" pitchFamily="34" charset="0"/>
              </a:rPr>
              <a:t>The Housing Bubble </a:t>
            </a:r>
            <a:r>
              <a:rPr lang="en-US" sz="3600" i="1" dirty="0" smtClean="0">
                <a:solidFill>
                  <a:srgbClr val="002060"/>
                </a:solidFill>
                <a:latin typeface="Tw Cen MT Condensed Extra Bold" pitchFamily="34" charset="0"/>
              </a:rPr>
              <a:t>take-off </a:t>
            </a:r>
            <a:endParaRPr lang="en-US" sz="3600" i="1" dirty="0">
              <a:solidFill>
                <a:srgbClr val="002060"/>
              </a:solidFill>
              <a:latin typeface="Tw Cen MT Condensed Extra Bold" pitchFamily="34" charset="0"/>
            </a:endParaRPr>
          </a:p>
        </p:txBody>
      </p:sp>
      <p:pic>
        <p:nvPicPr>
          <p:cNvPr id="4" name="Picture 2"/>
          <p:cNvPicPr>
            <a:picLocks noGrp="1" noChangeAspect="1" noChangeArrowheads="1"/>
          </p:cNvPicPr>
          <p:nvPr>
            <p:ph idx="1"/>
          </p:nvPr>
        </p:nvPicPr>
        <p:blipFill rotWithShape="1">
          <a:blip r:embed="rId3" cstate="print">
            <a:extLst>
              <a:ext uri="{28A0092B-C50C-407E-A947-70E740481C1C}">
                <a14:useLocalDpi xmlns="" xmlns:a14="http://schemas.microsoft.com/office/drawing/2010/main" val="0"/>
              </a:ext>
            </a:extLst>
          </a:blip>
          <a:srcRect l="5877" t="11939" r="3172" b="5080"/>
          <a:stretch/>
        </p:blipFill>
        <p:spPr bwMode="auto">
          <a:xfrm>
            <a:off x="467544" y="980728"/>
            <a:ext cx="7344816" cy="5025895"/>
          </a:xfrm>
          <a:prstGeom prst="roundRect">
            <a:avLst>
              <a:gd name="adj" fmla="val 1927"/>
            </a:avLst>
          </a:prstGeom>
          <a:solidFill>
            <a:srgbClr val="FFFFFF">
              <a:shade val="85000"/>
            </a:srgbClr>
          </a:solidFill>
          <a:ln>
            <a:noFill/>
          </a:ln>
          <a:effectLst/>
          <a:extLst>
            <a:ext uri="{91240B29-F687-4F45-9708-019B960494DF}">
              <a14:hiddenLine xmlns="" xmlns:a14="http://schemas.microsoft.com/office/drawing/2010/main" w="9525">
                <a:solidFill>
                  <a:schemeClr val="tx1"/>
                </a:solidFill>
                <a:miter lim="800000"/>
                <a:headEnd/>
                <a:tailEnd/>
              </a14:hiddenLine>
            </a:ext>
          </a:extLst>
        </p:spPr>
      </p:pic>
      <p:sp>
        <p:nvSpPr>
          <p:cNvPr id="5" name="4 CuadroTexto"/>
          <p:cNvSpPr txBox="1"/>
          <p:nvPr/>
        </p:nvSpPr>
        <p:spPr>
          <a:xfrm>
            <a:off x="7812360" y="5589240"/>
            <a:ext cx="1152128" cy="369332"/>
          </a:xfrm>
          <a:prstGeom prst="rect">
            <a:avLst/>
          </a:prstGeom>
          <a:noFill/>
        </p:spPr>
        <p:txBody>
          <a:bodyPr wrap="square" rtlCol="0">
            <a:spAutoFit/>
          </a:bodyPr>
          <a:lstStyle/>
          <a:p>
            <a:r>
              <a:rPr lang="en-US" dirty="0" smtClean="0">
                <a:latin typeface="Tw Cen MT Condensed Extra Bold" pitchFamily="34" charset="0"/>
              </a:rPr>
              <a:t>Graphic V</a:t>
            </a:r>
            <a:endParaRPr lang="en-US" dirty="0">
              <a:latin typeface="Tw Cen MT Condensed Extra Bold" pitchFamily="34" charset="0"/>
            </a:endParaRPr>
          </a:p>
        </p:txBody>
      </p:sp>
      <p:cxnSp>
        <p:nvCxnSpPr>
          <p:cNvPr id="7" name="Gerade Verbindung 9"/>
          <p:cNvCxnSpPr/>
          <p:nvPr/>
        </p:nvCxnSpPr>
        <p:spPr>
          <a:xfrm flipH="1">
            <a:off x="611560" y="6309320"/>
            <a:ext cx="8568000" cy="0"/>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Gerade Verbindung 14"/>
          <p:cNvCxnSpPr/>
          <p:nvPr/>
        </p:nvCxnSpPr>
        <p:spPr>
          <a:xfrm flipH="1">
            <a:off x="0" y="6309320"/>
            <a:ext cx="540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732547" y="6381328"/>
            <a:ext cx="8087925" cy="369332"/>
          </a:xfrm>
          <a:prstGeom prst="rect">
            <a:avLst/>
          </a:prstGeom>
          <a:noFill/>
        </p:spPr>
        <p:txBody>
          <a:bodyPr wrap="square" rtlCol="0">
            <a:spAutoFit/>
          </a:bodyPr>
          <a:lstStyle/>
          <a:p>
            <a:r>
              <a:rPr lang="de-DE" b="1" dirty="0" smtClean="0">
                <a:latin typeface="Tw Cen MT Condensed" pitchFamily="34" charset="0"/>
              </a:rPr>
              <a:t>Accountability</a:t>
            </a:r>
            <a:r>
              <a:rPr lang="de-DE" dirty="0" smtClean="0">
                <a:latin typeface="Tw Cen MT Condensed" pitchFamily="34" charset="0"/>
              </a:rPr>
              <a:t>	</a:t>
            </a:r>
            <a:r>
              <a:rPr lang="de-DE" dirty="0" smtClean="0">
                <a:latin typeface="Tw Cen MT Condensed" pitchFamily="34" charset="0"/>
              </a:rPr>
              <a:t>           </a:t>
            </a:r>
            <a:r>
              <a:rPr lang="de-DE" dirty="0" smtClean="0">
                <a:latin typeface="Tw Cen MT Condensed" pitchFamily="34" charset="0"/>
              </a:rPr>
              <a:t>Spanish Context	      </a:t>
            </a:r>
            <a:r>
              <a:rPr lang="de-DE" dirty="0" smtClean="0">
                <a:latin typeface="Tw Cen MT Condensed" pitchFamily="34" charset="0"/>
              </a:rPr>
              <a:t>             </a:t>
            </a:r>
            <a:r>
              <a:rPr lang="de-DE" dirty="0" smtClean="0">
                <a:latin typeface="Tw Cen MT Condensed" pitchFamily="34" charset="0"/>
              </a:rPr>
              <a:t>Conclusion                  </a:t>
            </a:r>
            <a:r>
              <a:rPr lang="de-DE" dirty="0" smtClean="0">
                <a:latin typeface="Tw Cen MT Condensed" pitchFamily="34" charset="0"/>
              </a:rPr>
              <a:t>          Possible </a:t>
            </a:r>
            <a:r>
              <a:rPr lang="de-DE" dirty="0" smtClean="0">
                <a:latin typeface="Tw Cen MT Condensed" pitchFamily="34" charset="0"/>
              </a:rPr>
              <a:t>Solutions</a:t>
            </a:r>
            <a:endParaRPr lang="de-DE" dirty="0">
              <a:latin typeface="Tw Cen MT Condensed" pitchFamily="34" charset="0"/>
            </a:endParaRPr>
          </a:p>
        </p:txBody>
      </p:sp>
      <p:pic>
        <p:nvPicPr>
          <p:cNvPr id="10" name="9 Imagen" descr="unnamed.png"/>
          <p:cNvPicPr>
            <a:picLocks noChangeAspect="1"/>
          </p:cNvPicPr>
          <p:nvPr/>
        </p:nvPicPr>
        <p:blipFill>
          <a:blip r:embed="rId4" cstate="print"/>
          <a:stretch>
            <a:fillRect/>
          </a:stretch>
        </p:blipFill>
        <p:spPr>
          <a:xfrm>
            <a:off x="7524328" y="0"/>
            <a:ext cx="1368152" cy="136815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cmpd="sng">
          <a:solidFill>
            <a:srgbClr val="0070C0"/>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3197</TotalTime>
  <Words>755</Words>
  <Application>Microsoft Office PowerPoint</Application>
  <PresentationFormat>Presentación en pantalla (4:3)</PresentationFormat>
  <Paragraphs>126</Paragraphs>
  <Slides>15</Slides>
  <Notes>15</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Office Theme</vt:lpstr>
      <vt:lpstr>Understanding the Economic and Political Context of the Spanish Crisis</vt:lpstr>
      <vt:lpstr>Structure of Presentation</vt:lpstr>
      <vt:lpstr>Who was primarily accountable?</vt:lpstr>
      <vt:lpstr>I. Bundesbank</vt:lpstr>
      <vt:lpstr>Transference of Property Bubble </vt:lpstr>
      <vt:lpstr>The Economic and Monetary Union</vt:lpstr>
      <vt:lpstr>II. Spanish Governments</vt:lpstr>
      <vt:lpstr>III. Governor of Bank of Spain 00-06 </vt:lpstr>
      <vt:lpstr>The Housing Bubble take-off </vt:lpstr>
      <vt:lpstr>The Spanish Political and Economic Context Today </vt:lpstr>
      <vt:lpstr>Conclusion</vt:lpstr>
      <vt:lpstr>Diapositiva 12</vt:lpstr>
      <vt:lpstr>Some empirical evidence</vt:lpstr>
      <vt:lpstr>Some empirical evidence</vt:lpstr>
      <vt:lpstr>Possible Solutions</vt:lpstr>
    </vt:vector>
  </TitlesOfParts>
  <Company>University of Warwick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Economic and Political Context of the Crisis</dc:title>
  <dc:creator>Fernandez Urbano, Roger</dc:creator>
  <cp:lastModifiedBy>Roger</cp:lastModifiedBy>
  <cp:revision>81</cp:revision>
  <dcterms:created xsi:type="dcterms:W3CDTF">2015-04-08T16:43:41Z</dcterms:created>
  <dcterms:modified xsi:type="dcterms:W3CDTF">2015-04-27T00:37:21Z</dcterms:modified>
</cp:coreProperties>
</file>