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sldIdLst>
    <p:sldId id="256" r:id="rId2"/>
    <p:sldId id="316" r:id="rId3"/>
    <p:sldId id="360" r:id="rId4"/>
    <p:sldId id="311" r:id="rId5"/>
    <p:sldId id="315" r:id="rId6"/>
    <p:sldId id="313" r:id="rId7"/>
    <p:sldId id="345" r:id="rId8"/>
    <p:sldId id="346" r:id="rId9"/>
    <p:sldId id="347" r:id="rId10"/>
    <p:sldId id="317" r:id="rId11"/>
    <p:sldId id="348" r:id="rId12"/>
    <p:sldId id="349" r:id="rId13"/>
    <p:sldId id="350" r:id="rId14"/>
    <p:sldId id="351" r:id="rId15"/>
    <p:sldId id="319" r:id="rId16"/>
    <p:sldId id="352" r:id="rId17"/>
    <p:sldId id="361" r:id="rId18"/>
    <p:sldId id="322" r:id="rId19"/>
    <p:sldId id="323" r:id="rId20"/>
    <p:sldId id="325" r:id="rId21"/>
    <p:sldId id="326" r:id="rId22"/>
    <p:sldId id="327" r:id="rId23"/>
    <p:sldId id="328" r:id="rId24"/>
    <p:sldId id="333" r:id="rId25"/>
    <p:sldId id="331" r:id="rId26"/>
    <p:sldId id="337" r:id="rId27"/>
    <p:sldId id="338" r:id="rId28"/>
    <p:sldId id="362" r:id="rId29"/>
    <p:sldId id="304" r:id="rId30"/>
    <p:sldId id="363" r:id="rId31"/>
    <p:sldId id="339" r:id="rId32"/>
    <p:sldId id="306" r:id="rId33"/>
    <p:sldId id="364" r:id="rId34"/>
    <p:sldId id="353" r:id="rId35"/>
    <p:sldId id="354" r:id="rId36"/>
    <p:sldId id="341" r:id="rId37"/>
    <p:sldId id="344" r:id="rId38"/>
    <p:sldId id="343" r:id="rId39"/>
    <p:sldId id="365" r:id="rId40"/>
    <p:sldId id="366" r:id="rId41"/>
    <p:sldId id="367" r:id="rId42"/>
    <p:sldId id="358"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 initials="C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A41"/>
    <a:srgbClr val="FA3C08"/>
    <a:srgbClr val="FC7D23"/>
    <a:srgbClr val="772A53"/>
    <a:srgbClr val="000000"/>
    <a:srgbClr val="678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2" autoAdjust="0"/>
    <p:restoredTop sz="98415" autoAdjust="0"/>
  </p:normalViewPr>
  <p:slideViewPr>
    <p:cSldViewPr snapToGrid="0" snapToObjects="1">
      <p:cViewPr>
        <p:scale>
          <a:sx n="66" d="100"/>
          <a:sy n="66" d="100"/>
        </p:scale>
        <p:origin x="-2016" y="-5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074FE-35C4-4361-9722-B312CDCC9234}" type="datetimeFigureOut">
              <a:rPr lang="it-IT" smtClean="0"/>
              <a:t>15/09/2015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16872-E3C2-4482-8736-4F198F80857F}" type="slidenum">
              <a:rPr lang="it-IT" smtClean="0"/>
              <a:t>‹N›</a:t>
            </a:fld>
            <a:endParaRPr lang="it-IT"/>
          </a:p>
        </p:txBody>
      </p:sp>
    </p:spTree>
    <p:extLst>
      <p:ext uri="{BB962C8B-B14F-4D97-AF65-F5344CB8AC3E}">
        <p14:creationId xmlns:p14="http://schemas.microsoft.com/office/powerpoint/2010/main" val="271540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E3516872-E3C2-4482-8736-4F198F80857F}" type="slidenum">
              <a:rPr lang="it-IT" smtClean="0"/>
              <a:t>4</a:t>
            </a:fld>
            <a:endParaRPr lang="it-IT"/>
          </a:p>
        </p:txBody>
      </p:sp>
    </p:spTree>
    <p:extLst>
      <p:ext uri="{BB962C8B-B14F-4D97-AF65-F5344CB8AC3E}">
        <p14:creationId xmlns:p14="http://schemas.microsoft.com/office/powerpoint/2010/main" val="3273117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a:off x="0" y="0"/>
            <a:ext cx="1870075" cy="84138"/>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userDrawn="1"/>
        </p:nvSpPr>
        <p:spPr>
          <a:xfrm>
            <a:off x="1816100" y="0"/>
            <a:ext cx="1870075" cy="84138"/>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userDrawn="1"/>
        </p:nvSpPr>
        <p:spPr>
          <a:xfrm>
            <a:off x="3640138" y="0"/>
            <a:ext cx="1870075" cy="84138"/>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userDrawn="1"/>
        </p:nvSpPr>
        <p:spPr>
          <a:xfrm>
            <a:off x="5457825" y="0"/>
            <a:ext cx="1870075" cy="84138"/>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userDrawn="1"/>
        </p:nvSpPr>
        <p:spPr>
          <a:xfrm>
            <a:off x="7273925" y="0"/>
            <a:ext cx="1870075" cy="84138"/>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1"/>
          <p:cNvSpPr/>
          <p:nvPr userDrawn="1"/>
        </p:nvSpPr>
        <p:spPr>
          <a:xfrm>
            <a:off x="0" y="6580188"/>
            <a:ext cx="1870075" cy="277812"/>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2"/>
          <p:cNvSpPr/>
          <p:nvPr userDrawn="1"/>
        </p:nvSpPr>
        <p:spPr>
          <a:xfrm>
            <a:off x="1816100" y="6580188"/>
            <a:ext cx="1870075" cy="277812"/>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3"/>
          <p:cNvSpPr/>
          <p:nvPr userDrawn="1"/>
        </p:nvSpPr>
        <p:spPr>
          <a:xfrm>
            <a:off x="3640138" y="6580188"/>
            <a:ext cx="1870075" cy="277812"/>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p:nvPr userDrawn="1"/>
        </p:nvSpPr>
        <p:spPr>
          <a:xfrm>
            <a:off x="5457825" y="6580188"/>
            <a:ext cx="1870075" cy="277812"/>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5"/>
          <p:cNvSpPr/>
          <p:nvPr userDrawn="1"/>
        </p:nvSpPr>
        <p:spPr>
          <a:xfrm>
            <a:off x="7273925" y="6580188"/>
            <a:ext cx="1870075" cy="277812"/>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6"/>
          <p:cNvCxnSpPr/>
          <p:nvPr userDrawn="1"/>
        </p:nvCxnSpPr>
        <p:spPr>
          <a:xfrm>
            <a:off x="555625" y="3141663"/>
            <a:ext cx="8043863" cy="0"/>
          </a:xfrm>
          <a:prstGeom prst="line">
            <a:avLst/>
          </a:prstGeom>
          <a:ln>
            <a:solidFill>
              <a:srgbClr val="BD0A41"/>
            </a:solidFill>
          </a:ln>
          <a:effectLst/>
        </p:spPr>
        <p:style>
          <a:lnRef idx="2">
            <a:schemeClr val="accent1"/>
          </a:lnRef>
          <a:fillRef idx="0">
            <a:schemeClr val="accent1"/>
          </a:fillRef>
          <a:effectRef idx="1">
            <a:schemeClr val="accent1"/>
          </a:effectRef>
          <a:fontRef idx="minor">
            <a:schemeClr val="tx1"/>
          </a:fontRef>
        </p:style>
      </p:cxnSp>
      <p:pic>
        <p:nvPicPr>
          <p:cNvPr id="15" name="Picture 17" descr="IEREST-logo-lar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08113" y="588963"/>
            <a:ext cx="5443537"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313" y="219075"/>
            <a:ext cx="11969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166445"/>
            <a:ext cx="7772400" cy="1470025"/>
          </a:xfrm>
        </p:spPr>
        <p:txBody>
          <a:bodyPr/>
          <a:lstStyle>
            <a:lvl1pPr algn="ctr">
              <a:defRPr>
                <a:solidFill>
                  <a:srgbClr val="772A53"/>
                </a:solidFill>
              </a:defRPr>
            </a:lvl1pPr>
          </a:lstStyle>
          <a:p>
            <a:r>
              <a:rPr lang="en-GB" smtClean="0"/>
              <a:t>Click to edit Master title style</a:t>
            </a:r>
            <a:endParaRPr lang="en-US"/>
          </a:p>
        </p:txBody>
      </p:sp>
      <p:sp>
        <p:nvSpPr>
          <p:cNvPr id="3" name="Subtitle 2"/>
          <p:cNvSpPr>
            <a:spLocks noGrp="1"/>
          </p:cNvSpPr>
          <p:nvPr>
            <p:ph type="subTitle" idx="1"/>
          </p:nvPr>
        </p:nvSpPr>
        <p:spPr>
          <a:xfrm>
            <a:off x="1371600" y="4866520"/>
            <a:ext cx="6400800" cy="1489830"/>
          </a:xfrm>
        </p:spPr>
        <p:txBody>
          <a:bodyPr/>
          <a:lstStyle>
            <a:lvl1pPr marL="0" indent="0" algn="ctr">
              <a:buNone/>
              <a:defRPr>
                <a:solidFill>
                  <a:srgbClr val="FA3C0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17" name="Date Placeholder 3"/>
          <p:cNvSpPr>
            <a:spLocks noGrp="1"/>
          </p:cNvSpPr>
          <p:nvPr>
            <p:ph type="dt" sz="half" idx="10"/>
          </p:nvPr>
        </p:nvSpPr>
        <p:spPr/>
        <p:txBody>
          <a:bodyPr/>
          <a:lstStyle>
            <a:lvl1pPr>
              <a:defRPr/>
            </a:lvl1pPr>
          </a:lstStyle>
          <a:p>
            <a:pPr>
              <a:defRPr/>
            </a:pPr>
            <a:fld id="{17B81FB5-2F0B-4335-A736-8283F107CCC3}" type="datetime1">
              <a:rPr lang="en-US" smtClean="0"/>
              <a:t>9/15/2015</a:t>
            </a:fld>
            <a:endParaRPr 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lvl1pPr>
          </a:lstStyle>
          <a:p>
            <a:pPr>
              <a:defRPr/>
            </a:pPr>
            <a:fld id="{45A1C20F-7D8D-4AEA-8817-3B8A605B3D83}" type="slidenum">
              <a:rPr lang="en-US"/>
              <a:pPr>
                <a:defRPr/>
              </a:pPr>
              <a:t>‹N›</a:t>
            </a:fld>
            <a:endParaRPr lang="en-US"/>
          </a:p>
        </p:txBody>
      </p:sp>
    </p:spTree>
    <p:extLst>
      <p:ext uri="{BB962C8B-B14F-4D97-AF65-F5344CB8AC3E}">
        <p14:creationId xmlns:p14="http://schemas.microsoft.com/office/powerpoint/2010/main" val="253939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1A0CCC6-9BFD-497D-9D8B-348B05096F67}"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E91E5D9-ECF1-4DAC-84EF-9E3078D3EBDB}" type="slidenum">
              <a:rPr lang="en-US"/>
              <a:pPr>
                <a:defRPr/>
              </a:pPr>
              <a:t>‹N›</a:t>
            </a:fld>
            <a:endParaRPr lang="en-US"/>
          </a:p>
        </p:txBody>
      </p:sp>
    </p:spTree>
    <p:extLst>
      <p:ext uri="{BB962C8B-B14F-4D97-AF65-F5344CB8AC3E}">
        <p14:creationId xmlns:p14="http://schemas.microsoft.com/office/powerpoint/2010/main" val="381011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5C6829AB-7A8F-403E-9F0E-401A20060966}"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46DD982-35F7-42BF-BC29-BB12B41BCBAB}" type="slidenum">
              <a:rPr lang="en-US"/>
              <a:pPr>
                <a:defRPr/>
              </a:pPr>
              <a:t>‹N›</a:t>
            </a:fld>
            <a:endParaRPr lang="en-US"/>
          </a:p>
        </p:txBody>
      </p:sp>
    </p:spTree>
    <p:extLst>
      <p:ext uri="{BB962C8B-B14F-4D97-AF65-F5344CB8AC3E}">
        <p14:creationId xmlns:p14="http://schemas.microsoft.com/office/powerpoint/2010/main" val="96736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A458E16B-6C3C-4D13-9108-E376B6E73B77}"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624FB47-9D6E-4C30-AE46-937F23C2621E}" type="slidenum">
              <a:rPr lang="en-US"/>
              <a:pPr>
                <a:defRPr/>
              </a:pPr>
              <a:t>‹N›</a:t>
            </a:fld>
            <a:endParaRPr lang="en-US"/>
          </a:p>
        </p:txBody>
      </p:sp>
    </p:spTree>
    <p:extLst>
      <p:ext uri="{BB962C8B-B14F-4D97-AF65-F5344CB8AC3E}">
        <p14:creationId xmlns:p14="http://schemas.microsoft.com/office/powerpoint/2010/main" val="10328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A3E0904-6270-4018-BA2A-CCCD972B2A5C}" type="datetime1">
              <a:rPr lang="en-US" smtClean="0"/>
              <a:t>9/15/2015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EB8870E-C251-4076-A979-28F3E948BB18}" type="slidenum">
              <a:rPr lang="en-US"/>
              <a:pPr>
                <a:defRPr/>
              </a:pPr>
              <a:t>‹N›</a:t>
            </a:fld>
            <a:endParaRPr lang="en-US"/>
          </a:p>
        </p:txBody>
      </p:sp>
    </p:spTree>
    <p:extLst>
      <p:ext uri="{BB962C8B-B14F-4D97-AF65-F5344CB8AC3E}">
        <p14:creationId xmlns:p14="http://schemas.microsoft.com/office/powerpoint/2010/main" val="353138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AAC68FF0-3568-4E7F-8E74-97377B97CFC8}"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D5CF2E0-CCC1-488D-8B67-FAFF8102EB5C}" type="slidenum">
              <a:rPr lang="en-US"/>
              <a:pPr>
                <a:defRPr/>
              </a:pPr>
              <a:t>‹N›</a:t>
            </a:fld>
            <a:endParaRPr lang="en-US"/>
          </a:p>
        </p:txBody>
      </p:sp>
    </p:spTree>
    <p:extLst>
      <p:ext uri="{BB962C8B-B14F-4D97-AF65-F5344CB8AC3E}">
        <p14:creationId xmlns:p14="http://schemas.microsoft.com/office/powerpoint/2010/main" val="10923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4EBE8052-B5E6-4092-BCD2-4D30B5257EBC}" type="datetime1">
              <a:rPr lang="en-US" smtClean="0"/>
              <a:t>9/15/2015</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E792A4E7-9A79-4E9C-89D6-85FBD5A3CB24}" type="slidenum">
              <a:rPr lang="en-US"/>
              <a:pPr>
                <a:defRPr/>
              </a:pPr>
              <a:t>‹N›</a:t>
            </a:fld>
            <a:endParaRPr lang="en-US"/>
          </a:p>
        </p:txBody>
      </p:sp>
    </p:spTree>
    <p:extLst>
      <p:ext uri="{BB962C8B-B14F-4D97-AF65-F5344CB8AC3E}">
        <p14:creationId xmlns:p14="http://schemas.microsoft.com/office/powerpoint/2010/main" val="300119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06D35949-E587-4558-89FE-CBF41724DC63}" type="datetime1">
              <a:rPr lang="en-US" smtClean="0"/>
              <a:t>9/15/2015</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020437A-DD0C-4D73-AA71-7DEE7EBDFE70}" type="slidenum">
              <a:rPr lang="en-US"/>
              <a:pPr>
                <a:defRPr/>
              </a:pPr>
              <a:t>‹N›</a:t>
            </a:fld>
            <a:endParaRPr lang="en-US"/>
          </a:p>
        </p:txBody>
      </p:sp>
    </p:spTree>
    <p:extLst>
      <p:ext uri="{BB962C8B-B14F-4D97-AF65-F5344CB8AC3E}">
        <p14:creationId xmlns:p14="http://schemas.microsoft.com/office/powerpoint/2010/main" val="106854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paola.cassone\Desktop\llp-jpeg\EU_flag_LLP_EN-0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6081713"/>
            <a:ext cx="11969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656F6D27-9FD3-492A-A0B5-BBA3030E6876}" type="datetime1">
              <a:rPr lang="en-US" smtClean="0"/>
              <a:t>9/15/2015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9E9D1183-4C03-4E00-A313-CC1D55F0BC53}" type="slidenum">
              <a:rPr lang="en-US"/>
              <a:pPr>
                <a:defRPr/>
              </a:pPr>
              <a:t>‹N›</a:t>
            </a:fld>
            <a:endParaRPr lang="en-US"/>
          </a:p>
        </p:txBody>
      </p:sp>
    </p:spTree>
    <p:extLst>
      <p:ext uri="{BB962C8B-B14F-4D97-AF65-F5344CB8AC3E}">
        <p14:creationId xmlns:p14="http://schemas.microsoft.com/office/powerpoint/2010/main" val="40950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6DA52FDF-474E-4D2C-A509-0FC5E56344EE}"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E926BBA6-F4F4-4658-A76A-9818F27AB2E5}" type="slidenum">
              <a:rPr lang="en-US"/>
              <a:pPr>
                <a:defRPr/>
              </a:pPr>
              <a:t>‹N›</a:t>
            </a:fld>
            <a:endParaRPr lang="en-US"/>
          </a:p>
        </p:txBody>
      </p:sp>
    </p:spTree>
    <p:extLst>
      <p:ext uri="{BB962C8B-B14F-4D97-AF65-F5344CB8AC3E}">
        <p14:creationId xmlns:p14="http://schemas.microsoft.com/office/powerpoint/2010/main" val="18334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ERES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8738" y="6013450"/>
            <a:ext cx="14652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6099175"/>
            <a:ext cx="13001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507AFA75-9BAC-4BE4-B77F-9BB7EBBE2D20}" type="datetime1">
              <a:rPr lang="en-US" smtClean="0"/>
              <a:t>9/15/2015</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A2A0E41-A194-468D-8495-AC275197CD91}" type="slidenum">
              <a:rPr lang="en-US"/>
              <a:pPr>
                <a:defRPr/>
              </a:pPr>
              <a:t>‹N›</a:t>
            </a:fld>
            <a:endParaRPr lang="en-US"/>
          </a:p>
        </p:txBody>
      </p:sp>
    </p:spTree>
    <p:extLst>
      <p:ext uri="{BB962C8B-B14F-4D97-AF65-F5344CB8AC3E}">
        <p14:creationId xmlns:p14="http://schemas.microsoft.com/office/powerpoint/2010/main" val="356045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endParaRPr lang="en-US" altLang="it-IT"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endParaRPr lang="en-US" alt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756C0C-0321-428F-9BA5-BC90BE7659FB}" type="datetime1">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FF0E68-4518-435A-807E-CCF8A025CDF5}" type="slidenum">
              <a:rPr lang="en-US"/>
              <a:pPr>
                <a:defRPr/>
              </a:pPr>
              <a:t>‹N›</a:t>
            </a:fld>
            <a:endParaRPr lang="en-US"/>
          </a:p>
        </p:txBody>
      </p:sp>
      <p:sp>
        <p:nvSpPr>
          <p:cNvPr id="7" name="Rectangle 6"/>
          <p:cNvSpPr/>
          <p:nvPr userDrawn="1"/>
        </p:nvSpPr>
        <p:spPr>
          <a:xfrm>
            <a:off x="0" y="0"/>
            <a:ext cx="1870075" cy="84138"/>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1816100" y="0"/>
            <a:ext cx="1870075" cy="84138"/>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640138" y="0"/>
            <a:ext cx="1870075" cy="84138"/>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userDrawn="1"/>
        </p:nvSpPr>
        <p:spPr>
          <a:xfrm>
            <a:off x="5457825" y="0"/>
            <a:ext cx="1870075" cy="84138"/>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7273925" y="0"/>
            <a:ext cx="1870075" cy="84138"/>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userDrawn="1"/>
        </p:nvSpPr>
        <p:spPr>
          <a:xfrm>
            <a:off x="0" y="6580188"/>
            <a:ext cx="1870075" cy="277812"/>
          </a:xfrm>
          <a:prstGeom prst="rect">
            <a:avLst/>
          </a:prstGeom>
          <a:solidFill>
            <a:srgbClr val="772A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1816100" y="6580188"/>
            <a:ext cx="1870075" cy="277812"/>
          </a:xfrm>
          <a:prstGeom prst="rect">
            <a:avLst/>
          </a:prstGeom>
          <a:solidFill>
            <a:srgbClr val="BD0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userDrawn="1"/>
        </p:nvSpPr>
        <p:spPr>
          <a:xfrm>
            <a:off x="3640138" y="6580188"/>
            <a:ext cx="1870075" cy="277812"/>
          </a:xfrm>
          <a:prstGeom prst="rect">
            <a:avLst/>
          </a:prstGeom>
          <a:solidFill>
            <a:srgbClr val="FA3C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userDrawn="1"/>
        </p:nvSpPr>
        <p:spPr>
          <a:xfrm>
            <a:off x="5457825" y="6580188"/>
            <a:ext cx="1870075" cy="277812"/>
          </a:xfrm>
          <a:prstGeom prst="rect">
            <a:avLst/>
          </a:prstGeom>
          <a:solidFill>
            <a:srgbClr val="FC7D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userDrawn="1"/>
        </p:nvSpPr>
        <p:spPr>
          <a:xfrm>
            <a:off x="7273925" y="6580188"/>
            <a:ext cx="1870075" cy="277812"/>
          </a:xfrm>
          <a:prstGeom prst="rect">
            <a:avLst/>
          </a:prstGeom>
          <a:solidFill>
            <a:srgbClr val="678D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772A53"/>
          </a:solidFill>
          <a:latin typeface="+mj-lt"/>
          <a:ea typeface="+mj-ea"/>
          <a:cs typeface="+mj-cs"/>
        </a:defRPr>
      </a:lvl1pPr>
      <a:lvl2pPr algn="l" defTabSz="457200" rtl="0" eaLnBrk="0" fontAlgn="base" hangingPunct="0">
        <a:spcBef>
          <a:spcPct val="0"/>
        </a:spcBef>
        <a:spcAft>
          <a:spcPct val="0"/>
        </a:spcAft>
        <a:defRPr sz="4400">
          <a:solidFill>
            <a:srgbClr val="772A53"/>
          </a:solidFill>
          <a:latin typeface="Calibri" pitchFamily="34" charset="0"/>
        </a:defRPr>
      </a:lvl2pPr>
      <a:lvl3pPr algn="l" defTabSz="457200" rtl="0" eaLnBrk="0" fontAlgn="base" hangingPunct="0">
        <a:spcBef>
          <a:spcPct val="0"/>
        </a:spcBef>
        <a:spcAft>
          <a:spcPct val="0"/>
        </a:spcAft>
        <a:defRPr sz="4400">
          <a:solidFill>
            <a:srgbClr val="772A53"/>
          </a:solidFill>
          <a:latin typeface="Calibri" pitchFamily="34" charset="0"/>
        </a:defRPr>
      </a:lvl3pPr>
      <a:lvl4pPr algn="l" defTabSz="457200" rtl="0" eaLnBrk="0" fontAlgn="base" hangingPunct="0">
        <a:spcBef>
          <a:spcPct val="0"/>
        </a:spcBef>
        <a:spcAft>
          <a:spcPct val="0"/>
        </a:spcAft>
        <a:defRPr sz="4400">
          <a:solidFill>
            <a:srgbClr val="772A53"/>
          </a:solidFill>
          <a:latin typeface="Calibri" pitchFamily="34" charset="0"/>
        </a:defRPr>
      </a:lvl4pPr>
      <a:lvl5pPr algn="l" defTabSz="457200" rtl="0" eaLnBrk="0" fontAlgn="base" hangingPunct="0">
        <a:spcBef>
          <a:spcPct val="0"/>
        </a:spcBef>
        <a:spcAft>
          <a:spcPct val="0"/>
        </a:spcAft>
        <a:defRPr sz="4400">
          <a:solidFill>
            <a:srgbClr val="772A53"/>
          </a:solidFill>
          <a:latin typeface="Calibri" pitchFamily="34" charset="0"/>
        </a:defRPr>
      </a:lvl5pPr>
      <a:lvl6pPr marL="457200" algn="l" defTabSz="457200" rtl="0" fontAlgn="base">
        <a:spcBef>
          <a:spcPct val="0"/>
        </a:spcBef>
        <a:spcAft>
          <a:spcPct val="0"/>
        </a:spcAft>
        <a:defRPr sz="4400">
          <a:solidFill>
            <a:srgbClr val="772A53"/>
          </a:solidFill>
          <a:latin typeface="Calibri" pitchFamily="34" charset="0"/>
        </a:defRPr>
      </a:lvl6pPr>
      <a:lvl7pPr marL="914400" algn="l" defTabSz="457200" rtl="0" fontAlgn="base">
        <a:spcBef>
          <a:spcPct val="0"/>
        </a:spcBef>
        <a:spcAft>
          <a:spcPct val="0"/>
        </a:spcAft>
        <a:defRPr sz="4400">
          <a:solidFill>
            <a:srgbClr val="772A53"/>
          </a:solidFill>
          <a:latin typeface="Calibri" pitchFamily="34" charset="0"/>
        </a:defRPr>
      </a:lvl7pPr>
      <a:lvl8pPr marL="1371600" algn="l" defTabSz="457200" rtl="0" fontAlgn="base">
        <a:spcBef>
          <a:spcPct val="0"/>
        </a:spcBef>
        <a:spcAft>
          <a:spcPct val="0"/>
        </a:spcAft>
        <a:defRPr sz="4400">
          <a:solidFill>
            <a:srgbClr val="772A53"/>
          </a:solidFill>
          <a:latin typeface="Calibri" pitchFamily="34" charset="0"/>
        </a:defRPr>
      </a:lvl8pPr>
      <a:lvl9pPr marL="1828800" algn="l" defTabSz="457200" rtl="0" fontAlgn="base">
        <a:spcBef>
          <a:spcPct val="0"/>
        </a:spcBef>
        <a:spcAft>
          <a:spcPct val="0"/>
        </a:spcAft>
        <a:defRPr sz="4400">
          <a:solidFill>
            <a:srgbClr val="772A53"/>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3409750"/>
            <a:ext cx="7772400" cy="1470025"/>
          </a:xfrm>
        </p:spPr>
        <p:txBody>
          <a:bodyPr/>
          <a:lstStyle/>
          <a:p>
            <a:pPr eaLnBrk="1" hangingPunct="1"/>
            <a:r>
              <a:rPr lang="en-US" altLang="it-IT" dirty="0" smtClean="0"/>
              <a:t/>
            </a:r>
            <a:br>
              <a:rPr lang="en-US" altLang="it-IT" dirty="0" smtClean="0"/>
            </a:br>
            <a:r>
              <a:rPr lang="en-US" altLang="it-IT" b="1" dirty="0" smtClean="0"/>
              <a:t>Module 1 slides </a:t>
            </a:r>
          </a:p>
        </p:txBody>
      </p:sp>
      <p:sp>
        <p:nvSpPr>
          <p:cNvPr id="13315" name="Subtitle 2"/>
          <p:cNvSpPr>
            <a:spLocks noGrp="1"/>
          </p:cNvSpPr>
          <p:nvPr>
            <p:ph type="subTitle" idx="1"/>
          </p:nvPr>
        </p:nvSpPr>
        <p:spPr>
          <a:xfrm>
            <a:off x="1371600" y="4879775"/>
            <a:ext cx="6400800" cy="1489075"/>
          </a:xfrm>
        </p:spPr>
        <p:txBody>
          <a:bodyPr/>
          <a:lstStyle/>
          <a:p>
            <a:pPr eaLnBrk="1" hangingPunct="1"/>
            <a:r>
              <a:rPr lang="en-US" altLang="it-IT" sz="2400" b="1" smtClean="0"/>
              <a:t>Slides 1-42</a:t>
            </a:r>
            <a:endParaRPr lang="en-US" altLang="it-IT" sz="2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cap="none" dirty="0" smtClean="0"/>
              <a:t>CULTURE &amp; NON-ESSENTIALISM</a:t>
            </a:r>
            <a:endParaRPr lang="en-GB" cap="none"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10</a:t>
            </a:fld>
            <a:endParaRPr lang="en-US"/>
          </a:p>
        </p:txBody>
      </p:sp>
    </p:spTree>
    <p:extLst>
      <p:ext uri="{BB962C8B-B14F-4D97-AF65-F5344CB8AC3E}">
        <p14:creationId xmlns:p14="http://schemas.microsoft.com/office/powerpoint/2010/main" val="717943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Culture - traditional views </a:t>
            </a:r>
            <a:endParaRPr lang="en-GB" sz="4000" b="1" dirty="0"/>
          </a:p>
        </p:txBody>
      </p:sp>
      <p:sp>
        <p:nvSpPr>
          <p:cNvPr id="3" name="Segnaposto contenuto 2"/>
          <p:cNvSpPr>
            <a:spLocks noGrp="1"/>
          </p:cNvSpPr>
          <p:nvPr>
            <p:ph idx="1"/>
          </p:nvPr>
        </p:nvSpPr>
        <p:spPr/>
        <p:txBody>
          <a:bodyPr/>
          <a:lstStyle/>
          <a:p>
            <a:pPr marL="0" indent="0">
              <a:buNone/>
            </a:pPr>
            <a:r>
              <a:rPr lang="en-GB" sz="2200" dirty="0" smtClean="0">
                <a:solidFill>
                  <a:schemeClr val="tx1"/>
                </a:solidFill>
              </a:rPr>
              <a:t>In cultural </a:t>
            </a:r>
            <a:r>
              <a:rPr lang="en-US" sz="2200" dirty="0" smtClean="0">
                <a:solidFill>
                  <a:schemeClr val="tx1"/>
                </a:solidFill>
              </a:rPr>
              <a:t>anthropology, the prevailing view was “that ‘cultures’ themselves</a:t>
            </a:r>
            <a:r>
              <a:rPr lang="fr-FR" sz="2200" b="1" dirty="0">
                <a:solidFill>
                  <a:schemeClr val="tx1"/>
                </a:solidFill>
              </a:rPr>
              <a:t> </a:t>
            </a:r>
            <a:r>
              <a:rPr lang="fr-FR" sz="2200" dirty="0" smtClean="0">
                <a:solidFill>
                  <a:schemeClr val="tx1"/>
                </a:solidFill>
              </a:rPr>
              <a:t>are</a:t>
            </a:r>
            <a:r>
              <a:rPr lang="en-US" sz="2200" dirty="0" smtClean="0">
                <a:solidFill>
                  <a:schemeClr val="tx1"/>
                </a:solidFill>
              </a:rPr>
              <a:t> coherent </a:t>
            </a:r>
            <a:r>
              <a:rPr lang="en-US" sz="2200" dirty="0">
                <a:solidFill>
                  <a:schemeClr val="tx1"/>
                </a:solidFill>
              </a:rPr>
              <a:t>systems. Anthropologists have </a:t>
            </a:r>
            <a:r>
              <a:rPr lang="en-US" sz="2200" dirty="0" smtClean="0">
                <a:solidFill>
                  <a:schemeClr val="tx1"/>
                </a:solidFill>
              </a:rPr>
              <a:t>understood cultures </a:t>
            </a:r>
            <a:r>
              <a:rPr lang="en-US" sz="2200" dirty="0">
                <a:solidFill>
                  <a:schemeClr val="tx1"/>
                </a:solidFill>
              </a:rPr>
              <a:t>to be organized sets of symbols, resting on distinctive </a:t>
            </a:r>
            <a:r>
              <a:rPr lang="en-US" sz="2200" dirty="0" smtClean="0">
                <a:solidFill>
                  <a:schemeClr val="tx1"/>
                </a:solidFill>
              </a:rPr>
              <a:t>underlying principles </a:t>
            </a:r>
            <a:r>
              <a:rPr lang="en-US" sz="2200" dirty="0">
                <a:solidFill>
                  <a:schemeClr val="tx1"/>
                </a:solidFill>
              </a:rPr>
              <a:t>and constituting a global reality for those </a:t>
            </a:r>
            <a:r>
              <a:rPr lang="en-US" sz="2200" dirty="0" smtClean="0">
                <a:solidFill>
                  <a:schemeClr val="tx1"/>
                </a:solidFill>
              </a:rPr>
              <a:t>raised in </a:t>
            </a:r>
            <a:r>
              <a:rPr lang="en-US" sz="2200" dirty="0">
                <a:solidFill>
                  <a:schemeClr val="tx1"/>
                </a:solidFill>
              </a:rPr>
              <a:t>a particular cultural tradition. From </a:t>
            </a:r>
            <a:r>
              <a:rPr lang="en-US" sz="2200" dirty="0" smtClean="0">
                <a:solidFill>
                  <a:schemeClr val="tx1"/>
                </a:solidFill>
              </a:rPr>
              <a:t>this perspective</a:t>
            </a:r>
            <a:r>
              <a:rPr lang="en-US" sz="2200" dirty="0">
                <a:solidFill>
                  <a:schemeClr val="tx1"/>
                </a:solidFill>
              </a:rPr>
              <a:t>, culture </a:t>
            </a:r>
            <a:r>
              <a:rPr lang="en-US" sz="2200" dirty="0" smtClean="0">
                <a:solidFill>
                  <a:schemeClr val="tx1"/>
                </a:solidFill>
              </a:rPr>
              <a:t>itself is perceived </a:t>
            </a:r>
            <a:r>
              <a:rPr lang="en-US" sz="2200" dirty="0">
                <a:solidFill>
                  <a:schemeClr val="tx1"/>
                </a:solidFill>
              </a:rPr>
              <a:t>as a timeless </a:t>
            </a:r>
            <a:r>
              <a:rPr lang="en-US" sz="2200" dirty="0" smtClean="0">
                <a:solidFill>
                  <a:schemeClr val="tx1"/>
                </a:solidFill>
              </a:rPr>
              <a:t>whole” (Ewing, 1990, p. 257)</a:t>
            </a:r>
          </a:p>
          <a:p>
            <a:pPr marL="0" indent="0" algn="ctr">
              <a:buNone/>
            </a:pPr>
            <a:endParaRPr lang="en-US" sz="800" dirty="0">
              <a:solidFill>
                <a:schemeClr val="tx1"/>
              </a:solidFill>
            </a:endParaRPr>
          </a:p>
          <a:p>
            <a:pPr marL="0" indent="0">
              <a:buNone/>
            </a:pPr>
            <a:r>
              <a:rPr lang="en-GB" sz="2200" dirty="0" smtClean="0">
                <a:solidFill>
                  <a:schemeClr val="tx1"/>
                </a:solidFill>
              </a:rPr>
              <a:t>Within this perspective, intercultural communication is conceived as happening between people belonging to different cultures. Moreover, cultural clashes can happen, as if it were cultures - and not individuals with all their complexities - that met each other.</a:t>
            </a:r>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11</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11</a:t>
            </a:fld>
            <a:endParaRPr lang="en-US" sz="2400" b="1" dirty="0">
              <a:solidFill>
                <a:srgbClr val="FA3C08"/>
              </a:solidFill>
            </a:endParaRPr>
          </a:p>
        </p:txBody>
      </p:sp>
    </p:spTree>
    <p:extLst>
      <p:ext uri="{BB962C8B-B14F-4D97-AF65-F5344CB8AC3E}">
        <p14:creationId xmlns:p14="http://schemas.microsoft.com/office/powerpoint/2010/main" val="209969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Cultures or cultural groups</a:t>
            </a:r>
            <a:endParaRPr lang="en-GB" sz="4000" b="1" dirty="0"/>
          </a:p>
        </p:txBody>
      </p:sp>
      <p:sp>
        <p:nvSpPr>
          <p:cNvPr id="3" name="Segnaposto contenuto 2"/>
          <p:cNvSpPr>
            <a:spLocks noGrp="1"/>
          </p:cNvSpPr>
          <p:nvPr>
            <p:ph idx="1"/>
          </p:nvPr>
        </p:nvSpPr>
        <p:spPr>
          <a:xfrm>
            <a:off x="449943" y="1417638"/>
            <a:ext cx="8229600" cy="4525963"/>
          </a:xfrm>
        </p:spPr>
        <p:txBody>
          <a:bodyPr/>
          <a:lstStyle/>
          <a:p>
            <a:r>
              <a:rPr lang="en-US" sz="2200" dirty="0" smtClean="0">
                <a:solidFill>
                  <a:schemeClr val="tx1"/>
                </a:solidFill>
              </a:rPr>
              <a:t>“Culture </a:t>
            </a:r>
            <a:r>
              <a:rPr lang="en-US" sz="2200" dirty="0">
                <a:solidFill>
                  <a:schemeClr val="tx1"/>
                </a:solidFill>
              </a:rPr>
              <a:t>is a fuzzy set of basic assumptions and values, orientations to life, beliefs, policies, procedures and </a:t>
            </a:r>
            <a:r>
              <a:rPr lang="en-US" sz="2200" dirty="0" err="1">
                <a:solidFill>
                  <a:schemeClr val="tx1"/>
                </a:solidFill>
              </a:rPr>
              <a:t>behavioural</a:t>
            </a:r>
            <a:r>
              <a:rPr lang="en-US" sz="2200" dirty="0">
                <a:solidFill>
                  <a:schemeClr val="tx1"/>
                </a:solidFill>
              </a:rPr>
              <a:t> conventions that are shared by a group of </a:t>
            </a:r>
            <a:r>
              <a:rPr lang="en-US" sz="2200" dirty="0" smtClean="0">
                <a:solidFill>
                  <a:schemeClr val="tx1"/>
                </a:solidFill>
              </a:rPr>
              <a:t>people, and </a:t>
            </a:r>
            <a:r>
              <a:rPr lang="en-US" sz="2200" dirty="0">
                <a:solidFill>
                  <a:schemeClr val="tx1"/>
                </a:solidFill>
              </a:rPr>
              <a:t>that influence (but do not determine) each member’s </a:t>
            </a:r>
            <a:r>
              <a:rPr lang="en-US" sz="2200" dirty="0" err="1">
                <a:solidFill>
                  <a:schemeClr val="tx1"/>
                </a:solidFill>
              </a:rPr>
              <a:t>behaviour</a:t>
            </a:r>
            <a:r>
              <a:rPr lang="en-US" sz="2200" dirty="0">
                <a:solidFill>
                  <a:schemeClr val="tx1"/>
                </a:solidFill>
              </a:rPr>
              <a:t> and his/her interpretations of the ‘meaning’ of other people’s </a:t>
            </a:r>
            <a:r>
              <a:rPr lang="en-US" sz="2200" dirty="0" err="1" smtClean="0">
                <a:solidFill>
                  <a:schemeClr val="tx1"/>
                </a:solidFill>
              </a:rPr>
              <a:t>behaviour</a:t>
            </a:r>
            <a:r>
              <a:rPr lang="en-US" sz="2200" dirty="0" smtClean="0">
                <a:solidFill>
                  <a:schemeClr val="tx1"/>
                </a:solidFill>
              </a:rPr>
              <a:t>” (Spencer-</a:t>
            </a:r>
            <a:r>
              <a:rPr lang="en-US" sz="2200" dirty="0" err="1" smtClean="0">
                <a:solidFill>
                  <a:schemeClr val="tx1"/>
                </a:solidFill>
              </a:rPr>
              <a:t>Oatey</a:t>
            </a:r>
            <a:r>
              <a:rPr lang="en-US" sz="2200" dirty="0" smtClean="0">
                <a:solidFill>
                  <a:schemeClr val="tx1"/>
                </a:solidFill>
              </a:rPr>
              <a:t>, 2008, p. 3) </a:t>
            </a:r>
          </a:p>
          <a:p>
            <a:endParaRPr lang="en-GB" sz="800" dirty="0" smtClean="0">
              <a:solidFill>
                <a:schemeClr val="tx1"/>
              </a:solidFill>
            </a:endParaRPr>
          </a:p>
          <a:p>
            <a:r>
              <a:rPr lang="en-US" sz="2200" dirty="0" smtClean="0">
                <a:solidFill>
                  <a:schemeClr val="tx1"/>
                </a:solidFill>
              </a:rPr>
              <a:t>“Culture </a:t>
            </a:r>
            <a:r>
              <a:rPr lang="en-US" sz="2200" dirty="0">
                <a:solidFill>
                  <a:schemeClr val="tx1"/>
                </a:solidFill>
              </a:rPr>
              <a:t>as an order or as a system should be replaced by culture as action, </a:t>
            </a:r>
            <a:r>
              <a:rPr lang="en-US" sz="2200" dirty="0" smtClean="0">
                <a:solidFill>
                  <a:schemeClr val="tx1"/>
                </a:solidFill>
              </a:rPr>
              <a:t>or as </a:t>
            </a:r>
            <a:r>
              <a:rPr lang="en-US" sz="2200" dirty="0">
                <a:solidFill>
                  <a:schemeClr val="tx1"/>
                </a:solidFill>
              </a:rPr>
              <a:t>interaction because the individual is not only the product of her culture, but </a:t>
            </a:r>
            <a:r>
              <a:rPr lang="en-US" sz="2200" dirty="0" smtClean="0">
                <a:solidFill>
                  <a:schemeClr val="tx1"/>
                </a:solidFill>
              </a:rPr>
              <a:t>she constructs </a:t>
            </a:r>
            <a:r>
              <a:rPr lang="en-US" sz="2200" dirty="0">
                <a:solidFill>
                  <a:schemeClr val="tx1"/>
                </a:solidFill>
              </a:rPr>
              <a:t>and develops it using different strategies, in relation to the needs </a:t>
            </a:r>
            <a:r>
              <a:rPr lang="en-US" sz="2200" dirty="0" smtClean="0">
                <a:solidFill>
                  <a:schemeClr val="tx1"/>
                </a:solidFill>
              </a:rPr>
              <a:t>and circumstances</a:t>
            </a:r>
            <a:r>
              <a:rPr lang="en-US" sz="2200" dirty="0">
                <a:solidFill>
                  <a:schemeClr val="tx1"/>
                </a:solidFill>
              </a:rPr>
              <a:t>, within a framework marked by plurality. </a:t>
            </a:r>
            <a:r>
              <a:rPr lang="en-US" sz="2200" dirty="0" smtClean="0">
                <a:solidFill>
                  <a:schemeClr val="tx1"/>
                </a:solidFill>
              </a:rPr>
              <a:t>[…]. Cultures </a:t>
            </a:r>
            <a:r>
              <a:rPr lang="en-US" sz="2200" dirty="0">
                <a:solidFill>
                  <a:schemeClr val="tx1"/>
                </a:solidFill>
              </a:rPr>
              <a:t>do not exist outside the individuals who bear and modify </a:t>
            </a:r>
            <a:r>
              <a:rPr lang="en-US" sz="2200" dirty="0" smtClean="0">
                <a:solidFill>
                  <a:schemeClr val="tx1"/>
                </a:solidFill>
              </a:rPr>
              <a:t>them” </a:t>
            </a:r>
            <a:r>
              <a:rPr lang="en-US" sz="2200" dirty="0">
                <a:solidFill>
                  <a:schemeClr val="tx1"/>
                </a:solidFill>
              </a:rPr>
              <a:t>(</a:t>
            </a:r>
            <a:r>
              <a:rPr lang="en-US" sz="2200" dirty="0" smtClean="0">
                <a:solidFill>
                  <a:schemeClr val="tx1"/>
                </a:solidFill>
              </a:rPr>
              <a:t>Abdallah-</a:t>
            </a:r>
            <a:r>
              <a:rPr lang="en-US" sz="2200" dirty="0" err="1" smtClean="0">
                <a:solidFill>
                  <a:schemeClr val="tx1"/>
                </a:solidFill>
              </a:rPr>
              <a:t>Pretceille</a:t>
            </a:r>
            <a:r>
              <a:rPr lang="en-US" sz="2200" dirty="0" smtClean="0">
                <a:solidFill>
                  <a:schemeClr val="tx1"/>
                </a:solidFill>
              </a:rPr>
              <a:t>, 2012, p. 134)</a:t>
            </a:r>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12</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12</a:t>
            </a:fld>
            <a:endParaRPr lang="en-US" sz="2400" b="1" dirty="0">
              <a:solidFill>
                <a:srgbClr val="FA3C08"/>
              </a:solidFill>
            </a:endParaRPr>
          </a:p>
        </p:txBody>
      </p:sp>
    </p:spTree>
    <p:extLst>
      <p:ext uri="{BB962C8B-B14F-4D97-AF65-F5344CB8AC3E}">
        <p14:creationId xmlns:p14="http://schemas.microsoft.com/office/powerpoint/2010/main" val="88268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Cultures and identities</a:t>
            </a:r>
            <a:endParaRPr lang="en-GB" sz="4000" b="1" dirty="0"/>
          </a:p>
        </p:txBody>
      </p:sp>
      <p:sp>
        <p:nvSpPr>
          <p:cNvPr id="3" name="Segnaposto contenuto 2"/>
          <p:cNvSpPr>
            <a:spLocks noGrp="1"/>
          </p:cNvSpPr>
          <p:nvPr>
            <p:ph idx="1"/>
          </p:nvPr>
        </p:nvSpPr>
        <p:spPr/>
        <p:txBody>
          <a:bodyPr/>
          <a:lstStyle/>
          <a:p>
            <a:r>
              <a:rPr lang="en-US" sz="2200" dirty="0" smtClean="0">
                <a:solidFill>
                  <a:schemeClr val="tx1"/>
                </a:solidFill>
              </a:rPr>
              <a:t>“Despite their being inherently socially constructed and thus dynamic, cultural groups can be described in terms of their identifiable traits, namely their ‘discernible set of </a:t>
            </a:r>
            <a:r>
              <a:rPr lang="en-US" sz="2200" dirty="0" err="1" smtClean="0">
                <a:solidFill>
                  <a:schemeClr val="tx1"/>
                </a:solidFill>
              </a:rPr>
              <a:t>behaviours</a:t>
            </a:r>
            <a:r>
              <a:rPr lang="en-US" sz="2200" dirty="0" smtClean="0">
                <a:solidFill>
                  <a:schemeClr val="tx1"/>
                </a:solidFill>
              </a:rPr>
              <a:t> and understanding connected with group cohesion’ (Holliday, 1999, p. 248)”</a:t>
            </a:r>
          </a:p>
          <a:p>
            <a:endParaRPr lang="en-US" sz="800" dirty="0" smtClean="0">
              <a:solidFill>
                <a:schemeClr val="tx1"/>
              </a:solidFill>
            </a:endParaRPr>
          </a:p>
          <a:p>
            <a:r>
              <a:rPr lang="en-US" sz="2200" dirty="0" smtClean="0">
                <a:solidFill>
                  <a:schemeClr val="tx1"/>
                </a:solidFill>
              </a:rPr>
              <a:t>“From a different perspective, identities are the individuals’ </a:t>
            </a:r>
            <a:r>
              <a:rPr lang="en-US" sz="2200" i="1" dirty="0" smtClean="0">
                <a:solidFill>
                  <a:schemeClr val="tx1"/>
                </a:solidFill>
              </a:rPr>
              <a:t>subjective experiences and understandings </a:t>
            </a:r>
            <a:r>
              <a:rPr lang="en-US" sz="2200" dirty="0" smtClean="0">
                <a:solidFill>
                  <a:schemeClr val="tx1"/>
                </a:solidFill>
              </a:rPr>
              <a:t>of their affiliation with the cultural groups that share some traits (</a:t>
            </a:r>
            <a:r>
              <a:rPr lang="en-US" sz="2200" dirty="0" err="1" smtClean="0">
                <a:solidFill>
                  <a:schemeClr val="tx1"/>
                </a:solidFill>
              </a:rPr>
              <a:t>Bettoni</a:t>
            </a:r>
            <a:r>
              <a:rPr lang="en-US" sz="2200" dirty="0" smtClean="0">
                <a:solidFill>
                  <a:schemeClr val="tx1"/>
                </a:solidFill>
              </a:rPr>
              <a:t>, 2006; </a:t>
            </a:r>
            <a:r>
              <a:rPr lang="en-US" sz="2200" dirty="0" err="1" smtClean="0">
                <a:solidFill>
                  <a:schemeClr val="tx1"/>
                </a:solidFill>
              </a:rPr>
              <a:t>Hamers</a:t>
            </a:r>
            <a:r>
              <a:rPr lang="en-US" sz="2200" dirty="0" smtClean="0">
                <a:solidFill>
                  <a:schemeClr val="tx1"/>
                </a:solidFill>
              </a:rPr>
              <a:t> &amp; Blanc, 2004)”</a:t>
            </a:r>
          </a:p>
          <a:p>
            <a:pPr marL="0" indent="0" algn="r">
              <a:buNone/>
            </a:pPr>
            <a:r>
              <a:rPr lang="en-US" sz="2200" dirty="0" smtClean="0">
                <a:solidFill>
                  <a:schemeClr val="tx1"/>
                </a:solidFill>
              </a:rPr>
              <a:t>Borghetti, forthcoming</a:t>
            </a:r>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13</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13</a:t>
            </a:fld>
            <a:endParaRPr lang="en-US" sz="2400" b="1" dirty="0">
              <a:solidFill>
                <a:srgbClr val="FA3C08"/>
              </a:solidFill>
            </a:endParaRPr>
          </a:p>
        </p:txBody>
      </p:sp>
    </p:spTree>
    <p:extLst>
      <p:ext uri="{BB962C8B-B14F-4D97-AF65-F5344CB8AC3E}">
        <p14:creationId xmlns:p14="http://schemas.microsoft.com/office/powerpoint/2010/main" val="340466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Community</a:t>
            </a:r>
            <a:endParaRPr lang="en-GB" sz="4000" b="1" dirty="0"/>
          </a:p>
        </p:txBody>
      </p:sp>
      <p:sp>
        <p:nvSpPr>
          <p:cNvPr id="3" name="Segnaposto contenuto 2"/>
          <p:cNvSpPr>
            <a:spLocks noGrp="1"/>
          </p:cNvSpPr>
          <p:nvPr>
            <p:ph idx="1"/>
          </p:nvPr>
        </p:nvSpPr>
        <p:spPr/>
        <p:txBody>
          <a:bodyPr/>
          <a:lstStyle/>
          <a:p>
            <a:pPr marL="0" indent="0">
              <a:buNone/>
            </a:pPr>
            <a:r>
              <a:rPr lang="en-GB" sz="2200" dirty="0" smtClean="0">
                <a:solidFill>
                  <a:schemeClr val="tx1"/>
                </a:solidFill>
              </a:rPr>
              <a:t>In the individual’s experience, a community is a group of people he or she feels they belong to. In this sense:</a:t>
            </a:r>
          </a:p>
          <a:p>
            <a:r>
              <a:rPr lang="en-GB" sz="2200" dirty="0" smtClean="0">
                <a:solidFill>
                  <a:schemeClr val="tx1"/>
                </a:solidFill>
              </a:rPr>
              <a:t>Communities are socially constructed</a:t>
            </a:r>
          </a:p>
          <a:p>
            <a:r>
              <a:rPr lang="en-GB" sz="2200" dirty="0" smtClean="0">
                <a:solidFill>
                  <a:schemeClr val="tx1"/>
                </a:solidFill>
              </a:rPr>
              <a:t>There are many types of communities to which people feel they belong (professional communities, ethnic communities, neighbourhoods, sports teams, student associations, etc.)</a:t>
            </a:r>
          </a:p>
          <a:p>
            <a:r>
              <a:rPr lang="en-GB" sz="2200" dirty="0" smtClean="0">
                <a:solidFill>
                  <a:schemeClr val="tx1"/>
                </a:solidFill>
              </a:rPr>
              <a:t>They can exist on- or off-line</a:t>
            </a:r>
          </a:p>
          <a:p>
            <a:r>
              <a:rPr lang="en-GB" sz="2200" dirty="0" smtClean="0">
                <a:solidFill>
                  <a:schemeClr val="tx1"/>
                </a:solidFill>
              </a:rPr>
              <a:t>Some communities are more permanent (national communities) and some are short-lived (Erasmus communities)</a:t>
            </a:r>
          </a:p>
          <a:p>
            <a:endParaRPr lang="en-GB" sz="2200"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14</a:t>
            </a:fld>
            <a:endParaRPr lang="en-US"/>
          </a:p>
        </p:txBody>
      </p:sp>
      <p:sp>
        <p:nvSpPr>
          <p:cNvPr id="6"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14</a:t>
            </a:fld>
            <a:endParaRPr lang="en-US" sz="2400" b="1" dirty="0">
              <a:solidFill>
                <a:srgbClr val="FA3C08"/>
              </a:solidFill>
            </a:endParaRPr>
          </a:p>
        </p:txBody>
      </p:sp>
    </p:spTree>
    <p:extLst>
      <p:ext uri="{BB962C8B-B14F-4D97-AF65-F5344CB8AC3E}">
        <p14:creationId xmlns:p14="http://schemas.microsoft.com/office/powerpoint/2010/main" val="277538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Essentialism</a:t>
            </a:r>
            <a:endParaRPr lang="it-IT" sz="4000" b="1" dirty="0"/>
          </a:p>
        </p:txBody>
      </p:sp>
      <p:sp>
        <p:nvSpPr>
          <p:cNvPr id="3" name="Segnaposto contenuto 2"/>
          <p:cNvSpPr>
            <a:spLocks noGrp="1"/>
          </p:cNvSpPr>
          <p:nvPr>
            <p:ph idx="1"/>
          </p:nvPr>
        </p:nvSpPr>
        <p:spPr/>
        <p:txBody>
          <a:bodyPr/>
          <a:lstStyle/>
          <a:p>
            <a:r>
              <a:rPr lang="en-GB" sz="2200" dirty="0" smtClean="0">
                <a:solidFill>
                  <a:schemeClr val="tx1"/>
                </a:solidFill>
              </a:rPr>
              <a:t>“Essentialism presents people’s individual behaviour as entirely defined and constrained by the cultures in which they live so that the stereotype becomes the essence of who they are” (Holliday, 2011, p. 4)</a:t>
            </a:r>
          </a:p>
          <a:p>
            <a:endParaRPr lang="en-GB" sz="800" dirty="0" smtClean="0">
              <a:solidFill>
                <a:schemeClr val="tx1"/>
              </a:solidFill>
            </a:endParaRPr>
          </a:p>
          <a:p>
            <a:r>
              <a:rPr lang="en-GB" sz="2200" dirty="0" smtClean="0">
                <a:solidFill>
                  <a:schemeClr val="tx1"/>
                </a:solidFill>
              </a:rPr>
              <a:t>“By essentialist we mean presuming that there is a universal essence, homogeneity and unity in a particular culture” (Holliday et al., 2010, p. 1)</a:t>
            </a:r>
          </a:p>
          <a:p>
            <a:endParaRPr lang="en-GB" sz="2200" dirty="0" smtClean="0">
              <a:solidFill>
                <a:schemeClr val="tx1"/>
              </a:solidFill>
            </a:endParaRPr>
          </a:p>
          <a:p>
            <a:r>
              <a:rPr lang="en-GB" sz="2200" dirty="0" smtClean="0">
                <a:solidFill>
                  <a:schemeClr val="tx1"/>
                </a:solidFill>
              </a:rPr>
              <a:t>“Essentialism is the ‘easy’ answer for culture” (Holliday et al., 2010, p. 2)</a:t>
            </a:r>
          </a:p>
          <a:p>
            <a:endParaRPr lang="en-US" sz="2200" dirty="0" smtClean="0">
              <a:solidFill>
                <a:schemeClr val="tx1"/>
              </a:solidFill>
            </a:endParaRPr>
          </a:p>
          <a:p>
            <a:endParaRPr lang="en-US" sz="2200" dirty="0" smtClean="0">
              <a:solidFill>
                <a:srgbClr val="C00000"/>
              </a:solidFill>
            </a:endParaRPr>
          </a:p>
          <a:p>
            <a:endParaRPr lang="it-IT" dirty="0">
              <a:solidFill>
                <a:srgbClr val="C00000"/>
              </a:solidFill>
            </a:endParaRPr>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15</a:t>
            </a:fld>
            <a:endParaRPr lang="en-US" sz="2400" b="1" dirty="0">
              <a:solidFill>
                <a:srgbClr val="FA3C08"/>
              </a:solidFill>
            </a:endParaRPr>
          </a:p>
        </p:txBody>
      </p:sp>
    </p:spTree>
    <p:extLst>
      <p:ext uri="{BB962C8B-B14F-4D97-AF65-F5344CB8AC3E}">
        <p14:creationId xmlns:p14="http://schemas.microsoft.com/office/powerpoint/2010/main" val="4215717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Essentialism</a:t>
            </a:r>
            <a:r>
              <a:rPr lang="it-IT" sz="4000" b="1" dirty="0" smtClean="0"/>
              <a:t> </a:t>
            </a:r>
            <a:r>
              <a:rPr lang="it-IT" sz="2000" b="1" dirty="0" smtClean="0"/>
              <a:t>(</a:t>
            </a:r>
            <a:r>
              <a:rPr lang="it-IT" sz="2000" b="1" dirty="0" err="1" smtClean="0"/>
              <a:t>Holliday</a:t>
            </a:r>
            <a:r>
              <a:rPr lang="it-IT" sz="2000" b="1" dirty="0" smtClean="0"/>
              <a:t> et al., 2010, p. 3)</a:t>
            </a:r>
            <a:endParaRPr lang="en-GB" sz="2000"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130009986"/>
              </p:ext>
            </p:extLst>
          </p:nvPr>
        </p:nvGraphicFramePr>
        <p:xfrm>
          <a:off x="457200" y="1417638"/>
          <a:ext cx="8229600" cy="451104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nSpc>
                          <a:spcPct val="100000"/>
                        </a:lnSpc>
                        <a:buFont typeface="Arial"/>
                        <a:buNone/>
                      </a:pPr>
                      <a:r>
                        <a:rPr lang="en-GB" sz="2000" b="1" noProof="0" dirty="0" smtClean="0">
                          <a:solidFill>
                            <a:schemeClr val="bg1"/>
                          </a:solidFill>
                          <a:latin typeface="Calibri"/>
                        </a:rPr>
                        <a:t>Essentialist view of culture</a:t>
                      </a:r>
                      <a:endParaRPr lang="en-GB" noProof="0" dirty="0">
                        <a:solidFill>
                          <a:schemeClr val="bg1"/>
                        </a:solidFill>
                      </a:endParaRPr>
                    </a:p>
                  </a:txBody>
                  <a:tcPr>
                    <a:solidFill>
                      <a:srgbClr val="BD0A41"/>
                    </a:solidFill>
                  </a:tcPr>
                </a:tc>
                <a:tc>
                  <a:txBody>
                    <a:bodyPr/>
                    <a:lstStyle/>
                    <a:p>
                      <a:pPr>
                        <a:lnSpc>
                          <a:spcPct val="100000"/>
                        </a:lnSpc>
                        <a:buFont typeface="Arial"/>
                        <a:buNone/>
                      </a:pPr>
                      <a:r>
                        <a:rPr lang="en-GB" sz="2000" b="1" noProof="0" dirty="0" smtClean="0">
                          <a:solidFill>
                            <a:schemeClr val="bg1"/>
                          </a:solidFill>
                          <a:latin typeface="Calibri"/>
                        </a:rPr>
                        <a:t>Non-</a:t>
                      </a:r>
                      <a:r>
                        <a:rPr lang="en-GB" sz="2000" b="1" baseline="0" noProof="0" dirty="0" smtClean="0">
                          <a:solidFill>
                            <a:schemeClr val="bg1"/>
                          </a:solidFill>
                          <a:latin typeface="Calibri"/>
                        </a:rPr>
                        <a:t>essentialist </a:t>
                      </a:r>
                      <a:r>
                        <a:rPr lang="en-GB" sz="2000" b="1" noProof="0" dirty="0" smtClean="0">
                          <a:solidFill>
                            <a:schemeClr val="bg1"/>
                          </a:solidFill>
                          <a:latin typeface="Calibri"/>
                        </a:rPr>
                        <a:t>view of culture</a:t>
                      </a:r>
                      <a:endParaRPr lang="en-GB" noProof="0" dirty="0">
                        <a:solidFill>
                          <a:schemeClr val="bg1"/>
                        </a:solidFill>
                      </a:endParaRPr>
                    </a:p>
                  </a:txBody>
                  <a:tcPr>
                    <a:solidFill>
                      <a:srgbClr val="BD0A41"/>
                    </a:solidFill>
                  </a:tcPr>
                </a:tc>
              </a:tr>
              <a:tr h="370840">
                <a:tc>
                  <a:txBody>
                    <a:bodyPr/>
                    <a:lstStyle/>
                    <a:p>
                      <a:pPr>
                        <a:lnSpc>
                          <a:spcPct val="100000"/>
                        </a:lnSpc>
                        <a:buFont typeface="Arial"/>
                        <a:buNone/>
                      </a:pPr>
                      <a:r>
                        <a:rPr lang="en-GB" noProof="0" dirty="0" smtClean="0">
                          <a:solidFill>
                            <a:schemeClr val="tx1"/>
                          </a:solidFill>
                        </a:rPr>
                        <a:t>‘A culture’ has a physical</a:t>
                      </a:r>
                      <a:r>
                        <a:rPr lang="en-GB" baseline="0" noProof="0" dirty="0" smtClean="0">
                          <a:solidFill>
                            <a:schemeClr val="tx1"/>
                          </a:solidFill>
                        </a:rPr>
                        <a:t> entity, as though it is a place, which people can visit. It is homogeneous in that perceived traits are spread evenly, giving the sense of a simple society</a:t>
                      </a:r>
                      <a:endParaRPr lang="en-GB" noProof="0" dirty="0">
                        <a:solidFill>
                          <a:schemeClr val="tx1"/>
                        </a:solidFill>
                      </a:endParaRPr>
                    </a:p>
                  </a:txBody>
                  <a:tcPr/>
                </a:tc>
                <a:tc>
                  <a:txBody>
                    <a:bodyPr/>
                    <a:lstStyle/>
                    <a:p>
                      <a:pPr>
                        <a:lnSpc>
                          <a:spcPct val="100000"/>
                        </a:lnSpc>
                        <a:buFont typeface="Arial"/>
                        <a:buNone/>
                      </a:pPr>
                      <a:r>
                        <a:rPr lang="en-GB" noProof="0" dirty="0" smtClean="0">
                          <a:solidFill>
                            <a:schemeClr val="tx1"/>
                          </a:solidFill>
                        </a:rPr>
                        <a:t>Culture is a social</a:t>
                      </a:r>
                      <a:r>
                        <a:rPr lang="en-GB" baseline="0" noProof="0" dirty="0" smtClean="0">
                          <a:solidFill>
                            <a:schemeClr val="tx1"/>
                          </a:solidFill>
                        </a:rPr>
                        <a:t> force which is evident where it is significant. Society is complex, which characteristics which are difficult to pin down</a:t>
                      </a:r>
                      <a:endParaRPr lang="en-GB" noProof="0" dirty="0">
                        <a:solidFill>
                          <a:schemeClr val="tx1"/>
                        </a:solidFill>
                      </a:endParaRPr>
                    </a:p>
                  </a:txBody>
                  <a:tcPr/>
                </a:tc>
              </a:tr>
              <a:tr h="370840">
                <a:tc>
                  <a:txBody>
                    <a:bodyPr/>
                    <a:lstStyle/>
                    <a:p>
                      <a:r>
                        <a:rPr lang="en-GB" noProof="0" dirty="0" smtClean="0">
                          <a:solidFill>
                            <a:schemeClr val="tx1"/>
                          </a:solidFill>
                        </a:rPr>
                        <a:t>It is associated</a:t>
                      </a:r>
                      <a:r>
                        <a:rPr lang="en-GB" baseline="0" noProof="0" dirty="0" smtClean="0">
                          <a:solidFill>
                            <a:schemeClr val="tx1"/>
                          </a:solidFill>
                        </a:rPr>
                        <a:t> with a country and a language, which has an onion-skin relationship with larger continental, religious, ethnic or racial cultures, and smaller subcultures</a:t>
                      </a:r>
                      <a:endParaRPr lang="en-GB" noProof="0" dirty="0">
                        <a:solidFill>
                          <a:schemeClr val="tx1"/>
                        </a:solidFill>
                      </a:endParaRPr>
                    </a:p>
                  </a:txBody>
                  <a:tcPr/>
                </a:tc>
                <a:tc>
                  <a:txBody>
                    <a:bodyPr/>
                    <a:lstStyle/>
                    <a:p>
                      <a:r>
                        <a:rPr lang="en-GB" noProof="0" dirty="0" smtClean="0">
                          <a:solidFill>
                            <a:schemeClr val="tx1"/>
                          </a:solidFill>
                        </a:rPr>
                        <a:t>It is associated</a:t>
                      </a:r>
                      <a:r>
                        <a:rPr lang="en-GB" baseline="0" noProof="0" dirty="0" smtClean="0">
                          <a:solidFill>
                            <a:schemeClr val="tx1"/>
                          </a:solidFill>
                        </a:rPr>
                        <a:t> with a value, and can relate equally to any type or size of group for any period of time, and can be characterized by a discourse as much as by a language</a:t>
                      </a:r>
                      <a:endParaRPr lang="en-GB" noProof="0" dirty="0">
                        <a:solidFill>
                          <a:schemeClr val="tx1"/>
                        </a:solidFill>
                      </a:endParaRPr>
                    </a:p>
                  </a:txBody>
                  <a:tcPr/>
                </a:tc>
              </a:tr>
              <a:tr h="370840">
                <a:tc>
                  <a:txBody>
                    <a:bodyPr/>
                    <a:lstStyle/>
                    <a:p>
                      <a:r>
                        <a:rPr lang="en-GB" noProof="0" dirty="0" smtClean="0">
                          <a:solidFill>
                            <a:schemeClr val="tx1"/>
                          </a:solidFill>
                        </a:rPr>
                        <a:t>The world is divided into mutually exclusive national cultures.</a:t>
                      </a:r>
                      <a:r>
                        <a:rPr lang="en-GB" baseline="0" noProof="0" dirty="0" smtClean="0">
                          <a:solidFill>
                            <a:schemeClr val="tx1"/>
                          </a:solidFill>
                        </a:rPr>
                        <a:t> People in one culture are essentially different from people in another</a:t>
                      </a:r>
                      <a:endParaRPr lang="en-GB" noProof="0" dirty="0">
                        <a:solidFill>
                          <a:schemeClr val="tx1"/>
                        </a:solidFill>
                      </a:endParaRPr>
                    </a:p>
                  </a:txBody>
                  <a:tcPr/>
                </a:tc>
                <a:tc>
                  <a:txBody>
                    <a:bodyPr/>
                    <a:lstStyle/>
                    <a:p>
                      <a:r>
                        <a:rPr lang="en-GB" noProof="0" dirty="0" smtClean="0">
                          <a:solidFill>
                            <a:schemeClr val="tx1"/>
                          </a:solidFill>
                        </a:rPr>
                        <a:t>Cultures can flow,</a:t>
                      </a:r>
                      <a:r>
                        <a:rPr lang="en-GB" baseline="0" noProof="0" dirty="0" smtClean="0">
                          <a:solidFill>
                            <a:schemeClr val="tx1"/>
                          </a:solidFill>
                        </a:rPr>
                        <a:t> change, intermingle, cut across and through each other, regardless of national frontiers, and have blurred boundaries</a:t>
                      </a:r>
                      <a:endParaRPr lang="en-GB" noProof="0" dirty="0">
                        <a:solidFill>
                          <a:schemeClr val="tx1"/>
                        </a:solidFill>
                      </a:endParaRPr>
                    </a:p>
                  </a:txBody>
                  <a:tcPr/>
                </a:tc>
              </a:tr>
            </a:tbl>
          </a:graphicData>
        </a:graphic>
      </p:graphicFrame>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16</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16</a:t>
            </a:fld>
            <a:endParaRPr lang="en-US" sz="2400" b="1" dirty="0">
              <a:solidFill>
                <a:srgbClr val="FA3C08"/>
              </a:solidFill>
            </a:endParaRPr>
          </a:p>
        </p:txBody>
      </p:sp>
    </p:spTree>
    <p:extLst>
      <p:ext uri="{BB962C8B-B14F-4D97-AF65-F5344CB8AC3E}">
        <p14:creationId xmlns:p14="http://schemas.microsoft.com/office/powerpoint/2010/main" val="1796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Essentialism</a:t>
            </a:r>
            <a:r>
              <a:rPr lang="it-IT" sz="4000" b="1" dirty="0" smtClean="0"/>
              <a:t> </a:t>
            </a:r>
            <a:r>
              <a:rPr lang="it-IT" sz="2000" b="1" dirty="0" smtClean="0"/>
              <a:t>(</a:t>
            </a:r>
            <a:r>
              <a:rPr lang="it-IT" sz="2000" b="1" dirty="0" err="1" smtClean="0"/>
              <a:t>Holliday</a:t>
            </a:r>
            <a:r>
              <a:rPr lang="it-IT" sz="2000" b="1" dirty="0" smtClean="0"/>
              <a:t> et al., 2010, pp. 3-4)</a:t>
            </a:r>
            <a:endParaRPr lang="en-GB" sz="2000"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006841618"/>
              </p:ext>
            </p:extLst>
          </p:nvPr>
        </p:nvGraphicFramePr>
        <p:xfrm>
          <a:off x="457200" y="1417638"/>
          <a:ext cx="8229600" cy="4236720"/>
        </p:xfrm>
        <a:graphic>
          <a:graphicData uri="http://schemas.openxmlformats.org/drawingml/2006/table">
            <a:tbl>
              <a:tblPr firstRow="1" bandRow="1">
                <a:tableStyleId>{21E4AEA4-8DFA-4A89-87EB-49C32662AFE0}</a:tableStyleId>
              </a:tblPr>
              <a:tblGrid>
                <a:gridCol w="4114800"/>
                <a:gridCol w="4114800"/>
              </a:tblGrid>
              <a:tr h="370840">
                <a:tc>
                  <a:txBody>
                    <a:bodyPr/>
                    <a:lstStyle/>
                    <a:p>
                      <a:pPr>
                        <a:lnSpc>
                          <a:spcPct val="100000"/>
                        </a:lnSpc>
                        <a:buFont typeface="Arial"/>
                        <a:buNone/>
                      </a:pPr>
                      <a:r>
                        <a:rPr lang="en-GB" sz="2000" b="1" noProof="0" dirty="0" smtClean="0">
                          <a:solidFill>
                            <a:schemeClr val="bg1"/>
                          </a:solidFill>
                          <a:latin typeface="Calibri"/>
                        </a:rPr>
                        <a:t>Essentialist view of culture</a:t>
                      </a:r>
                      <a:endParaRPr lang="en-GB" noProof="0" dirty="0">
                        <a:solidFill>
                          <a:schemeClr val="bg1"/>
                        </a:solidFill>
                      </a:endParaRPr>
                    </a:p>
                  </a:txBody>
                  <a:tcPr>
                    <a:solidFill>
                      <a:srgbClr val="BD0A41"/>
                    </a:solidFill>
                  </a:tcPr>
                </a:tc>
                <a:tc>
                  <a:txBody>
                    <a:bodyPr/>
                    <a:lstStyle/>
                    <a:p>
                      <a:pPr>
                        <a:lnSpc>
                          <a:spcPct val="100000"/>
                        </a:lnSpc>
                        <a:buFont typeface="Arial"/>
                        <a:buNone/>
                      </a:pPr>
                      <a:r>
                        <a:rPr lang="en-GB" sz="2000" b="1" noProof="0" dirty="0" smtClean="0">
                          <a:solidFill>
                            <a:schemeClr val="bg1"/>
                          </a:solidFill>
                          <a:latin typeface="Calibri"/>
                        </a:rPr>
                        <a:t>Non-</a:t>
                      </a:r>
                      <a:r>
                        <a:rPr lang="en-GB" sz="2000" b="1" baseline="0" noProof="0" dirty="0" smtClean="0">
                          <a:solidFill>
                            <a:schemeClr val="bg1"/>
                          </a:solidFill>
                          <a:latin typeface="Calibri"/>
                        </a:rPr>
                        <a:t>essentialist </a:t>
                      </a:r>
                      <a:r>
                        <a:rPr lang="en-GB" sz="2000" b="1" noProof="0" dirty="0" smtClean="0">
                          <a:solidFill>
                            <a:schemeClr val="bg1"/>
                          </a:solidFill>
                          <a:latin typeface="Calibri"/>
                        </a:rPr>
                        <a:t>view of culture</a:t>
                      </a:r>
                      <a:endParaRPr lang="en-GB" noProof="0" dirty="0">
                        <a:solidFill>
                          <a:schemeClr val="bg1"/>
                        </a:solidFill>
                      </a:endParaRPr>
                    </a:p>
                  </a:txBody>
                  <a:tcPr>
                    <a:solidFill>
                      <a:srgbClr val="BD0A41"/>
                    </a:solidFill>
                  </a:tcPr>
                </a:tc>
              </a:tr>
              <a:tr h="370840">
                <a:tc>
                  <a:txBody>
                    <a:bodyPr/>
                    <a:lstStyle/>
                    <a:p>
                      <a:pPr>
                        <a:lnSpc>
                          <a:spcPct val="100000"/>
                        </a:lnSpc>
                        <a:buFont typeface="Arial"/>
                        <a:buNone/>
                      </a:pPr>
                      <a:r>
                        <a:rPr lang="en-GB" noProof="0" dirty="0" smtClean="0">
                          <a:solidFill>
                            <a:schemeClr val="tx1"/>
                          </a:solidFill>
                        </a:rPr>
                        <a:t>People belong</a:t>
                      </a:r>
                      <a:r>
                        <a:rPr lang="en-GB" baseline="0" noProof="0" dirty="0" smtClean="0">
                          <a:solidFill>
                            <a:schemeClr val="tx1"/>
                          </a:solidFill>
                        </a:rPr>
                        <a:t> exclusively to one national culture and one language</a:t>
                      </a:r>
                      <a:endParaRPr lang="en-GB" noProof="0" dirty="0">
                        <a:solidFill>
                          <a:schemeClr val="tx1"/>
                        </a:solidFill>
                      </a:endParaRPr>
                    </a:p>
                  </a:txBody>
                  <a:tcPr/>
                </a:tc>
                <a:tc>
                  <a:txBody>
                    <a:bodyPr/>
                    <a:lstStyle/>
                    <a:p>
                      <a:pPr>
                        <a:lnSpc>
                          <a:spcPct val="100000"/>
                        </a:lnSpc>
                        <a:buFont typeface="Arial"/>
                        <a:buNone/>
                      </a:pPr>
                      <a:r>
                        <a:rPr lang="en-GB" noProof="0" dirty="0" smtClean="0">
                          <a:solidFill>
                            <a:schemeClr val="tx1"/>
                          </a:solidFill>
                        </a:rPr>
                        <a:t>People can belong to and move through a complex multiplicity of cultures both</a:t>
                      </a:r>
                      <a:r>
                        <a:rPr lang="en-GB" baseline="0" noProof="0" dirty="0" smtClean="0">
                          <a:solidFill>
                            <a:schemeClr val="tx1"/>
                          </a:solidFill>
                        </a:rPr>
                        <a:t> within and across societies</a:t>
                      </a:r>
                      <a:endParaRPr lang="en-GB" noProof="0" dirty="0">
                        <a:solidFill>
                          <a:schemeClr val="tx1"/>
                        </a:solidFill>
                      </a:endParaRPr>
                    </a:p>
                  </a:txBody>
                  <a:tcPr/>
                </a:tc>
              </a:tr>
              <a:tr h="370840">
                <a:tc>
                  <a:txBody>
                    <a:bodyPr/>
                    <a:lstStyle/>
                    <a:p>
                      <a:r>
                        <a:rPr lang="en-GB" noProof="0" dirty="0" smtClean="0">
                          <a:solidFill>
                            <a:schemeClr val="tx1"/>
                          </a:solidFill>
                        </a:rPr>
                        <a:t>‘A culture’ behaves like a single-minded person with a specific, exclusive personality.</a:t>
                      </a:r>
                    </a:p>
                    <a:p>
                      <a:r>
                        <a:rPr lang="en-GB" noProof="0" dirty="0" smtClean="0">
                          <a:solidFill>
                            <a:schemeClr val="tx1"/>
                          </a:solidFill>
                        </a:rPr>
                        <a:t>People’s</a:t>
                      </a:r>
                      <a:r>
                        <a:rPr lang="en-GB" baseline="0" noProof="0" dirty="0" smtClean="0">
                          <a:solidFill>
                            <a:schemeClr val="tx1"/>
                          </a:solidFill>
                        </a:rPr>
                        <a:t> behaviour is defined and constrained by the culture </a:t>
                      </a:r>
                      <a:r>
                        <a:rPr lang="en-GB" i="1" baseline="0" noProof="0" dirty="0" smtClean="0">
                          <a:solidFill>
                            <a:schemeClr val="tx1"/>
                          </a:solidFill>
                        </a:rPr>
                        <a:t>in </a:t>
                      </a:r>
                      <a:r>
                        <a:rPr lang="en-GB" baseline="0" noProof="0" dirty="0" smtClean="0">
                          <a:solidFill>
                            <a:schemeClr val="tx1"/>
                          </a:solidFill>
                        </a:rPr>
                        <a:t>which they live</a:t>
                      </a:r>
                      <a:endParaRPr lang="en-GB" noProof="0" dirty="0">
                        <a:solidFill>
                          <a:schemeClr val="tx1"/>
                        </a:solidFill>
                      </a:endParaRPr>
                    </a:p>
                  </a:txBody>
                  <a:tcPr/>
                </a:tc>
                <a:tc>
                  <a:txBody>
                    <a:bodyPr/>
                    <a:lstStyle/>
                    <a:p>
                      <a:r>
                        <a:rPr lang="en-GB" noProof="0" dirty="0" smtClean="0">
                          <a:solidFill>
                            <a:schemeClr val="tx1"/>
                          </a:solidFill>
                        </a:rPr>
                        <a:t>People</a:t>
                      </a:r>
                      <a:r>
                        <a:rPr lang="en-GB" baseline="0" noProof="0" dirty="0" smtClean="0">
                          <a:solidFill>
                            <a:schemeClr val="tx1"/>
                          </a:solidFill>
                        </a:rPr>
                        <a:t> are influenced by or make use of a multiplicity of cultural forms</a:t>
                      </a:r>
                      <a:endParaRPr lang="en-GB" noProof="0" dirty="0">
                        <a:solidFill>
                          <a:schemeClr val="tx1"/>
                        </a:solidFill>
                      </a:endParaRPr>
                    </a:p>
                  </a:txBody>
                  <a:tcPr/>
                </a:tc>
              </a:tr>
              <a:tr h="370840">
                <a:tc>
                  <a:txBody>
                    <a:bodyPr/>
                    <a:lstStyle/>
                    <a:p>
                      <a:r>
                        <a:rPr lang="en-GB" noProof="0" dirty="0" smtClean="0">
                          <a:solidFill>
                            <a:schemeClr val="tx1"/>
                          </a:solidFill>
                        </a:rPr>
                        <a:t>To communicate with someone</a:t>
                      </a:r>
                      <a:r>
                        <a:rPr lang="en-GB" baseline="0" noProof="0" dirty="0" smtClean="0">
                          <a:solidFill>
                            <a:schemeClr val="tx1"/>
                          </a:solidFill>
                        </a:rPr>
                        <a:t> who is foreigner or different we must first understand the details, or stereotype, of their culture</a:t>
                      </a:r>
                      <a:endParaRPr lang="en-GB" noProof="0" dirty="0">
                        <a:solidFill>
                          <a:schemeClr val="tx1"/>
                        </a:solidFill>
                      </a:endParaRPr>
                    </a:p>
                  </a:txBody>
                  <a:tcPr/>
                </a:tc>
                <a:tc>
                  <a:txBody>
                    <a:bodyPr/>
                    <a:lstStyle/>
                    <a:p>
                      <a:r>
                        <a:rPr lang="en-GB" noProof="0" dirty="0" smtClean="0">
                          <a:solidFill>
                            <a:schemeClr val="tx1"/>
                          </a:solidFill>
                        </a:rPr>
                        <a:t>To communicate with anyone who belongs to a group with whom we are unfamiliar, we have to understand the complexity</a:t>
                      </a:r>
                      <a:r>
                        <a:rPr lang="en-GB" baseline="0" noProof="0" dirty="0" smtClean="0">
                          <a:solidFill>
                            <a:schemeClr val="tx1"/>
                          </a:solidFill>
                        </a:rPr>
                        <a:t> of who she is</a:t>
                      </a:r>
                      <a:endParaRPr lang="en-GB" noProof="0" dirty="0">
                        <a:solidFill>
                          <a:schemeClr val="tx1"/>
                        </a:solidFill>
                      </a:endParaRPr>
                    </a:p>
                  </a:txBody>
                  <a:tcPr/>
                </a:tc>
              </a:tr>
            </a:tbl>
          </a:graphicData>
        </a:graphic>
      </p:graphicFrame>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17</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17</a:t>
            </a:fld>
            <a:endParaRPr lang="en-US" sz="2400" b="1" dirty="0">
              <a:solidFill>
                <a:srgbClr val="FA3C08"/>
              </a:solidFill>
            </a:endParaRPr>
          </a:p>
        </p:txBody>
      </p:sp>
    </p:spTree>
    <p:extLst>
      <p:ext uri="{BB962C8B-B14F-4D97-AF65-F5344CB8AC3E}">
        <p14:creationId xmlns:p14="http://schemas.microsoft.com/office/powerpoint/2010/main" val="173225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GB" dirty="0" smtClean="0"/>
              <a:t>Stereotyping &amp; Otherising </a:t>
            </a:r>
            <a:endParaRPr lang="en-GB" dirty="0"/>
          </a:p>
        </p:txBody>
      </p:sp>
      <p:sp>
        <p:nvSpPr>
          <p:cNvPr id="2" name="Segnaposto numero diapositiva 1"/>
          <p:cNvSpPr>
            <a:spLocks noGrp="1"/>
          </p:cNvSpPr>
          <p:nvPr>
            <p:ph type="sldNum" sz="quarter" idx="12"/>
          </p:nvPr>
        </p:nvSpPr>
        <p:spPr/>
        <p:txBody>
          <a:bodyPr/>
          <a:lstStyle/>
          <a:p>
            <a:pPr>
              <a:defRPr/>
            </a:pPr>
            <a:fld id="{9E9D1183-4C03-4E00-A313-CC1D55F0BC53}" type="slidenum">
              <a:rPr lang="en-US" smtClean="0"/>
              <a:pPr>
                <a:defRPr/>
              </a:pPr>
              <a:t>18</a:t>
            </a:fld>
            <a:endParaRPr lang="en-US"/>
          </a:p>
        </p:txBody>
      </p:sp>
    </p:spTree>
    <p:extLst>
      <p:ext uri="{BB962C8B-B14F-4D97-AF65-F5344CB8AC3E}">
        <p14:creationId xmlns:p14="http://schemas.microsoft.com/office/powerpoint/2010/main" val="1747061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Stereotypes</a:t>
            </a:r>
            <a:r>
              <a:rPr lang="it-IT" sz="4000" b="1" dirty="0" smtClean="0"/>
              <a:t>: some </a:t>
            </a:r>
            <a:r>
              <a:rPr lang="it-IT" sz="4000" b="1" dirty="0" err="1" smtClean="0"/>
              <a:t>definitions</a:t>
            </a:r>
            <a:endParaRPr lang="it-IT" sz="4000" b="1" dirty="0"/>
          </a:p>
        </p:txBody>
      </p:sp>
      <p:sp>
        <p:nvSpPr>
          <p:cNvPr id="3" name="Segnaposto contenuto 2"/>
          <p:cNvSpPr>
            <a:spLocks noGrp="1"/>
          </p:cNvSpPr>
          <p:nvPr>
            <p:ph idx="1"/>
          </p:nvPr>
        </p:nvSpPr>
        <p:spPr/>
        <p:txBody>
          <a:bodyPr/>
          <a:lstStyle/>
          <a:p>
            <a:r>
              <a:rPr lang="en-GB" sz="2200" dirty="0" smtClean="0">
                <a:solidFill>
                  <a:schemeClr val="tx1"/>
                </a:solidFill>
              </a:rPr>
              <a:t>Stereotyping can be defined as “the social classification of particular groups and people as often highly simplified and generalised signs, which implicitly or explicitly represent a set of values, judgements and assumptions concerning their behaviour, characteristics or history” (O’Sullivan et al., 1994, p. 299)</a:t>
            </a:r>
          </a:p>
          <a:p>
            <a:endParaRPr lang="en-GB" sz="800" dirty="0" smtClean="0">
              <a:solidFill>
                <a:schemeClr val="tx1"/>
              </a:solidFill>
            </a:endParaRPr>
          </a:p>
          <a:p>
            <a:endParaRPr lang="en-GB" sz="800" i="1" dirty="0" smtClean="0">
              <a:solidFill>
                <a:schemeClr val="tx1"/>
              </a:solidFill>
            </a:endParaRPr>
          </a:p>
          <a:p>
            <a:r>
              <a:rPr lang="en-GB" sz="2200" dirty="0" smtClean="0">
                <a:solidFill>
                  <a:schemeClr val="tx1"/>
                </a:solidFill>
              </a:rPr>
              <a:t>A stereotype is the attribution of certain characteristics to a person based on that person’s membership to a social group and the assumption that all members of that group share those characteristics. </a:t>
            </a:r>
            <a:endParaRPr lang="en-GB" sz="1600" dirty="0" smtClean="0">
              <a:solidFill>
                <a:schemeClr val="tx1"/>
              </a:solidFill>
            </a:endParaRPr>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19</a:t>
            </a:fld>
            <a:endParaRPr lang="en-US" sz="2400" b="1" dirty="0">
              <a:solidFill>
                <a:srgbClr val="FA3C08"/>
              </a:solidFill>
            </a:endParaRPr>
          </a:p>
        </p:txBody>
      </p:sp>
    </p:spTree>
    <p:extLst>
      <p:ext uri="{BB962C8B-B14F-4D97-AF65-F5344CB8AC3E}">
        <p14:creationId xmlns:p14="http://schemas.microsoft.com/office/powerpoint/2010/main" val="4182554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Identities</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a:t>
            </a:fld>
            <a:endParaRPr lang="en-US"/>
          </a:p>
        </p:txBody>
      </p:sp>
    </p:spTree>
    <p:extLst>
      <p:ext uri="{BB962C8B-B14F-4D97-AF65-F5344CB8AC3E}">
        <p14:creationId xmlns:p14="http://schemas.microsoft.com/office/powerpoint/2010/main" val="1251910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t>Auto- and </a:t>
            </a:r>
            <a:r>
              <a:rPr lang="it-IT" sz="4000" b="1" dirty="0" err="1" smtClean="0"/>
              <a:t>hetero-stereotypes</a:t>
            </a:r>
            <a:endParaRPr lang="it-IT" sz="4000" b="1" dirty="0"/>
          </a:p>
        </p:txBody>
      </p:sp>
      <p:sp>
        <p:nvSpPr>
          <p:cNvPr id="3" name="Segnaposto contenuto 2"/>
          <p:cNvSpPr>
            <a:spLocks noGrp="1"/>
          </p:cNvSpPr>
          <p:nvPr>
            <p:ph idx="1"/>
          </p:nvPr>
        </p:nvSpPr>
        <p:spPr/>
        <p:txBody>
          <a:bodyPr/>
          <a:lstStyle/>
          <a:p>
            <a:r>
              <a:rPr lang="en-GB" sz="2200" b="1" dirty="0" smtClean="0">
                <a:solidFill>
                  <a:schemeClr val="tx1"/>
                </a:solidFill>
              </a:rPr>
              <a:t>Hetero-stereotypes</a:t>
            </a:r>
            <a:r>
              <a:rPr lang="en-GB" sz="2200" dirty="0" smtClean="0">
                <a:solidFill>
                  <a:schemeClr val="tx1"/>
                </a:solidFill>
              </a:rPr>
              <a:t> are stereotypes of the out-group (“they are…”)</a:t>
            </a:r>
          </a:p>
          <a:p>
            <a:r>
              <a:rPr lang="en-GB" sz="2200" b="1" dirty="0" smtClean="0">
                <a:solidFill>
                  <a:schemeClr val="tx1"/>
                </a:solidFill>
              </a:rPr>
              <a:t>Auto-stereotypes</a:t>
            </a:r>
            <a:r>
              <a:rPr lang="en-GB" sz="2200" dirty="0" smtClean="0">
                <a:solidFill>
                  <a:schemeClr val="tx1"/>
                </a:solidFill>
              </a:rPr>
              <a:t> are stereotypes of the in-group (“we are…”)</a:t>
            </a:r>
          </a:p>
          <a:p>
            <a:r>
              <a:rPr lang="en-GB" sz="2200" b="1" dirty="0" smtClean="0">
                <a:solidFill>
                  <a:schemeClr val="tx1"/>
                </a:solidFill>
              </a:rPr>
              <a:t>Attributed/projected auto-stereotypes</a:t>
            </a:r>
            <a:r>
              <a:rPr lang="en-GB" sz="2200" dirty="0" smtClean="0">
                <a:solidFill>
                  <a:schemeClr val="tx1"/>
                </a:solidFill>
              </a:rPr>
              <a:t> refer to the how the members of one group think members of a different group see themselves (“they think they are…”. For example, if you are Italian, you may believe that the Germans think of themselves as efficient)</a:t>
            </a:r>
          </a:p>
          <a:p>
            <a:r>
              <a:rPr lang="en-GB" sz="2200" b="1" dirty="0" smtClean="0">
                <a:solidFill>
                  <a:schemeClr val="tx1"/>
                </a:solidFill>
              </a:rPr>
              <a:t>Attributed/projected hetero-stereotypes</a:t>
            </a:r>
            <a:r>
              <a:rPr lang="en-GB" sz="2200" dirty="0" smtClean="0">
                <a:solidFill>
                  <a:schemeClr val="tx1"/>
                </a:solidFill>
              </a:rPr>
              <a:t>, on the contrary, refer to how members of </a:t>
            </a:r>
            <a:r>
              <a:rPr lang="en-GB" sz="2200" dirty="0">
                <a:solidFill>
                  <a:schemeClr val="tx1"/>
                </a:solidFill>
              </a:rPr>
              <a:t>o</a:t>
            </a:r>
            <a:r>
              <a:rPr lang="en-GB" sz="2200" dirty="0" smtClean="0">
                <a:solidFill>
                  <a:schemeClr val="tx1"/>
                </a:solidFill>
              </a:rPr>
              <a:t>ne group believe they are seen by members of a different group (“they think we are…”. For example, if you are Italian, you may believe that the Germans think of Italians as inefficient)</a:t>
            </a:r>
          </a:p>
          <a:p>
            <a:pPr marL="0" indent="0">
              <a:buNone/>
            </a:pPr>
            <a:endParaRPr lang="en-GB" sz="2200" dirty="0"/>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20</a:t>
            </a:fld>
            <a:endParaRPr lang="en-US" sz="2400" b="1" dirty="0">
              <a:solidFill>
                <a:srgbClr val="FA3C08"/>
              </a:solidFill>
            </a:endParaRPr>
          </a:p>
        </p:txBody>
      </p:sp>
    </p:spTree>
    <p:extLst>
      <p:ext uri="{BB962C8B-B14F-4D97-AF65-F5344CB8AC3E}">
        <p14:creationId xmlns:p14="http://schemas.microsoft.com/office/powerpoint/2010/main" val="2106002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err="1" smtClean="0"/>
              <a:t>Othering</a:t>
            </a:r>
            <a:endParaRPr lang="en-GB" sz="4000" b="1"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21</a:t>
            </a:fld>
            <a:endParaRPr lang="en-US" dirty="0"/>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21</a:t>
            </a:fld>
            <a:endParaRPr lang="en-US" sz="2400" b="1" dirty="0">
              <a:solidFill>
                <a:srgbClr val="FA3C08"/>
              </a:solidFill>
            </a:endParaRPr>
          </a:p>
        </p:txBody>
      </p:sp>
      <p:sp>
        <p:nvSpPr>
          <p:cNvPr id="7" name="Segnaposto contenuto 6"/>
          <p:cNvSpPr>
            <a:spLocks noGrp="1"/>
          </p:cNvSpPr>
          <p:nvPr>
            <p:ph idx="1"/>
          </p:nvPr>
        </p:nvSpPr>
        <p:spPr/>
        <p:txBody>
          <a:bodyPr/>
          <a:lstStyle/>
          <a:p>
            <a:pPr marL="0" indent="0">
              <a:buNone/>
            </a:pPr>
            <a:r>
              <a:rPr lang="en-GB" sz="2200" dirty="0" smtClean="0">
                <a:solidFill>
                  <a:schemeClr val="tx1"/>
                </a:solidFill>
              </a:rPr>
              <a:t>“The </a:t>
            </a:r>
            <a:r>
              <a:rPr lang="en-GB" sz="2200" dirty="0">
                <a:solidFill>
                  <a:schemeClr val="tx1"/>
                </a:solidFill>
              </a:rPr>
              <a:t>term ‘other’ serves as both a noun and a verb. By placing one’s self at the centre, the ‘other’ always constitutes the outside, the person who is different. As a noun, therefore, the other is a person or group of people who are different from oneself. As a verb, other means to distinguish, label, categorize, name, identify, place and exclude those who do not fit a societal norm.  [</a:t>
            </a:r>
            <a:r>
              <a:rPr lang="en-GB" sz="2200" dirty="0" smtClean="0">
                <a:solidFill>
                  <a:schemeClr val="tx1"/>
                </a:solidFill>
              </a:rPr>
              <a:t>…] </a:t>
            </a:r>
            <a:r>
              <a:rPr lang="en-GB" sz="2200" dirty="0">
                <a:solidFill>
                  <a:schemeClr val="tx1"/>
                </a:solidFill>
              </a:rPr>
              <a:t>‘</a:t>
            </a:r>
            <a:r>
              <a:rPr lang="en-GB" sz="2200" dirty="0" err="1">
                <a:solidFill>
                  <a:schemeClr val="tx1"/>
                </a:solidFill>
              </a:rPr>
              <a:t>Othering</a:t>
            </a:r>
            <a:r>
              <a:rPr lang="en-GB" sz="2200" dirty="0">
                <a:solidFill>
                  <a:schemeClr val="tx1"/>
                </a:solidFill>
              </a:rPr>
              <a:t> ‘ is the work of persons who discriminate. […] The process of </a:t>
            </a:r>
            <a:r>
              <a:rPr lang="en-GB" sz="2200" dirty="0" smtClean="0">
                <a:solidFill>
                  <a:schemeClr val="tx1"/>
                </a:solidFill>
              </a:rPr>
              <a:t>creating </a:t>
            </a:r>
            <a:r>
              <a:rPr lang="en-GB" sz="2200" dirty="0">
                <a:solidFill>
                  <a:schemeClr val="tx1"/>
                </a:solidFill>
              </a:rPr>
              <a:t>the ‘other’ wherein persons or groups are labelled as deviant or non-normative happens through the constant repetition of characteristics about a group of people who are distinguished from the norm in some </a:t>
            </a:r>
            <a:r>
              <a:rPr lang="en-GB" sz="2200" dirty="0" smtClean="0">
                <a:solidFill>
                  <a:schemeClr val="tx1"/>
                </a:solidFill>
              </a:rPr>
              <a:t>way” (Mountz, 2009, p. 329)</a:t>
            </a:r>
            <a:endParaRPr lang="it-IT" sz="2200" dirty="0">
              <a:solidFill>
                <a:schemeClr val="tx1"/>
              </a:solidFill>
            </a:endParaRPr>
          </a:p>
          <a:p>
            <a:endParaRPr lang="fr-FR" dirty="0"/>
          </a:p>
        </p:txBody>
      </p:sp>
    </p:spTree>
    <p:extLst>
      <p:ext uri="{BB962C8B-B14F-4D97-AF65-F5344CB8AC3E}">
        <p14:creationId xmlns:p14="http://schemas.microsoft.com/office/powerpoint/2010/main" val="2096407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Prejudice &amp; ethnocentrism</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22</a:t>
            </a:fld>
            <a:endParaRPr lang="en-US"/>
          </a:p>
        </p:txBody>
      </p:sp>
    </p:spTree>
    <p:extLst>
      <p:ext uri="{BB962C8B-B14F-4D97-AF65-F5344CB8AC3E}">
        <p14:creationId xmlns:p14="http://schemas.microsoft.com/office/powerpoint/2010/main" val="3835539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Prejudice</a:t>
            </a:r>
            <a:endParaRPr lang="it-IT" sz="4000" b="1" dirty="0"/>
          </a:p>
        </p:txBody>
      </p:sp>
      <p:sp>
        <p:nvSpPr>
          <p:cNvPr id="3" name="Segnaposto contenuto 2"/>
          <p:cNvSpPr>
            <a:spLocks noGrp="1"/>
          </p:cNvSpPr>
          <p:nvPr>
            <p:ph idx="1"/>
          </p:nvPr>
        </p:nvSpPr>
        <p:spPr/>
        <p:txBody>
          <a:bodyPr/>
          <a:lstStyle/>
          <a:p>
            <a:r>
              <a:rPr lang="en-US" sz="2200" dirty="0" smtClean="0">
                <a:solidFill>
                  <a:schemeClr val="tx1"/>
                </a:solidFill>
              </a:rPr>
              <a:t>A prejudice is “an aversive </a:t>
            </a:r>
            <a:r>
              <a:rPr lang="en-US" sz="2200" dirty="0">
                <a:solidFill>
                  <a:schemeClr val="tx1"/>
                </a:solidFill>
              </a:rPr>
              <a:t>or hostile attitude toward a person who belongs to a group, simply because he belongs to that group, and is therefore presumed to have the objectionable qualities ascribed to the group”. </a:t>
            </a:r>
            <a:r>
              <a:rPr lang="en-US" sz="2200" dirty="0" smtClean="0">
                <a:solidFill>
                  <a:schemeClr val="tx1"/>
                </a:solidFill>
              </a:rPr>
              <a:t>It is a feeling “toward a person </a:t>
            </a:r>
            <a:r>
              <a:rPr lang="en-US" sz="2200" dirty="0">
                <a:solidFill>
                  <a:schemeClr val="tx1"/>
                </a:solidFill>
              </a:rPr>
              <a:t>or thing, prior to, or not based on, actual experience</a:t>
            </a:r>
            <a:r>
              <a:rPr lang="en-US" sz="2200" dirty="0" smtClean="0">
                <a:solidFill>
                  <a:schemeClr val="tx1"/>
                </a:solidFill>
              </a:rPr>
              <a:t>” (</a:t>
            </a:r>
            <a:r>
              <a:rPr lang="en-US" sz="2200" dirty="0" err="1">
                <a:solidFill>
                  <a:schemeClr val="tx1"/>
                </a:solidFill>
              </a:rPr>
              <a:t>Allport</a:t>
            </a:r>
            <a:r>
              <a:rPr lang="en-US" sz="2200" dirty="0">
                <a:solidFill>
                  <a:schemeClr val="tx1"/>
                </a:solidFill>
              </a:rPr>
              <a:t>, </a:t>
            </a:r>
            <a:r>
              <a:rPr lang="en-US" sz="2200" dirty="0" smtClean="0">
                <a:solidFill>
                  <a:schemeClr val="tx1"/>
                </a:solidFill>
              </a:rPr>
              <a:t>1954, pp. 6-7)</a:t>
            </a:r>
            <a:endParaRPr lang="en-US" sz="2200" dirty="0">
              <a:solidFill>
                <a:schemeClr val="tx1"/>
              </a:solidFill>
            </a:endParaRPr>
          </a:p>
          <a:p>
            <a:pPr marL="0" indent="0">
              <a:buNone/>
            </a:pPr>
            <a:endParaRPr lang="en-US" sz="2200" dirty="0" smtClean="0">
              <a:solidFill>
                <a:schemeClr val="tx1"/>
              </a:solidFill>
            </a:endParaRPr>
          </a:p>
          <a:p>
            <a:r>
              <a:rPr lang="en-US" sz="2200" dirty="0" smtClean="0">
                <a:solidFill>
                  <a:schemeClr val="tx1"/>
                </a:solidFill>
              </a:rPr>
              <a:t>A prejudice is the </a:t>
            </a:r>
            <a:r>
              <a:rPr lang="en-US" sz="2200" dirty="0">
                <a:solidFill>
                  <a:schemeClr val="tx1"/>
                </a:solidFill>
              </a:rPr>
              <a:t>“demonization of a particular foreign Other</a:t>
            </a:r>
            <a:r>
              <a:rPr lang="en-US" sz="2200" dirty="0" smtClean="0">
                <a:solidFill>
                  <a:schemeClr val="tx1"/>
                </a:solidFill>
              </a:rPr>
              <a:t>” (Holliday, 2011, p. 1)</a:t>
            </a:r>
          </a:p>
          <a:p>
            <a:endParaRPr lang="en-US" sz="2200" dirty="0" smtClean="0">
              <a:solidFill>
                <a:schemeClr val="tx1"/>
              </a:solidFill>
            </a:endParaRPr>
          </a:p>
          <a:p>
            <a:endParaRPr lang="en-US" sz="2200" dirty="0" smtClean="0">
              <a:solidFill>
                <a:schemeClr val="tx1"/>
              </a:solidFill>
            </a:endParaRPr>
          </a:p>
          <a:p>
            <a:endParaRPr lang="en-US" sz="2200" dirty="0">
              <a:solidFill>
                <a:schemeClr val="tx1"/>
              </a:solidFill>
            </a:endParaRPr>
          </a:p>
          <a:p>
            <a:endParaRPr lang="en-US" sz="2200" dirty="0" smtClean="0">
              <a:solidFill>
                <a:schemeClr val="tx1"/>
              </a:solidFill>
            </a:endParaRPr>
          </a:p>
          <a:p>
            <a:endParaRPr lang="en-US" sz="2200" dirty="0">
              <a:solidFill>
                <a:schemeClr val="tx1"/>
              </a:solidFill>
            </a:endParaRPr>
          </a:p>
          <a:p>
            <a:endParaRPr lang="en-US" sz="2200" dirty="0">
              <a:solidFill>
                <a:schemeClr val="tx1"/>
              </a:solidFill>
            </a:endParaRPr>
          </a:p>
          <a:p>
            <a:endParaRPr lang="en-US" sz="2000" dirty="0"/>
          </a:p>
          <a:p>
            <a:endParaRPr lang="en-US" sz="2000" dirty="0"/>
          </a:p>
          <a:p>
            <a:endParaRPr lang="it-IT" sz="2000" dirty="0"/>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23</a:t>
            </a:fld>
            <a:endParaRPr lang="en-US" sz="2400" b="1" dirty="0">
              <a:solidFill>
                <a:srgbClr val="FA3C08"/>
              </a:solidFill>
            </a:endParaRPr>
          </a:p>
        </p:txBody>
      </p:sp>
    </p:spTree>
    <p:extLst>
      <p:ext uri="{BB962C8B-B14F-4D97-AF65-F5344CB8AC3E}">
        <p14:creationId xmlns:p14="http://schemas.microsoft.com/office/powerpoint/2010/main" val="1330150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b="1" dirty="0" smtClean="0"/>
              <a:t>From stereotyping to prejudice</a:t>
            </a:r>
            <a:endParaRPr lang="it-IT" sz="4000" b="1" dirty="0"/>
          </a:p>
        </p:txBody>
      </p:sp>
      <p:sp>
        <p:nvSpPr>
          <p:cNvPr id="3" name="Segnaposto contenuto 2"/>
          <p:cNvSpPr>
            <a:spLocks noGrp="1"/>
          </p:cNvSpPr>
          <p:nvPr>
            <p:ph idx="1"/>
          </p:nvPr>
        </p:nvSpPr>
        <p:spPr/>
        <p:txBody>
          <a:bodyPr/>
          <a:lstStyle/>
          <a:p>
            <a:pPr marL="0" indent="0">
              <a:buNone/>
            </a:pPr>
            <a:r>
              <a:rPr lang="en-US" sz="2200" dirty="0" smtClean="0">
                <a:solidFill>
                  <a:schemeClr val="tx1"/>
                </a:solidFill>
              </a:rPr>
              <a:t>Stereotypes are the cognitive component, and prejudice the affective component of group category-based responses; in other words, when people experience diversity, they tend to refer to stereotypes (cognitive automatic </a:t>
            </a:r>
            <a:r>
              <a:rPr lang="en-US" sz="2200" dirty="0" err="1" smtClean="0">
                <a:solidFill>
                  <a:schemeClr val="tx1"/>
                </a:solidFill>
              </a:rPr>
              <a:t>categorisation</a:t>
            </a:r>
            <a:r>
              <a:rPr lang="en-US" sz="2200" dirty="0" smtClean="0">
                <a:solidFill>
                  <a:schemeClr val="tx1"/>
                </a:solidFill>
              </a:rPr>
              <a:t>) and prejudice (affective automatic association), which often operate beyond conscious awareness (</a:t>
            </a:r>
            <a:r>
              <a:rPr lang="en-US" sz="2200" dirty="0">
                <a:solidFill>
                  <a:schemeClr val="tx1"/>
                </a:solidFill>
              </a:rPr>
              <a:t>Fiske, 1998)</a:t>
            </a:r>
          </a:p>
          <a:p>
            <a:pPr marL="0" indent="0">
              <a:buNone/>
            </a:pPr>
            <a:endParaRPr lang="en-US" sz="800" b="1" dirty="0" smtClean="0">
              <a:solidFill>
                <a:schemeClr val="tx1"/>
              </a:solidFill>
            </a:endParaRPr>
          </a:p>
          <a:p>
            <a:pPr marL="0" indent="0">
              <a:buNone/>
            </a:pPr>
            <a:r>
              <a:rPr lang="en-US" sz="2200" dirty="0" smtClean="0">
                <a:solidFill>
                  <a:schemeClr val="tx1"/>
                </a:solidFill>
              </a:rPr>
              <a:t>“A </a:t>
            </a:r>
            <a:r>
              <a:rPr lang="en-US" sz="2200" dirty="0">
                <a:solidFill>
                  <a:schemeClr val="tx1"/>
                </a:solidFill>
              </a:rPr>
              <a:t>prejudice, unlike a simple misconception, is actively resistant to all evidence that would unseat it. We tend to grow emotional when a prejudice is threatened with contradiction. Thus the difference between ordinary prejudgments and prejudice is that one can discuss and rectify a prejudgment without emotional </a:t>
            </a:r>
            <a:r>
              <a:rPr lang="en-US" sz="2200" dirty="0" smtClean="0">
                <a:solidFill>
                  <a:schemeClr val="tx1"/>
                </a:solidFill>
              </a:rPr>
              <a:t>resistance” (</a:t>
            </a:r>
            <a:r>
              <a:rPr lang="en-US" sz="2200" dirty="0" err="1" smtClean="0">
                <a:solidFill>
                  <a:schemeClr val="tx1"/>
                </a:solidFill>
              </a:rPr>
              <a:t>Allport</a:t>
            </a:r>
            <a:r>
              <a:rPr lang="en-US" sz="2200" dirty="0">
                <a:solidFill>
                  <a:schemeClr val="tx1"/>
                </a:solidFill>
              </a:rPr>
              <a:t>, </a:t>
            </a:r>
            <a:r>
              <a:rPr lang="en-US" sz="2200" dirty="0" smtClean="0">
                <a:solidFill>
                  <a:schemeClr val="tx1"/>
                </a:solidFill>
              </a:rPr>
              <a:t>1954, p. 9)</a:t>
            </a:r>
            <a:endParaRPr lang="it-IT" sz="2200" dirty="0">
              <a:solidFill>
                <a:schemeClr val="tx1"/>
              </a:solidFill>
            </a:endParaRPr>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24</a:t>
            </a:fld>
            <a:endParaRPr lang="en-US" sz="2400" b="1" dirty="0">
              <a:solidFill>
                <a:srgbClr val="FA3C08"/>
              </a:solidFill>
            </a:endParaRPr>
          </a:p>
        </p:txBody>
      </p:sp>
    </p:spTree>
    <p:extLst>
      <p:ext uri="{BB962C8B-B14F-4D97-AF65-F5344CB8AC3E}">
        <p14:creationId xmlns:p14="http://schemas.microsoft.com/office/powerpoint/2010/main" val="4067342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t>From </a:t>
            </a:r>
            <a:r>
              <a:rPr lang="it-IT" sz="4000" b="1" dirty="0" err="1" smtClean="0"/>
              <a:t>prejudice</a:t>
            </a:r>
            <a:r>
              <a:rPr lang="it-IT" sz="4000" b="1" dirty="0" smtClean="0"/>
              <a:t> to </a:t>
            </a:r>
            <a:r>
              <a:rPr lang="it-IT" sz="4000" b="1" dirty="0" err="1" smtClean="0"/>
              <a:t>discrimination</a:t>
            </a:r>
            <a:endParaRPr lang="it-IT" sz="4000" b="1" dirty="0"/>
          </a:p>
        </p:txBody>
      </p:sp>
      <p:sp>
        <p:nvSpPr>
          <p:cNvPr id="3" name="Segnaposto contenuto 2"/>
          <p:cNvSpPr>
            <a:spLocks noGrp="1"/>
          </p:cNvSpPr>
          <p:nvPr>
            <p:ph idx="1"/>
          </p:nvPr>
        </p:nvSpPr>
        <p:spPr/>
        <p:txBody>
          <a:bodyPr/>
          <a:lstStyle/>
          <a:p>
            <a:r>
              <a:rPr lang="en-US" sz="2200" dirty="0" smtClean="0">
                <a:solidFill>
                  <a:schemeClr val="tx1"/>
                </a:solidFill>
              </a:rPr>
              <a:t>Discrimination is seen as the </a:t>
            </a:r>
            <a:r>
              <a:rPr lang="en-US" sz="2200" dirty="0" err="1" smtClean="0">
                <a:solidFill>
                  <a:schemeClr val="tx1"/>
                </a:solidFill>
              </a:rPr>
              <a:t>behavioural</a:t>
            </a:r>
            <a:r>
              <a:rPr lang="en-US" sz="2200" dirty="0" smtClean="0">
                <a:solidFill>
                  <a:schemeClr val="tx1"/>
                </a:solidFill>
              </a:rPr>
              <a:t> component of </a:t>
            </a:r>
            <a:r>
              <a:rPr lang="en-US" sz="2200" dirty="0">
                <a:solidFill>
                  <a:schemeClr val="tx1"/>
                </a:solidFill>
              </a:rPr>
              <a:t>group category-based </a:t>
            </a:r>
            <a:r>
              <a:rPr lang="en-US" sz="2200" dirty="0" smtClean="0">
                <a:solidFill>
                  <a:schemeClr val="tx1"/>
                </a:solidFill>
              </a:rPr>
              <a:t>responses (</a:t>
            </a:r>
            <a:r>
              <a:rPr lang="en-US" sz="2200" dirty="0">
                <a:solidFill>
                  <a:schemeClr val="tx1"/>
                </a:solidFill>
              </a:rPr>
              <a:t>Fiske, 1998</a:t>
            </a:r>
            <a:r>
              <a:rPr lang="en-US" sz="2200" dirty="0" smtClean="0">
                <a:solidFill>
                  <a:schemeClr val="tx1"/>
                </a:solidFill>
              </a:rPr>
              <a:t>)</a:t>
            </a:r>
          </a:p>
          <a:p>
            <a:endParaRPr lang="en-US" sz="800" dirty="0">
              <a:solidFill>
                <a:schemeClr val="tx1"/>
              </a:solidFill>
            </a:endParaRPr>
          </a:p>
          <a:p>
            <a:r>
              <a:rPr lang="en-US" sz="2200" dirty="0" smtClean="0">
                <a:solidFill>
                  <a:schemeClr val="tx1"/>
                </a:solidFill>
              </a:rPr>
              <a:t>Discrimination “implies more than simply distinguishing among social objects, but refers also to inappropriate and potentially unfair treatment of individuals due to group membership. Discrimination may involve actively negative behavior toward a member of a group or, more subtly, less positive responses than those toward an </a:t>
            </a:r>
            <a:r>
              <a:rPr lang="en-US" sz="2200" dirty="0" err="1" smtClean="0">
                <a:solidFill>
                  <a:schemeClr val="tx1"/>
                </a:solidFill>
              </a:rPr>
              <a:t>ingroup</a:t>
            </a:r>
            <a:r>
              <a:rPr lang="en-US" sz="2200" dirty="0" smtClean="0">
                <a:solidFill>
                  <a:schemeClr val="tx1"/>
                </a:solidFill>
              </a:rPr>
              <a:t> member in comparable circumstances” (Dovidio et al., 2010, pp. 8-9)</a:t>
            </a:r>
            <a:endParaRPr lang="en-US" sz="2200" dirty="0">
              <a:solidFill>
                <a:schemeClr val="tx1"/>
              </a:solidFill>
            </a:endParaRPr>
          </a:p>
          <a:p>
            <a:endParaRPr lang="it-IT" sz="2200" dirty="0">
              <a:solidFill>
                <a:schemeClr val="tx1"/>
              </a:solidFill>
            </a:endParaRPr>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25</a:t>
            </a:fld>
            <a:endParaRPr lang="en-US" sz="2400" b="1" dirty="0">
              <a:solidFill>
                <a:srgbClr val="FA3C08"/>
              </a:solidFill>
            </a:endParaRPr>
          </a:p>
        </p:txBody>
      </p:sp>
    </p:spTree>
    <p:extLst>
      <p:ext uri="{BB962C8B-B14F-4D97-AF65-F5344CB8AC3E}">
        <p14:creationId xmlns:p14="http://schemas.microsoft.com/office/powerpoint/2010/main" val="3223106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Ethnocentrism</a:t>
            </a:r>
            <a:endParaRPr lang="it-IT" sz="4000" b="1" dirty="0"/>
          </a:p>
        </p:txBody>
      </p:sp>
      <p:sp>
        <p:nvSpPr>
          <p:cNvPr id="3" name="Segnaposto contenuto 2"/>
          <p:cNvSpPr>
            <a:spLocks noGrp="1"/>
          </p:cNvSpPr>
          <p:nvPr>
            <p:ph idx="1"/>
          </p:nvPr>
        </p:nvSpPr>
        <p:spPr/>
        <p:txBody>
          <a:bodyPr/>
          <a:lstStyle/>
          <a:p>
            <a:pPr marL="0" indent="0">
              <a:buNone/>
            </a:pPr>
            <a:r>
              <a:rPr lang="en-US" sz="2200" dirty="0">
                <a:solidFill>
                  <a:schemeClr val="tx1"/>
                </a:solidFill>
              </a:rPr>
              <a:t>Sumner described ethnocentrism as </a:t>
            </a:r>
            <a:r>
              <a:rPr lang="en-US" sz="2200" dirty="0" smtClean="0">
                <a:solidFill>
                  <a:schemeClr val="tx1"/>
                </a:solidFill>
              </a:rPr>
              <a:t>“</a:t>
            </a:r>
            <a:r>
              <a:rPr lang="en-US" sz="2200" dirty="0">
                <a:solidFill>
                  <a:schemeClr val="tx1"/>
                </a:solidFill>
              </a:rPr>
              <a:t>a view of things in which one’s own group is the center of everything, and all others are scaled and rated with reference to </a:t>
            </a:r>
            <a:r>
              <a:rPr lang="en-US" sz="2200" dirty="0" smtClean="0">
                <a:solidFill>
                  <a:schemeClr val="tx1"/>
                </a:solidFill>
              </a:rPr>
              <a:t>it </a:t>
            </a:r>
            <a:r>
              <a:rPr lang="en-US" sz="2200" dirty="0">
                <a:solidFill>
                  <a:schemeClr val="tx1"/>
                </a:solidFill>
              </a:rPr>
              <a:t>[</a:t>
            </a:r>
            <a:r>
              <a:rPr lang="en-US" sz="2200" dirty="0" smtClean="0">
                <a:solidFill>
                  <a:schemeClr val="tx1"/>
                </a:solidFill>
              </a:rPr>
              <a:t>.</a:t>
            </a:r>
            <a:r>
              <a:rPr lang="en-US" sz="2200" dirty="0">
                <a:solidFill>
                  <a:schemeClr val="tx1"/>
                </a:solidFill>
              </a:rPr>
              <a:t>.</a:t>
            </a:r>
            <a:r>
              <a:rPr lang="en-US" sz="2200" dirty="0" smtClean="0">
                <a:solidFill>
                  <a:schemeClr val="tx1"/>
                </a:solidFill>
              </a:rPr>
              <a:t>.] Each </a:t>
            </a:r>
            <a:r>
              <a:rPr lang="en-US" sz="2200" dirty="0">
                <a:solidFill>
                  <a:schemeClr val="tx1"/>
                </a:solidFill>
              </a:rPr>
              <a:t>group nourishes its own pride and vanity, boasts itself superior, exalts its own divinities, and looks with contempt on outsiders. Each groups thinks its own folkways the only right </a:t>
            </a:r>
            <a:r>
              <a:rPr lang="en-US" sz="2200" dirty="0" smtClean="0">
                <a:solidFill>
                  <a:schemeClr val="tx1"/>
                </a:solidFill>
              </a:rPr>
              <a:t>one [.</a:t>
            </a:r>
            <a:r>
              <a:rPr lang="en-US" sz="2200" dirty="0">
                <a:solidFill>
                  <a:schemeClr val="tx1"/>
                </a:solidFill>
              </a:rPr>
              <a:t>.</a:t>
            </a:r>
            <a:r>
              <a:rPr lang="en-US" sz="2200" dirty="0" smtClean="0">
                <a:solidFill>
                  <a:schemeClr val="tx1"/>
                </a:solidFill>
              </a:rPr>
              <a:t>.] Ethnocentrism </a:t>
            </a:r>
            <a:r>
              <a:rPr lang="en-US" sz="2200" dirty="0">
                <a:solidFill>
                  <a:schemeClr val="tx1"/>
                </a:solidFill>
              </a:rPr>
              <a:t>leads a people to exaggerate and intensify everything in their own folkways which is peculiar and which differentiates them from </a:t>
            </a:r>
            <a:r>
              <a:rPr lang="en-US" sz="2200" dirty="0" smtClean="0">
                <a:solidFill>
                  <a:schemeClr val="tx1"/>
                </a:solidFill>
              </a:rPr>
              <a:t>others” </a:t>
            </a:r>
            <a:r>
              <a:rPr lang="en-US" sz="2200" dirty="0">
                <a:solidFill>
                  <a:schemeClr val="tx1"/>
                </a:solidFill>
              </a:rPr>
              <a:t>(Sumner, </a:t>
            </a:r>
            <a:r>
              <a:rPr lang="en-US" sz="2200" dirty="0" smtClean="0">
                <a:solidFill>
                  <a:schemeClr val="tx1"/>
                </a:solidFill>
              </a:rPr>
              <a:t>1906, p. 13; in Hogg &amp; Abrams, 2007, p. 336)</a:t>
            </a:r>
            <a:endParaRPr lang="en-US" sz="2200" dirty="0">
              <a:solidFill>
                <a:schemeClr val="tx1"/>
              </a:solidFill>
            </a:endParaRPr>
          </a:p>
          <a:p>
            <a:pPr marL="0" indent="0">
              <a:buNone/>
            </a:pPr>
            <a:endParaRPr lang="it-IT" sz="2200" dirty="0">
              <a:solidFill>
                <a:schemeClr val="tx1"/>
              </a:solidFill>
            </a:endParaRPr>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26</a:t>
            </a:fld>
            <a:endParaRPr lang="en-US" sz="2400" b="1" dirty="0">
              <a:solidFill>
                <a:srgbClr val="FA3C08"/>
              </a:solidFill>
            </a:endParaRPr>
          </a:p>
        </p:txBody>
      </p:sp>
    </p:spTree>
    <p:extLst>
      <p:ext uri="{BB962C8B-B14F-4D97-AF65-F5344CB8AC3E}">
        <p14:creationId xmlns:p14="http://schemas.microsoft.com/office/powerpoint/2010/main" val="1228029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Discrimination &amp; racism</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27</a:t>
            </a:fld>
            <a:endParaRPr lang="en-US"/>
          </a:p>
        </p:txBody>
      </p:sp>
    </p:spTree>
    <p:extLst>
      <p:ext uri="{BB962C8B-B14F-4D97-AF65-F5344CB8AC3E}">
        <p14:creationId xmlns:p14="http://schemas.microsoft.com/office/powerpoint/2010/main" val="4290940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Institutional</a:t>
            </a:r>
            <a:r>
              <a:rPr lang="it-IT" sz="4000" b="1" dirty="0" smtClean="0"/>
              <a:t> </a:t>
            </a:r>
            <a:r>
              <a:rPr lang="it-IT" sz="4000" b="1" dirty="0" err="1" smtClean="0"/>
              <a:t>discrimination</a:t>
            </a:r>
            <a:endParaRPr lang="it-IT" sz="4000" b="1" dirty="0"/>
          </a:p>
        </p:txBody>
      </p:sp>
      <p:sp>
        <p:nvSpPr>
          <p:cNvPr id="3" name="Segnaposto contenuto 2"/>
          <p:cNvSpPr>
            <a:spLocks noGrp="1"/>
          </p:cNvSpPr>
          <p:nvPr>
            <p:ph idx="1"/>
          </p:nvPr>
        </p:nvSpPr>
        <p:spPr/>
        <p:txBody>
          <a:bodyPr/>
          <a:lstStyle/>
          <a:p>
            <a:pPr marL="0" indent="0">
              <a:buNone/>
            </a:pPr>
            <a:r>
              <a:rPr lang="en-US" sz="2200" dirty="0" smtClean="0">
                <a:solidFill>
                  <a:schemeClr val="tx1"/>
                </a:solidFill>
              </a:rPr>
              <a:t>“Although individual prejudice and stereotype may produce actions, such as political support for laws and policies that lead to institutional discrimination, institutional discrimination does not require the active support of individuals, their intention to discriminate, or awareness that institutional practices have discriminatory effects. Indeed, people often do not recognize the existence of institutional discrimination because laws (typically assumed to be right and moral) and long-standing ritualized practices seem ‘normal</a:t>
            </a:r>
            <a:r>
              <a:rPr lang="en-US" sz="2200" dirty="0">
                <a:solidFill>
                  <a:schemeClr val="tx1"/>
                </a:solidFill>
              </a:rPr>
              <a:t>’” (Dovidio et al., </a:t>
            </a:r>
            <a:r>
              <a:rPr lang="en-US" sz="2200" dirty="0" smtClean="0">
                <a:solidFill>
                  <a:schemeClr val="tx1"/>
                </a:solidFill>
              </a:rPr>
              <a:t>2010, pp. 10-11)</a:t>
            </a:r>
            <a:endParaRPr lang="en-US" sz="2200" dirty="0">
              <a:solidFill>
                <a:schemeClr val="tx1"/>
              </a:solidFill>
            </a:endParaRPr>
          </a:p>
          <a:p>
            <a:endParaRPr lang="it-IT" sz="2200" dirty="0">
              <a:solidFill>
                <a:schemeClr val="tx1"/>
              </a:solidFill>
            </a:endParaRPr>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28</a:t>
            </a:fld>
            <a:endParaRPr lang="en-US" sz="2400" b="1" dirty="0">
              <a:solidFill>
                <a:srgbClr val="FA3C08"/>
              </a:solidFill>
            </a:endParaRPr>
          </a:p>
        </p:txBody>
      </p:sp>
    </p:spTree>
    <p:extLst>
      <p:ext uri="{BB962C8B-B14F-4D97-AF65-F5344CB8AC3E}">
        <p14:creationId xmlns:p14="http://schemas.microsoft.com/office/powerpoint/2010/main" val="3838741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t>Race</a:t>
            </a:r>
            <a:endParaRPr lang="it-IT" sz="4000" b="1" dirty="0"/>
          </a:p>
        </p:txBody>
      </p:sp>
      <p:sp>
        <p:nvSpPr>
          <p:cNvPr id="3" name="Segnaposto contenuto 2"/>
          <p:cNvSpPr>
            <a:spLocks noGrp="1"/>
          </p:cNvSpPr>
          <p:nvPr>
            <p:ph idx="1"/>
          </p:nvPr>
        </p:nvSpPr>
        <p:spPr/>
        <p:txBody>
          <a:bodyPr/>
          <a:lstStyle/>
          <a:p>
            <a:r>
              <a:rPr lang="en-US" sz="2200" dirty="0" smtClean="0">
                <a:solidFill>
                  <a:schemeClr val="tx1"/>
                </a:solidFill>
              </a:rPr>
              <a:t>“There is very little formal disagreement among social scientists in accepting the idea that race is a socially constructed category. This means that notions of racial differences are human creations rather than eternal, essential categories. As such, racial categories have a history and are subject to change” </a:t>
            </a:r>
          </a:p>
          <a:p>
            <a:endParaRPr lang="en-US" sz="800" dirty="0">
              <a:solidFill>
                <a:schemeClr val="tx1"/>
              </a:solidFill>
            </a:endParaRPr>
          </a:p>
          <a:p>
            <a:r>
              <a:rPr lang="en-US" sz="2200" dirty="0" smtClean="0">
                <a:solidFill>
                  <a:schemeClr val="tx1"/>
                </a:solidFill>
              </a:rPr>
              <a:t>Even if race, “as other social categories such as class and gender, is constructed […] it has a </a:t>
            </a:r>
            <a:r>
              <a:rPr lang="en-US" sz="2200" i="1" dirty="0" smtClean="0">
                <a:solidFill>
                  <a:schemeClr val="tx1"/>
                </a:solidFill>
              </a:rPr>
              <a:t>social</a:t>
            </a:r>
            <a:r>
              <a:rPr lang="en-US" sz="2200" dirty="0" smtClean="0">
                <a:solidFill>
                  <a:schemeClr val="tx1"/>
                </a:solidFill>
              </a:rPr>
              <a:t> reality. This means that after race - or class or gender - is created, it produces real effects on the actors racialized as ‘black’ or ‘white’”</a:t>
            </a:r>
          </a:p>
          <a:p>
            <a:pPr marL="0" indent="0" algn="r">
              <a:buNone/>
            </a:pPr>
            <a:r>
              <a:rPr lang="en-US" sz="2200" dirty="0" smtClean="0">
                <a:solidFill>
                  <a:schemeClr val="tx1"/>
                </a:solidFill>
              </a:rPr>
              <a:t>Bonilla-Silva, 2006, pp. 8-9 </a:t>
            </a:r>
          </a:p>
          <a:p>
            <a:pPr marL="0" indent="0">
              <a:buNone/>
            </a:pPr>
            <a:endParaRPr lang="en-US" sz="2200" dirty="0">
              <a:solidFill>
                <a:schemeClr val="tx1"/>
              </a:solidFill>
            </a:endParaRPr>
          </a:p>
          <a:p>
            <a:pPr marL="0" indent="0">
              <a:buNone/>
            </a:pPr>
            <a:r>
              <a:rPr lang="en-US" sz="2200" dirty="0" smtClean="0">
                <a:solidFill>
                  <a:schemeClr val="tx1"/>
                </a:solidFill>
              </a:rPr>
              <a:t> </a:t>
            </a:r>
            <a:endParaRPr lang="it-IT" sz="2200"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29</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29</a:t>
            </a:fld>
            <a:endParaRPr lang="en-US" sz="2400" b="1" dirty="0">
              <a:solidFill>
                <a:srgbClr val="FA3C08"/>
              </a:solidFill>
            </a:endParaRPr>
          </a:p>
        </p:txBody>
      </p:sp>
    </p:spTree>
    <p:extLst>
      <p:ext uri="{BB962C8B-B14F-4D97-AF65-F5344CB8AC3E}">
        <p14:creationId xmlns:p14="http://schemas.microsoft.com/office/powerpoint/2010/main" val="72222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sz="4000" b="1" dirty="0" smtClean="0"/>
              <a:t>What is identity?</a:t>
            </a:r>
            <a:endParaRPr lang="en-GB" sz="4000" b="1" dirty="0"/>
          </a:p>
        </p:txBody>
      </p:sp>
      <p:sp>
        <p:nvSpPr>
          <p:cNvPr id="6" name="Segnaposto contenuto 5"/>
          <p:cNvSpPr>
            <a:spLocks noGrp="1"/>
          </p:cNvSpPr>
          <p:nvPr>
            <p:ph idx="1"/>
          </p:nvPr>
        </p:nvSpPr>
        <p:spPr>
          <a:xfrm>
            <a:off x="457200" y="1435781"/>
            <a:ext cx="8229600" cy="4132943"/>
          </a:xfrm>
        </p:spPr>
        <p:txBody>
          <a:bodyPr/>
          <a:lstStyle/>
          <a:p>
            <a:pPr marL="0" indent="0">
              <a:spcBef>
                <a:spcPts val="1200"/>
              </a:spcBef>
              <a:buNone/>
            </a:pPr>
            <a:r>
              <a:rPr lang="en-GB" sz="2200" dirty="0" smtClean="0">
                <a:solidFill>
                  <a:schemeClr val="tx1"/>
                </a:solidFill>
              </a:rPr>
              <a:t>There are several definitions of ‘identity’ according to the theoretical approach adopted:</a:t>
            </a:r>
          </a:p>
          <a:p>
            <a:pPr>
              <a:spcBef>
                <a:spcPts val="1200"/>
              </a:spcBef>
            </a:pPr>
            <a:r>
              <a:rPr lang="en-GB" sz="2200" b="1" dirty="0" smtClean="0">
                <a:solidFill>
                  <a:schemeClr val="tx1"/>
                </a:solidFill>
              </a:rPr>
              <a:t>Positivist views on ‘identity’  </a:t>
            </a:r>
            <a:r>
              <a:rPr lang="en-GB" sz="2200" dirty="0" smtClean="0">
                <a:solidFill>
                  <a:schemeClr val="tx1"/>
                </a:solidFill>
              </a:rPr>
              <a:t>assume that the self is autonomous, cohesive, and bounded (there is an individual ‘I’ interacting with others)</a:t>
            </a:r>
          </a:p>
          <a:p>
            <a:pPr>
              <a:spcBef>
                <a:spcPts val="1200"/>
              </a:spcBef>
            </a:pPr>
            <a:r>
              <a:rPr lang="en-GB" sz="2200" dirty="0" smtClean="0">
                <a:solidFill>
                  <a:schemeClr val="tx1"/>
                </a:solidFill>
              </a:rPr>
              <a:t>Within the </a:t>
            </a:r>
            <a:r>
              <a:rPr lang="en-GB" sz="2200" b="1" dirty="0" smtClean="0">
                <a:solidFill>
                  <a:schemeClr val="tx1"/>
                </a:solidFill>
              </a:rPr>
              <a:t>social identity theory, </a:t>
            </a:r>
            <a:r>
              <a:rPr lang="en-GB" sz="2200" dirty="0" smtClean="0">
                <a:solidFill>
                  <a:schemeClr val="tx1"/>
                </a:solidFill>
              </a:rPr>
              <a:t>identity is linked to how people categorise themselves as belonging to specific groups rather than to others </a:t>
            </a:r>
            <a:r>
              <a:rPr lang="en-GB" sz="2200" dirty="0" smtClean="0">
                <a:solidFill>
                  <a:schemeClr val="tx1"/>
                </a:solidFill>
                <a:sym typeface="Wingdings" panose="05000000000000000000" pitchFamily="2" charset="2"/>
              </a:rPr>
              <a:t> </a:t>
            </a:r>
            <a:r>
              <a:rPr lang="en-GB" sz="2200" b="1" dirty="0" smtClean="0">
                <a:solidFill>
                  <a:srgbClr val="FC7D23"/>
                </a:solidFill>
                <a:sym typeface="Wingdings" panose="05000000000000000000" pitchFamily="2" charset="2"/>
              </a:rPr>
              <a:t>See slide 4-5</a:t>
            </a:r>
            <a:endParaRPr lang="en-GB" sz="2200" b="1" dirty="0" smtClean="0">
              <a:solidFill>
                <a:srgbClr val="FC7D23"/>
              </a:solidFill>
            </a:endParaRPr>
          </a:p>
          <a:p>
            <a:pPr>
              <a:spcBef>
                <a:spcPts val="1200"/>
              </a:spcBef>
            </a:pPr>
            <a:r>
              <a:rPr lang="en-GB" sz="2200" dirty="0" smtClean="0">
                <a:solidFill>
                  <a:schemeClr val="tx1"/>
                </a:solidFill>
              </a:rPr>
              <a:t>Within a </a:t>
            </a:r>
            <a:r>
              <a:rPr lang="en-GB" sz="2200" b="1" dirty="0" smtClean="0">
                <a:solidFill>
                  <a:schemeClr val="tx1"/>
                </a:solidFill>
              </a:rPr>
              <a:t>symbolic interactionist paradigm</a:t>
            </a:r>
            <a:r>
              <a:rPr lang="en-GB" sz="2200" dirty="0" smtClean="0">
                <a:solidFill>
                  <a:schemeClr val="tx1"/>
                </a:solidFill>
              </a:rPr>
              <a:t>, identity is “composed, not of a single, but of several, sometimes contradictory or unresolved, identities” (Hall, 1992, pp. 276-277) </a:t>
            </a:r>
            <a:r>
              <a:rPr lang="en-GB" sz="2200" dirty="0" smtClean="0">
                <a:solidFill>
                  <a:schemeClr val="tx1"/>
                </a:solidFill>
                <a:sym typeface="Wingdings" panose="05000000000000000000" pitchFamily="2" charset="2"/>
              </a:rPr>
              <a:t></a:t>
            </a:r>
            <a:r>
              <a:rPr lang="en-GB" sz="2200" dirty="0" smtClean="0">
                <a:solidFill>
                  <a:schemeClr val="tx1"/>
                </a:solidFill>
              </a:rPr>
              <a:t> </a:t>
            </a:r>
            <a:r>
              <a:rPr lang="en-GB" sz="2200" b="1" dirty="0" smtClean="0">
                <a:solidFill>
                  <a:srgbClr val="FC7D23"/>
                </a:solidFill>
              </a:rPr>
              <a:t>See slides 6-9</a:t>
            </a:r>
          </a:p>
          <a:p>
            <a:pPr>
              <a:spcBef>
                <a:spcPts val="1200"/>
              </a:spcBef>
            </a:pPr>
            <a:endParaRPr lang="en-US" sz="2200" dirty="0"/>
          </a:p>
          <a:p>
            <a:endParaRPr lang="en-US" sz="2000" dirty="0" smtClean="0"/>
          </a:p>
          <a:p>
            <a:endParaRPr lang="en-US" sz="2000" dirty="0"/>
          </a:p>
          <a:p>
            <a:endParaRPr lang="it-IT" sz="2000" dirty="0"/>
          </a:p>
        </p:txBody>
      </p:sp>
      <p:sp>
        <p:nvSpPr>
          <p:cNvPr id="4" name="Segnaposto numero diapositiva 3"/>
          <p:cNvSpPr>
            <a:spLocks noGrp="1"/>
          </p:cNvSpPr>
          <p:nvPr>
            <p:ph type="sldNum" sz="quarter" idx="12"/>
          </p:nvPr>
        </p:nvSpPr>
        <p:spPr/>
        <p:txBody>
          <a:bodyPr/>
          <a:lstStyle/>
          <a:p>
            <a:pPr>
              <a:defRPr/>
            </a:pPr>
            <a:fld id="{2EB8870E-C251-4076-A979-28F3E948BB18}" type="slidenum">
              <a:rPr lang="en-US" smtClean="0"/>
              <a:pPr>
                <a:defRPr/>
              </a:pPr>
              <a:t>3</a:t>
            </a:fld>
            <a:endParaRPr lang="en-US"/>
          </a:p>
        </p:txBody>
      </p:sp>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a:t>
            </a:fld>
            <a:endParaRPr lang="en-US" sz="2400" b="1" dirty="0">
              <a:solidFill>
                <a:srgbClr val="FA3C08"/>
              </a:solidFill>
            </a:endParaRPr>
          </a:p>
        </p:txBody>
      </p:sp>
    </p:spTree>
    <p:extLst>
      <p:ext uri="{BB962C8B-B14F-4D97-AF65-F5344CB8AC3E}">
        <p14:creationId xmlns:p14="http://schemas.microsoft.com/office/powerpoint/2010/main" val="1715211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smtClean="0"/>
              <a:t>New </a:t>
            </a:r>
            <a:r>
              <a:rPr lang="it-IT" sz="4000" b="1" dirty="0" err="1" smtClean="0"/>
              <a:t>racism</a:t>
            </a:r>
            <a:endParaRPr lang="it-IT" sz="4000" b="1" dirty="0"/>
          </a:p>
        </p:txBody>
      </p:sp>
      <p:sp>
        <p:nvSpPr>
          <p:cNvPr id="3" name="Segnaposto contenuto 2"/>
          <p:cNvSpPr>
            <a:spLocks noGrp="1"/>
          </p:cNvSpPr>
          <p:nvPr>
            <p:ph idx="1"/>
          </p:nvPr>
        </p:nvSpPr>
        <p:spPr/>
        <p:txBody>
          <a:bodyPr/>
          <a:lstStyle/>
          <a:p>
            <a:r>
              <a:rPr lang="en-US" sz="2200" dirty="0" smtClean="0">
                <a:solidFill>
                  <a:schemeClr val="tx1"/>
                </a:solidFill>
              </a:rPr>
              <a:t> New racism is also referred to as ‘neo-racism’, ‘racism </a:t>
            </a:r>
            <a:r>
              <a:rPr lang="en-US" sz="2200" dirty="0">
                <a:solidFill>
                  <a:schemeClr val="tx1"/>
                </a:solidFill>
              </a:rPr>
              <a:t>without </a:t>
            </a:r>
            <a:r>
              <a:rPr lang="en-US" sz="2200" dirty="0" smtClean="0">
                <a:solidFill>
                  <a:schemeClr val="tx1"/>
                </a:solidFill>
              </a:rPr>
              <a:t>racists’, or ‘cultural racism’</a:t>
            </a:r>
          </a:p>
          <a:p>
            <a:endParaRPr lang="en-US" sz="800" dirty="0" smtClean="0">
              <a:solidFill>
                <a:schemeClr val="tx1"/>
              </a:solidFill>
            </a:endParaRPr>
          </a:p>
          <a:p>
            <a:r>
              <a:rPr lang="en-US" sz="2200" dirty="0" smtClean="0">
                <a:solidFill>
                  <a:schemeClr val="tx1"/>
                </a:solidFill>
              </a:rPr>
              <a:t>“Contemporary </a:t>
            </a:r>
            <a:r>
              <a:rPr lang="en-US" sz="2200" dirty="0">
                <a:solidFill>
                  <a:schemeClr val="tx1"/>
                </a:solidFill>
              </a:rPr>
              <a:t>forms of racism are different from the old racism of slavery, segregation, apartheid, </a:t>
            </a:r>
            <a:r>
              <a:rPr lang="en-US" sz="2200" dirty="0" err="1">
                <a:solidFill>
                  <a:schemeClr val="tx1"/>
                </a:solidFill>
              </a:rPr>
              <a:t>lynchings</a:t>
            </a:r>
            <a:r>
              <a:rPr lang="en-US" sz="2200" dirty="0">
                <a:solidFill>
                  <a:schemeClr val="tx1"/>
                </a:solidFill>
              </a:rPr>
              <a:t>, and </a:t>
            </a:r>
            <a:r>
              <a:rPr lang="en-US" sz="2200" dirty="0" smtClean="0">
                <a:solidFill>
                  <a:schemeClr val="tx1"/>
                </a:solidFill>
              </a:rPr>
              <a:t>systematic discrimination</a:t>
            </a:r>
            <a:r>
              <a:rPr lang="en-US" sz="2200" dirty="0">
                <a:solidFill>
                  <a:schemeClr val="tx1"/>
                </a:solidFill>
              </a:rPr>
              <a:t>, of white superiority feelings, and of explicit derogation in public discourse and everyday conversation. The New Racism (</a:t>
            </a:r>
            <a:r>
              <a:rPr lang="en-US" sz="2200" dirty="0" smtClean="0">
                <a:solidFill>
                  <a:schemeClr val="tx1"/>
                </a:solidFill>
              </a:rPr>
              <a:t>Barker 1981</a:t>
            </a:r>
            <a:r>
              <a:rPr lang="en-US" sz="2200" dirty="0">
                <a:solidFill>
                  <a:schemeClr val="tx1"/>
                </a:solidFill>
              </a:rPr>
              <a:t>) wants to be democratic and respectable, and hence first off denies that it is racism. […] </a:t>
            </a:r>
            <a:r>
              <a:rPr lang="en-US" sz="2200" b="1" dirty="0">
                <a:solidFill>
                  <a:schemeClr val="tx1"/>
                </a:solidFill>
              </a:rPr>
              <a:t>In the New Racism, minorities are not biologically inferior, but </a:t>
            </a:r>
            <a:r>
              <a:rPr lang="en-US" sz="2200" b="1" dirty="0" smtClean="0">
                <a:solidFill>
                  <a:schemeClr val="tx1"/>
                </a:solidFill>
              </a:rPr>
              <a:t>different</a:t>
            </a:r>
            <a:r>
              <a:rPr lang="en-US" sz="2200" dirty="0" smtClean="0">
                <a:solidFill>
                  <a:schemeClr val="tx1"/>
                </a:solidFill>
              </a:rPr>
              <a:t>” (van </a:t>
            </a:r>
            <a:r>
              <a:rPr lang="en-US" sz="2200" dirty="0" err="1">
                <a:solidFill>
                  <a:schemeClr val="tx1"/>
                </a:solidFill>
              </a:rPr>
              <a:t>Dijk</a:t>
            </a:r>
            <a:r>
              <a:rPr lang="en-US" sz="2200" dirty="0">
                <a:solidFill>
                  <a:schemeClr val="tx1"/>
                </a:solidFill>
              </a:rPr>
              <a:t>, </a:t>
            </a:r>
            <a:r>
              <a:rPr lang="en-US" sz="2200" dirty="0" smtClean="0">
                <a:solidFill>
                  <a:schemeClr val="tx1"/>
                </a:solidFill>
              </a:rPr>
              <a:t>2000, pp. 33-34)</a:t>
            </a:r>
            <a:endParaRPr lang="en-US" sz="2200" dirty="0">
              <a:solidFill>
                <a:schemeClr val="tx1"/>
              </a:solidFill>
            </a:endParaRPr>
          </a:p>
          <a:p>
            <a:pPr marL="0" indent="0">
              <a:buNone/>
            </a:pPr>
            <a:endParaRPr lang="it-IT"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30</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30</a:t>
            </a:fld>
            <a:endParaRPr lang="en-US" sz="2400" b="1" dirty="0">
              <a:solidFill>
                <a:srgbClr val="FA3C08"/>
              </a:solidFill>
            </a:endParaRPr>
          </a:p>
        </p:txBody>
      </p:sp>
    </p:spTree>
    <p:extLst>
      <p:ext uri="{BB962C8B-B14F-4D97-AF65-F5344CB8AC3E}">
        <p14:creationId xmlns:p14="http://schemas.microsoft.com/office/powerpoint/2010/main" val="286499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Mediated discourses &amp; power</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31</a:t>
            </a:fld>
            <a:endParaRPr lang="en-US"/>
          </a:p>
        </p:txBody>
      </p:sp>
    </p:spTree>
    <p:extLst>
      <p:ext uri="{BB962C8B-B14F-4D97-AF65-F5344CB8AC3E}">
        <p14:creationId xmlns:p14="http://schemas.microsoft.com/office/powerpoint/2010/main" val="2654229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9943" y="258990"/>
            <a:ext cx="8229600" cy="1143000"/>
          </a:xfrm>
        </p:spPr>
        <p:txBody>
          <a:bodyPr/>
          <a:lstStyle/>
          <a:p>
            <a:r>
              <a:rPr lang="it-IT" sz="4000" b="1" dirty="0" smtClean="0"/>
              <a:t>Media </a:t>
            </a:r>
            <a:r>
              <a:rPr lang="it-IT" sz="4000" b="1" dirty="0" err="1" smtClean="0"/>
              <a:t>discourse</a:t>
            </a:r>
            <a:r>
              <a:rPr lang="it-IT" sz="4000" b="1" dirty="0" smtClean="0"/>
              <a:t> and </a:t>
            </a:r>
            <a:r>
              <a:rPr lang="it-IT" sz="4000" b="1" dirty="0" err="1" smtClean="0"/>
              <a:t>power</a:t>
            </a:r>
            <a:endParaRPr lang="it-IT" sz="4000" b="1" dirty="0"/>
          </a:p>
        </p:txBody>
      </p:sp>
      <p:sp>
        <p:nvSpPr>
          <p:cNvPr id="3" name="Segnaposto contenuto 2"/>
          <p:cNvSpPr>
            <a:spLocks noGrp="1"/>
          </p:cNvSpPr>
          <p:nvPr>
            <p:ph idx="1"/>
          </p:nvPr>
        </p:nvSpPr>
        <p:spPr>
          <a:xfrm>
            <a:off x="457200" y="1401990"/>
            <a:ext cx="8229600" cy="4525963"/>
          </a:xfrm>
        </p:spPr>
        <p:txBody>
          <a:bodyPr/>
          <a:lstStyle/>
          <a:p>
            <a:r>
              <a:rPr lang="en-US" sz="2200" dirty="0" smtClean="0">
                <a:solidFill>
                  <a:schemeClr val="tx1"/>
                </a:solidFill>
              </a:rPr>
              <a:t>“Media </a:t>
            </a:r>
            <a:r>
              <a:rPr lang="en-US" sz="2200" dirty="0">
                <a:solidFill>
                  <a:schemeClr val="tx1"/>
                </a:solidFill>
              </a:rPr>
              <a:t>discourse is the main source of people’s knowledge, attitudes and ideologies, both of other elites and of ordinary citizens. Of course, the media do this in joint production with the other elites, primarily politicians, professionals and academics. Yet, given the freedom of the press, the media elites are ultimately responsible for the prevailing discourses of the media they </a:t>
            </a:r>
            <a:r>
              <a:rPr lang="en-US" sz="2200" dirty="0" smtClean="0">
                <a:solidFill>
                  <a:schemeClr val="tx1"/>
                </a:solidFill>
              </a:rPr>
              <a:t>control”</a:t>
            </a:r>
          </a:p>
          <a:p>
            <a:pPr marL="0" indent="0">
              <a:buNone/>
            </a:pPr>
            <a:endParaRPr lang="en-US" sz="800" dirty="0" smtClean="0">
              <a:solidFill>
                <a:schemeClr val="tx1"/>
              </a:solidFill>
            </a:endParaRPr>
          </a:p>
          <a:p>
            <a:r>
              <a:rPr lang="en-US" sz="2200" dirty="0" smtClean="0">
                <a:solidFill>
                  <a:schemeClr val="tx1"/>
                </a:solidFill>
              </a:rPr>
              <a:t>“</a:t>
            </a:r>
            <a:r>
              <a:rPr lang="en-US" sz="2200" dirty="0">
                <a:solidFill>
                  <a:schemeClr val="tx1"/>
                </a:solidFill>
              </a:rPr>
              <a:t>When power over the most influential form of public discourse, that is, media discourse, is combined with a lack of alternative sources, when there is a near consensus, and opponents and dissident groups are weak, then the media are able to abuse such power and establish the discursive and cognitive hegemony that is necessary for the reproduction of the new </a:t>
            </a:r>
            <a:r>
              <a:rPr lang="en-US" sz="2200" dirty="0" smtClean="0">
                <a:solidFill>
                  <a:schemeClr val="tx1"/>
                </a:solidFill>
              </a:rPr>
              <a:t>racism”</a:t>
            </a:r>
          </a:p>
          <a:p>
            <a:pPr marL="0" indent="0" algn="r">
              <a:buNone/>
            </a:pPr>
            <a:r>
              <a:rPr lang="en-US" sz="2200" dirty="0" smtClean="0">
                <a:solidFill>
                  <a:schemeClr val="tx1"/>
                </a:solidFill>
              </a:rPr>
              <a:t>van </a:t>
            </a:r>
            <a:r>
              <a:rPr lang="en-US" sz="2200" dirty="0" err="1">
                <a:solidFill>
                  <a:schemeClr val="tx1"/>
                </a:solidFill>
              </a:rPr>
              <a:t>Dijk</a:t>
            </a:r>
            <a:r>
              <a:rPr lang="en-US" sz="2200" dirty="0">
                <a:solidFill>
                  <a:schemeClr val="tx1"/>
                </a:solidFill>
              </a:rPr>
              <a:t>, </a:t>
            </a:r>
            <a:r>
              <a:rPr lang="en-US" sz="2200" dirty="0" smtClean="0">
                <a:solidFill>
                  <a:schemeClr val="tx1"/>
                </a:solidFill>
              </a:rPr>
              <a:t>2000, p. 36</a:t>
            </a:r>
            <a:endParaRPr lang="en-US" sz="2200" dirty="0">
              <a:solidFill>
                <a:schemeClr val="tx1"/>
              </a:solidFill>
            </a:endParaRPr>
          </a:p>
          <a:p>
            <a:pPr marL="0" indent="0">
              <a:buNone/>
            </a:pPr>
            <a:endParaRPr lang="en-US" sz="2200" dirty="0" smtClean="0">
              <a:solidFill>
                <a:schemeClr val="tx1"/>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32</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32</a:t>
            </a:fld>
            <a:endParaRPr lang="en-US" sz="2400" b="1" dirty="0">
              <a:solidFill>
                <a:srgbClr val="FA3C08"/>
              </a:solidFill>
            </a:endParaRPr>
          </a:p>
        </p:txBody>
      </p:sp>
    </p:spTree>
    <p:extLst>
      <p:ext uri="{BB962C8B-B14F-4D97-AF65-F5344CB8AC3E}">
        <p14:creationId xmlns:p14="http://schemas.microsoft.com/office/powerpoint/2010/main" val="1920316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9943" y="258990"/>
            <a:ext cx="8229600" cy="1143000"/>
          </a:xfrm>
        </p:spPr>
        <p:txBody>
          <a:bodyPr/>
          <a:lstStyle/>
          <a:p>
            <a:r>
              <a:rPr lang="it-IT" sz="4000" b="1" dirty="0" smtClean="0"/>
              <a:t>Voice(s) and media</a:t>
            </a:r>
            <a:endParaRPr lang="it-IT" sz="4000" b="1" dirty="0"/>
          </a:p>
        </p:txBody>
      </p:sp>
      <p:sp>
        <p:nvSpPr>
          <p:cNvPr id="3" name="Segnaposto contenuto 2"/>
          <p:cNvSpPr>
            <a:spLocks noGrp="1"/>
          </p:cNvSpPr>
          <p:nvPr>
            <p:ph idx="1"/>
          </p:nvPr>
        </p:nvSpPr>
        <p:spPr>
          <a:xfrm>
            <a:off x="457200" y="1627415"/>
            <a:ext cx="8229600" cy="4525963"/>
          </a:xfrm>
        </p:spPr>
        <p:txBody>
          <a:bodyPr/>
          <a:lstStyle/>
          <a:p>
            <a:r>
              <a:rPr lang="en-US" sz="2200" dirty="0" smtClean="0">
                <a:solidFill>
                  <a:schemeClr val="tx1"/>
                </a:solidFill>
              </a:rPr>
              <a:t>Voice is the kind of language (topic, vocabulary, syntax, etc.) that people use to present themselves and their identities in relation </a:t>
            </a:r>
            <a:r>
              <a:rPr lang="en-US" sz="2200" dirty="0">
                <a:solidFill>
                  <a:schemeClr val="tx1"/>
                </a:solidFill>
              </a:rPr>
              <a:t>to others; </a:t>
            </a:r>
            <a:r>
              <a:rPr lang="en-US" sz="2200" dirty="0" smtClean="0">
                <a:solidFill>
                  <a:schemeClr val="tx1"/>
                </a:solidFill>
              </a:rPr>
              <a:t>it is “the </a:t>
            </a:r>
            <a:r>
              <a:rPr lang="en-US" sz="2200" dirty="0">
                <a:solidFill>
                  <a:schemeClr val="tx1"/>
                </a:solidFill>
              </a:rPr>
              <a:t>sort of language used for a particular group of people and closely linked to their identity” (</a:t>
            </a:r>
            <a:r>
              <a:rPr lang="en-US" sz="2200" dirty="0" err="1">
                <a:solidFill>
                  <a:schemeClr val="tx1"/>
                </a:solidFill>
              </a:rPr>
              <a:t>Chouliaraki</a:t>
            </a:r>
            <a:r>
              <a:rPr lang="en-US" sz="2200" dirty="0">
                <a:solidFill>
                  <a:schemeClr val="tx1"/>
                </a:solidFill>
              </a:rPr>
              <a:t> &amp; Fairclough, </a:t>
            </a:r>
            <a:r>
              <a:rPr lang="en-US" sz="2200" dirty="0" smtClean="0">
                <a:solidFill>
                  <a:schemeClr val="tx1"/>
                </a:solidFill>
              </a:rPr>
              <a:t>1999, p. </a:t>
            </a:r>
            <a:r>
              <a:rPr lang="en-US" sz="2200" dirty="0">
                <a:solidFill>
                  <a:schemeClr val="tx1"/>
                </a:solidFill>
              </a:rPr>
              <a:t>63). </a:t>
            </a:r>
            <a:endParaRPr lang="en-US" sz="2200" dirty="0" smtClean="0">
              <a:solidFill>
                <a:schemeClr val="tx1"/>
              </a:solidFill>
            </a:endParaRPr>
          </a:p>
          <a:p>
            <a:endParaRPr lang="en-US" sz="800" dirty="0">
              <a:solidFill>
                <a:schemeClr val="tx1"/>
              </a:solidFill>
            </a:endParaRPr>
          </a:p>
          <a:p>
            <a:r>
              <a:rPr lang="en-US" sz="2200" dirty="0" smtClean="0">
                <a:solidFill>
                  <a:schemeClr val="tx1"/>
                </a:solidFill>
              </a:rPr>
              <a:t>Some group of people are given little opportunity to express their voices and affirm their identities in the media.</a:t>
            </a: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33</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33</a:t>
            </a:fld>
            <a:endParaRPr lang="en-US" sz="2400" b="1" dirty="0">
              <a:solidFill>
                <a:srgbClr val="FA3C08"/>
              </a:solidFill>
            </a:endParaRPr>
          </a:p>
        </p:txBody>
      </p:sp>
    </p:spTree>
    <p:extLst>
      <p:ext uri="{BB962C8B-B14F-4D97-AF65-F5344CB8AC3E}">
        <p14:creationId xmlns:p14="http://schemas.microsoft.com/office/powerpoint/2010/main" val="32741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sz="4000" b="1" dirty="0" smtClean="0"/>
              <a:t>Language and power</a:t>
            </a:r>
            <a:endParaRPr lang="en-GB" sz="4000" b="1" dirty="0"/>
          </a:p>
        </p:txBody>
      </p:sp>
      <p:sp>
        <p:nvSpPr>
          <p:cNvPr id="6" name="Segnaposto contenuto 5"/>
          <p:cNvSpPr>
            <a:spLocks noGrp="1"/>
          </p:cNvSpPr>
          <p:nvPr>
            <p:ph idx="1"/>
          </p:nvPr>
        </p:nvSpPr>
        <p:spPr/>
        <p:txBody>
          <a:bodyPr/>
          <a:lstStyle/>
          <a:p>
            <a:r>
              <a:rPr lang="en-US" sz="2200" dirty="0" smtClean="0">
                <a:solidFill>
                  <a:schemeClr val="tx1"/>
                </a:solidFill>
              </a:rPr>
              <a:t>“Language use is a social practice that is dialectically related to the context of its use: both created by and creating social understanding, and hence contributing to social realities - including […] inequalities</a:t>
            </a:r>
            <a:r>
              <a:rPr lang="en-US" sz="2200" dirty="0">
                <a:solidFill>
                  <a:schemeClr val="tx1"/>
                </a:solidFill>
              </a:rPr>
              <a:t>” (</a:t>
            </a:r>
            <a:r>
              <a:rPr lang="en-US" sz="2200" dirty="0" err="1">
                <a:solidFill>
                  <a:schemeClr val="tx1"/>
                </a:solidFill>
              </a:rPr>
              <a:t>Jiwani</a:t>
            </a:r>
            <a:r>
              <a:rPr lang="en-US" sz="2200" dirty="0">
                <a:solidFill>
                  <a:schemeClr val="tx1"/>
                </a:solidFill>
              </a:rPr>
              <a:t> &amp; Richardson, </a:t>
            </a:r>
            <a:r>
              <a:rPr lang="en-US" sz="2200" dirty="0" smtClean="0">
                <a:solidFill>
                  <a:schemeClr val="tx1"/>
                </a:solidFill>
              </a:rPr>
              <a:t>2011, p. 242) </a:t>
            </a:r>
            <a:endParaRPr lang="en-US" sz="2200" dirty="0">
              <a:solidFill>
                <a:schemeClr val="tx1"/>
              </a:solidFill>
            </a:endParaRPr>
          </a:p>
          <a:p>
            <a:endParaRPr lang="en-US" sz="800" dirty="0" smtClean="0">
              <a:solidFill>
                <a:schemeClr val="tx1"/>
              </a:solidFill>
            </a:endParaRPr>
          </a:p>
          <a:p>
            <a:r>
              <a:rPr lang="en-US" sz="2200" dirty="0" smtClean="0">
                <a:solidFill>
                  <a:schemeClr val="tx1"/>
                </a:solidFill>
              </a:rPr>
              <a:t>“Language </a:t>
            </a:r>
            <a:r>
              <a:rPr lang="en-US" sz="2200" dirty="0">
                <a:solidFill>
                  <a:schemeClr val="tx1"/>
                </a:solidFill>
              </a:rPr>
              <a:t>can be used to reproduce existing social inequalities, and in the process, legitimize </a:t>
            </a:r>
            <a:r>
              <a:rPr lang="en-US" sz="2200" dirty="0" smtClean="0">
                <a:solidFill>
                  <a:schemeClr val="tx1"/>
                </a:solidFill>
              </a:rPr>
              <a:t>[them]. </a:t>
            </a:r>
            <a:r>
              <a:rPr lang="en-US" sz="2200" dirty="0">
                <a:solidFill>
                  <a:schemeClr val="tx1"/>
                </a:solidFill>
              </a:rPr>
              <a:t>Through </a:t>
            </a:r>
            <a:r>
              <a:rPr lang="en-US" sz="2200" dirty="0" smtClean="0">
                <a:solidFill>
                  <a:schemeClr val="tx1"/>
                </a:solidFill>
              </a:rPr>
              <a:t>various strategies of argumentation, rhetorical </a:t>
            </a:r>
            <a:r>
              <a:rPr lang="en-US" sz="2200" dirty="0">
                <a:solidFill>
                  <a:schemeClr val="tx1"/>
                </a:solidFill>
              </a:rPr>
              <a:t>figures, lexical </a:t>
            </a:r>
            <a:r>
              <a:rPr lang="en-US" sz="2200" dirty="0" smtClean="0">
                <a:solidFill>
                  <a:schemeClr val="tx1"/>
                </a:solidFill>
              </a:rPr>
              <a:t>styles, story-telling, propositions</a:t>
            </a:r>
            <a:r>
              <a:rPr lang="en-US" sz="2200" dirty="0">
                <a:solidFill>
                  <a:schemeClr val="tx1"/>
                </a:solidFill>
              </a:rPr>
              <a:t>, </a:t>
            </a:r>
            <a:r>
              <a:rPr lang="en-US" sz="2200" dirty="0" smtClean="0">
                <a:solidFill>
                  <a:schemeClr val="tx1"/>
                </a:solidFill>
              </a:rPr>
              <a:t>and a reliance of elites as authorized sources of knowledge, everyday </a:t>
            </a:r>
            <a:r>
              <a:rPr lang="en-US" sz="2200" dirty="0">
                <a:solidFill>
                  <a:schemeClr val="tx1"/>
                </a:solidFill>
              </a:rPr>
              <a:t>talk and mediated texts communicate </a:t>
            </a:r>
            <a:r>
              <a:rPr lang="en-US" sz="2200" dirty="0" smtClean="0">
                <a:solidFill>
                  <a:schemeClr val="tx1"/>
                </a:solidFill>
              </a:rPr>
              <a:t>a valuation of the self that is positive while negatively valuing the other” (</a:t>
            </a:r>
            <a:r>
              <a:rPr lang="en-US" sz="2200" dirty="0" err="1" smtClean="0">
                <a:solidFill>
                  <a:schemeClr val="tx1"/>
                </a:solidFill>
              </a:rPr>
              <a:t>Jiwani</a:t>
            </a:r>
            <a:r>
              <a:rPr lang="en-US" sz="2200" dirty="0" smtClean="0">
                <a:solidFill>
                  <a:schemeClr val="tx1"/>
                </a:solidFill>
              </a:rPr>
              <a:t> &amp; Richardson, 2011, p. 258) </a:t>
            </a:r>
            <a:endParaRPr lang="en-US" sz="2200" dirty="0">
              <a:solidFill>
                <a:schemeClr val="tx1"/>
              </a:solidFill>
            </a:endParaRPr>
          </a:p>
          <a:p>
            <a:endParaRPr lang="en-GB" dirty="0"/>
          </a:p>
        </p:txBody>
      </p:sp>
      <p:sp>
        <p:nvSpPr>
          <p:cNvPr id="4" name="Segnaposto numero diapositiva 3"/>
          <p:cNvSpPr>
            <a:spLocks noGrp="1"/>
          </p:cNvSpPr>
          <p:nvPr>
            <p:ph type="sldNum" sz="quarter" idx="12"/>
          </p:nvPr>
        </p:nvSpPr>
        <p:spPr/>
        <p:txBody>
          <a:bodyPr/>
          <a:lstStyle/>
          <a:p>
            <a:pPr>
              <a:defRPr/>
            </a:pPr>
            <a:fld id="{2EB8870E-C251-4076-A979-28F3E948BB18}" type="slidenum">
              <a:rPr lang="en-US" smtClean="0"/>
              <a:pPr>
                <a:defRPr/>
              </a:pPr>
              <a:t>34</a:t>
            </a:fld>
            <a:endParaRPr lang="en-US"/>
          </a:p>
        </p:txBody>
      </p:sp>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34</a:t>
            </a:fld>
            <a:endParaRPr lang="en-US" sz="2400" b="1" dirty="0">
              <a:solidFill>
                <a:srgbClr val="FA3C08"/>
              </a:solidFill>
            </a:endParaRPr>
          </a:p>
        </p:txBody>
      </p:sp>
    </p:spTree>
    <p:extLst>
      <p:ext uri="{BB962C8B-B14F-4D97-AF65-F5344CB8AC3E}">
        <p14:creationId xmlns:p14="http://schemas.microsoft.com/office/powerpoint/2010/main" val="1550942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sz="4000" b="1" dirty="0" smtClean="0"/>
              <a:t>Critical discourse analysis</a:t>
            </a:r>
            <a:endParaRPr lang="en-GB" sz="4000" b="1" dirty="0"/>
          </a:p>
        </p:txBody>
      </p:sp>
      <p:sp>
        <p:nvSpPr>
          <p:cNvPr id="6" name="Segnaposto contenuto 5"/>
          <p:cNvSpPr>
            <a:spLocks noGrp="1"/>
          </p:cNvSpPr>
          <p:nvPr>
            <p:ph idx="1"/>
          </p:nvPr>
        </p:nvSpPr>
        <p:spPr/>
        <p:txBody>
          <a:bodyPr/>
          <a:lstStyle/>
          <a:p>
            <a:r>
              <a:rPr lang="en-GB" sz="2200" dirty="0" smtClean="0">
                <a:solidFill>
                  <a:schemeClr val="tx1"/>
                </a:solidFill>
              </a:rPr>
              <a:t>Critical discourse analysis is a form of analytical study of discourse which focus on the investigation of social problems such as inequalities and dominance </a:t>
            </a:r>
          </a:p>
          <a:p>
            <a:endParaRPr lang="en-GB" sz="800" dirty="0" smtClean="0">
              <a:solidFill>
                <a:schemeClr val="tx1"/>
              </a:solidFill>
            </a:endParaRPr>
          </a:p>
          <a:p>
            <a:r>
              <a:rPr lang="en-GB" sz="2200" dirty="0" smtClean="0">
                <a:solidFill>
                  <a:schemeClr val="tx1"/>
                </a:solidFill>
              </a:rPr>
              <a:t>It theoretically bridges a micro and a macro approach to the study of social order. In other words, it bridges language use, discourse, verbal interaction, and communication (which belong to the micro-level of social order) with power, dominance, and inequality between social groups (which typically belong to a </a:t>
            </a:r>
            <a:r>
              <a:rPr lang="en-GB" sz="2200" dirty="0" err="1" smtClean="0">
                <a:solidFill>
                  <a:schemeClr val="tx1"/>
                </a:solidFill>
              </a:rPr>
              <a:t>macrolevel</a:t>
            </a:r>
            <a:r>
              <a:rPr lang="en-GB" sz="2200" dirty="0" smtClean="0">
                <a:solidFill>
                  <a:schemeClr val="tx1"/>
                </a:solidFill>
              </a:rPr>
              <a:t> of analysis</a:t>
            </a:r>
            <a:r>
              <a:rPr lang="en-GB" sz="2200" dirty="0">
                <a:solidFill>
                  <a:schemeClr val="tx1"/>
                </a:solidFill>
              </a:rPr>
              <a:t>) (van </a:t>
            </a:r>
            <a:r>
              <a:rPr lang="en-GB" sz="2200" dirty="0" err="1">
                <a:solidFill>
                  <a:schemeClr val="tx1"/>
                </a:solidFill>
              </a:rPr>
              <a:t>Dijk</a:t>
            </a:r>
            <a:r>
              <a:rPr lang="en-GB" sz="2200" dirty="0">
                <a:solidFill>
                  <a:schemeClr val="tx1"/>
                </a:solidFill>
              </a:rPr>
              <a:t>, </a:t>
            </a:r>
            <a:r>
              <a:rPr lang="en-GB" sz="2200" dirty="0" smtClean="0">
                <a:solidFill>
                  <a:schemeClr val="tx1"/>
                </a:solidFill>
              </a:rPr>
              <a:t>2001)</a:t>
            </a:r>
          </a:p>
          <a:p>
            <a:endParaRPr lang="en-GB" sz="2200" dirty="0">
              <a:solidFill>
                <a:schemeClr val="tx1"/>
              </a:solidFill>
            </a:endParaRPr>
          </a:p>
          <a:p>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2EB8870E-C251-4076-A979-28F3E948BB18}" type="slidenum">
              <a:rPr lang="en-US" smtClean="0"/>
              <a:pPr>
                <a:defRPr/>
              </a:pPr>
              <a:t>35</a:t>
            </a:fld>
            <a:endParaRPr lang="en-US"/>
          </a:p>
        </p:txBody>
      </p:sp>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35</a:t>
            </a:fld>
            <a:endParaRPr lang="en-US" sz="2400" b="1" dirty="0">
              <a:solidFill>
                <a:srgbClr val="FA3C08"/>
              </a:solidFill>
            </a:endParaRPr>
          </a:p>
        </p:txBody>
      </p:sp>
    </p:spTree>
    <p:extLst>
      <p:ext uri="{BB962C8B-B14F-4D97-AF65-F5344CB8AC3E}">
        <p14:creationId xmlns:p14="http://schemas.microsoft.com/office/powerpoint/2010/main" val="2521271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smtClean="0"/>
              <a:t>Narratives </a:t>
            </a: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36</a:t>
            </a:fld>
            <a:endParaRPr lang="en-US"/>
          </a:p>
        </p:txBody>
      </p:sp>
    </p:spTree>
    <p:extLst>
      <p:ext uri="{BB962C8B-B14F-4D97-AF65-F5344CB8AC3E}">
        <p14:creationId xmlns:p14="http://schemas.microsoft.com/office/powerpoint/2010/main" val="2987679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a:t>What</a:t>
            </a:r>
            <a:r>
              <a:rPr lang="it-IT" sz="4000" b="1" dirty="0"/>
              <a:t> are </a:t>
            </a:r>
            <a:r>
              <a:rPr lang="it-IT" sz="4000" b="1" dirty="0" err="1"/>
              <a:t>narratives</a:t>
            </a:r>
            <a:r>
              <a:rPr lang="it-IT" sz="4000" b="1" dirty="0" smtClean="0"/>
              <a:t>?</a:t>
            </a:r>
            <a:endParaRPr lang="it-IT" sz="4000" b="1" dirty="0"/>
          </a:p>
        </p:txBody>
      </p:sp>
      <p:sp>
        <p:nvSpPr>
          <p:cNvPr id="3" name="Segnaposto contenuto 2"/>
          <p:cNvSpPr>
            <a:spLocks noGrp="1"/>
          </p:cNvSpPr>
          <p:nvPr>
            <p:ph idx="1"/>
          </p:nvPr>
        </p:nvSpPr>
        <p:spPr>
          <a:xfrm>
            <a:off x="449943" y="1450295"/>
            <a:ext cx="8229600" cy="4525963"/>
          </a:xfrm>
        </p:spPr>
        <p:txBody>
          <a:bodyPr/>
          <a:lstStyle/>
          <a:p>
            <a:r>
              <a:rPr lang="en-US" sz="2200" dirty="0" smtClean="0">
                <a:solidFill>
                  <a:schemeClr val="tx1"/>
                </a:solidFill>
              </a:rPr>
              <a:t>Narratives can take many </a:t>
            </a:r>
            <a:r>
              <a:rPr lang="en-US" sz="2200" dirty="0">
                <a:solidFill>
                  <a:schemeClr val="tx1"/>
                </a:solidFill>
              </a:rPr>
              <a:t>forms: </a:t>
            </a:r>
            <a:r>
              <a:rPr lang="en-US" sz="2200" dirty="0" smtClean="0">
                <a:solidFill>
                  <a:schemeClr val="tx1"/>
                </a:solidFill>
              </a:rPr>
              <a:t>life histories, diaries, autobiographies, story-telling, etc. </a:t>
            </a:r>
          </a:p>
          <a:p>
            <a:r>
              <a:rPr lang="en-US" sz="2200" dirty="0" smtClean="0">
                <a:solidFill>
                  <a:schemeClr val="tx1"/>
                </a:solidFill>
              </a:rPr>
              <a:t>Narratives “recount a process of the </a:t>
            </a:r>
            <a:r>
              <a:rPr lang="en-US" sz="2200" b="1" dirty="0" smtClean="0">
                <a:solidFill>
                  <a:srgbClr val="BD0A41"/>
                </a:solidFill>
              </a:rPr>
              <a:t>construction of the self</a:t>
            </a:r>
            <a:r>
              <a:rPr lang="en-US" sz="2200" dirty="0" smtClean="0">
                <a:solidFill>
                  <a:schemeClr val="tx1"/>
                </a:solidFill>
              </a:rPr>
              <a:t>, the evolution of subjectivity […] they also provide a vital entry point in </a:t>
            </a:r>
            <a:r>
              <a:rPr lang="en-US" sz="2200" b="1" dirty="0" smtClean="0">
                <a:solidFill>
                  <a:srgbClr val="FA3C08"/>
                </a:solidFill>
              </a:rPr>
              <a:t>interaction between the individual and society</a:t>
            </a:r>
            <a:r>
              <a:rPr lang="en-US" sz="2200" b="1" dirty="0" smtClean="0">
                <a:solidFill>
                  <a:srgbClr val="000000"/>
                </a:solidFill>
              </a:rPr>
              <a:t>”</a:t>
            </a:r>
            <a:r>
              <a:rPr lang="en-US" sz="2200" dirty="0" smtClean="0">
                <a:solidFill>
                  <a:srgbClr val="000000"/>
                </a:solidFill>
              </a:rPr>
              <a:t> </a:t>
            </a:r>
            <a:r>
              <a:rPr lang="en-US" sz="2200" dirty="0" smtClean="0">
                <a:solidFill>
                  <a:schemeClr val="tx1"/>
                </a:solidFill>
              </a:rPr>
              <a:t>(Personal Narratives Group, 1989, p. 6)</a:t>
            </a: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37</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37</a:t>
            </a:fld>
            <a:endParaRPr lang="en-US" sz="2400" b="1" dirty="0">
              <a:solidFill>
                <a:srgbClr val="FA3C08"/>
              </a:solidFill>
            </a:endParaRPr>
          </a:p>
        </p:txBody>
      </p:sp>
      <p:sp>
        <p:nvSpPr>
          <p:cNvPr id="6" name="Rettangolo arrotondato 5"/>
          <p:cNvSpPr/>
          <p:nvPr/>
        </p:nvSpPr>
        <p:spPr>
          <a:xfrm>
            <a:off x="1328057" y="3792310"/>
            <a:ext cx="3120572" cy="2250849"/>
          </a:xfrm>
          <a:prstGeom prst="roundRect">
            <a:avLst/>
          </a:prstGeom>
          <a:solidFill>
            <a:srgbClr val="BD0A4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a:t>
            </a:r>
            <a:r>
              <a:rPr lang="en-US" b="1" dirty="0">
                <a:solidFill>
                  <a:schemeClr val="bg1"/>
                </a:solidFill>
              </a:rPr>
              <a:t>We understand ourselves and know ourselves insofar as we construct narratives of and for ourselves which develop over time” (Rapport, </a:t>
            </a:r>
            <a:r>
              <a:rPr lang="en-US" b="1" dirty="0" smtClean="0">
                <a:solidFill>
                  <a:schemeClr val="bg1"/>
                </a:solidFill>
              </a:rPr>
              <a:t>2007, p. 321</a:t>
            </a:r>
            <a:r>
              <a:rPr lang="en-US" b="1" dirty="0">
                <a:solidFill>
                  <a:schemeClr val="bg1"/>
                </a:solidFill>
              </a:rPr>
              <a:t>)</a:t>
            </a:r>
          </a:p>
        </p:txBody>
      </p:sp>
      <p:sp>
        <p:nvSpPr>
          <p:cNvPr id="7" name="Rettangolo arrotondato 6"/>
          <p:cNvSpPr/>
          <p:nvPr/>
        </p:nvSpPr>
        <p:spPr>
          <a:xfrm>
            <a:off x="4564743" y="3781877"/>
            <a:ext cx="3120572" cy="2250849"/>
          </a:xfrm>
          <a:prstGeom prst="roundRect">
            <a:avLst/>
          </a:prstGeom>
          <a:solidFill>
            <a:srgbClr val="FA3C08"/>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t>
            </a:r>
            <a:r>
              <a:rPr lang="en-US" b="1" dirty="0"/>
              <a:t>To begin with, all life story narratives, oral or written, are shaped by historic, social and cultural conventions of the time and place in which they are produced” (</a:t>
            </a:r>
            <a:r>
              <a:rPr lang="en-US" b="1" dirty="0" err="1" smtClean="0"/>
              <a:t>Pavlenko</a:t>
            </a:r>
            <a:r>
              <a:rPr lang="en-US" b="1" dirty="0" smtClean="0"/>
              <a:t>, 2001, p. 320)</a:t>
            </a:r>
            <a:endParaRPr lang="en-US" b="1" dirty="0"/>
          </a:p>
        </p:txBody>
      </p:sp>
    </p:spTree>
    <p:extLst>
      <p:ext uri="{BB962C8B-B14F-4D97-AF65-F5344CB8AC3E}">
        <p14:creationId xmlns:p14="http://schemas.microsoft.com/office/powerpoint/2010/main" val="89507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b="1" dirty="0" err="1" smtClean="0"/>
              <a:t>Narratives</a:t>
            </a:r>
            <a:r>
              <a:rPr lang="it-IT" sz="4000" b="1" dirty="0" smtClean="0"/>
              <a:t> </a:t>
            </a:r>
            <a:r>
              <a:rPr lang="it-IT" sz="2000" b="1" dirty="0" smtClean="0"/>
              <a:t>(</a:t>
            </a:r>
            <a:r>
              <a:rPr lang="it-IT" sz="2000" b="1" dirty="0" err="1" smtClean="0"/>
              <a:t>Barthes</a:t>
            </a:r>
            <a:r>
              <a:rPr lang="it-IT" sz="2000" b="1" dirty="0" smtClean="0"/>
              <a:t>, 1977, p. 79)</a:t>
            </a:r>
            <a:endParaRPr lang="it-IT" sz="2000" b="1" dirty="0"/>
          </a:p>
        </p:txBody>
      </p:sp>
      <p:sp>
        <p:nvSpPr>
          <p:cNvPr id="3" name="Segnaposto contenuto 2"/>
          <p:cNvSpPr>
            <a:spLocks noGrp="1"/>
          </p:cNvSpPr>
          <p:nvPr>
            <p:ph idx="1"/>
          </p:nvPr>
        </p:nvSpPr>
        <p:spPr>
          <a:xfrm>
            <a:off x="457200" y="1412876"/>
            <a:ext cx="8229600" cy="4525963"/>
          </a:xfrm>
        </p:spPr>
        <p:txBody>
          <a:bodyPr/>
          <a:lstStyle/>
          <a:p>
            <a:pPr marL="0" indent="0">
              <a:buNone/>
            </a:pPr>
            <a:r>
              <a:rPr lang="en-GB" sz="2000" b="1" dirty="0" smtClean="0"/>
              <a:t>“</a:t>
            </a:r>
            <a:r>
              <a:rPr lang="en-GB" sz="2000" dirty="0" smtClean="0">
                <a:solidFill>
                  <a:schemeClr val="tx1"/>
                </a:solidFill>
              </a:rPr>
              <a:t>The </a:t>
            </a:r>
            <a:r>
              <a:rPr lang="en-GB" sz="2000" dirty="0">
                <a:solidFill>
                  <a:schemeClr val="tx1"/>
                </a:solidFill>
              </a:rPr>
              <a:t>narratives of the world are numberless. Narrative is first and foremost a prodigious variety of genres, themselves distributed amongst different substances – as though any material were fit to receive man’s stories. Able to be carried by articulated language, spoken or written, fixed or moving images, gestures, and the ordered mixture of all these substances; narrative is present in myth, legend, fable, tale, novella, epic, history, tragedy, drama, comedy, mime, painting (think of Carpaccio’s Saint Ursula), stained glass windows, cinema, comics, news item, conversation. Moreover, under this almost infinite diversity of forms, narrative is present in every age, in every place, in every society; it begins with the very history of mankind and there nowhere is nor has been a people without narrative. All classes, all human groups, have their narratives, enjoyment of which is very often shared by men with different, even opposing, cultural backgrounds. Caring nothing for the division between good and bad literature, narrative is international, </a:t>
            </a:r>
            <a:r>
              <a:rPr lang="en-GB" sz="2000" dirty="0" err="1">
                <a:solidFill>
                  <a:schemeClr val="tx1"/>
                </a:solidFill>
              </a:rPr>
              <a:t>transhistorical</a:t>
            </a:r>
            <a:r>
              <a:rPr lang="en-GB" sz="2000" dirty="0">
                <a:solidFill>
                  <a:schemeClr val="tx1"/>
                </a:solidFill>
              </a:rPr>
              <a:t>, transcultural: it is simply there, like life </a:t>
            </a:r>
            <a:r>
              <a:rPr lang="en-GB" sz="2000" dirty="0" smtClean="0">
                <a:solidFill>
                  <a:schemeClr val="tx1"/>
                </a:solidFill>
              </a:rPr>
              <a:t>itself”</a:t>
            </a:r>
            <a:endParaRPr lang="it-IT" sz="1400"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38</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38</a:t>
            </a:fld>
            <a:endParaRPr lang="en-US" sz="2400" b="1" dirty="0">
              <a:solidFill>
                <a:srgbClr val="FA3C08"/>
              </a:solidFill>
            </a:endParaRPr>
          </a:p>
        </p:txBody>
      </p:sp>
    </p:spTree>
    <p:extLst>
      <p:ext uri="{BB962C8B-B14F-4D97-AF65-F5344CB8AC3E}">
        <p14:creationId xmlns:p14="http://schemas.microsoft.com/office/powerpoint/2010/main" val="1315902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sz="4000" b="1" dirty="0" smtClean="0"/>
              <a:t>Narrative voice</a:t>
            </a:r>
            <a:endParaRPr lang="en-GB" sz="4000" b="1" dirty="0"/>
          </a:p>
        </p:txBody>
      </p:sp>
      <p:sp>
        <p:nvSpPr>
          <p:cNvPr id="6" name="Segnaposto contenuto 5"/>
          <p:cNvSpPr>
            <a:spLocks noGrp="1"/>
          </p:cNvSpPr>
          <p:nvPr>
            <p:ph idx="1"/>
          </p:nvPr>
        </p:nvSpPr>
        <p:spPr>
          <a:xfrm>
            <a:off x="457200" y="1464809"/>
            <a:ext cx="8229600" cy="4525963"/>
          </a:xfrm>
        </p:spPr>
        <p:txBody>
          <a:bodyPr/>
          <a:lstStyle/>
          <a:p>
            <a:pPr marL="0" indent="0">
              <a:buNone/>
            </a:pPr>
            <a:r>
              <a:rPr lang="en-US" sz="2200" dirty="0" smtClean="0">
                <a:solidFill>
                  <a:srgbClr val="000000"/>
                </a:solidFill>
              </a:rPr>
              <a:t>Narrative voice refers to the </a:t>
            </a:r>
            <a:r>
              <a:rPr lang="en-US" sz="2200" dirty="0">
                <a:solidFill>
                  <a:srgbClr val="000000"/>
                </a:solidFill>
              </a:rPr>
              <a:t>subjective, dynamic, and open-ended characteristics of </a:t>
            </a:r>
            <a:r>
              <a:rPr lang="en-US" sz="2200" dirty="0" smtClean="0">
                <a:solidFill>
                  <a:srgbClr val="000000"/>
                </a:solidFill>
              </a:rPr>
              <a:t>narratives. Narratives </a:t>
            </a:r>
            <a:r>
              <a:rPr lang="en-US" sz="2200" dirty="0">
                <a:solidFill>
                  <a:schemeClr val="tx1"/>
                </a:solidFill>
              </a:rPr>
              <a:t>are not just stories because they are defined by an individual perspective on the world; a narrative gives voice to the subjectivity of the individual having a certain experience. Narratives are dynamic in that an essential condition for any narrative is the subjective unpacking or telling of a certain experience; they require that one actively take up a standpoint on an experience, by symbolically framing it in one fashion or another. Narratives are also open-ended in that they are never completed.  Something can always be added to them or subtracted from them, changing their shape and meaning, and even their beginning point may turn out to be a construction amenable to change and reframing.</a:t>
            </a:r>
          </a:p>
          <a:p>
            <a:endParaRPr lang="en-US" sz="2200" dirty="0">
              <a:solidFill>
                <a:schemeClr val="tx1"/>
              </a:solidFill>
            </a:endParaRPr>
          </a:p>
          <a:p>
            <a:endParaRPr lang="en-GB" sz="2200" dirty="0">
              <a:solidFill>
                <a:schemeClr val="tx1"/>
              </a:solidFill>
            </a:endParaRPr>
          </a:p>
          <a:p>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2EB8870E-C251-4076-A979-28F3E948BB18}" type="slidenum">
              <a:rPr lang="en-US" smtClean="0"/>
              <a:pPr>
                <a:defRPr/>
              </a:pPr>
              <a:t>39</a:t>
            </a:fld>
            <a:endParaRPr lang="en-US"/>
          </a:p>
        </p:txBody>
      </p:sp>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39</a:t>
            </a:fld>
            <a:endParaRPr lang="en-US" sz="2400" b="1" dirty="0">
              <a:solidFill>
                <a:srgbClr val="FA3C08"/>
              </a:solidFill>
            </a:endParaRPr>
          </a:p>
        </p:txBody>
      </p:sp>
    </p:spTree>
    <p:extLst>
      <p:ext uri="{BB962C8B-B14F-4D97-AF65-F5344CB8AC3E}">
        <p14:creationId xmlns:p14="http://schemas.microsoft.com/office/powerpoint/2010/main" val="453205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Groups as sources of identification</a:t>
            </a:r>
            <a:endParaRPr lang="en-GB" sz="4000" b="1" dirty="0"/>
          </a:p>
        </p:txBody>
      </p:sp>
      <p:sp>
        <p:nvSpPr>
          <p:cNvPr id="3" name="Segnaposto contenuto 2"/>
          <p:cNvSpPr>
            <a:spLocks noGrp="1"/>
          </p:cNvSpPr>
          <p:nvPr>
            <p:ph idx="1"/>
          </p:nvPr>
        </p:nvSpPr>
        <p:spPr>
          <a:xfrm>
            <a:off x="457200" y="1417638"/>
            <a:ext cx="8229600" cy="4525963"/>
          </a:xfrm>
        </p:spPr>
        <p:txBody>
          <a:bodyPr/>
          <a:lstStyle/>
          <a:p>
            <a:pPr marL="0" indent="0">
              <a:buNone/>
            </a:pPr>
            <a:r>
              <a:rPr lang="en-US" sz="2200" dirty="0" smtClean="0">
                <a:solidFill>
                  <a:schemeClr val="tx1"/>
                </a:solidFill>
              </a:rPr>
              <a:t>“Social identity theory is a social psychological analysis of the role of self-conception in group membership, group processes, and intergroup relations. […] Social identity theory defines </a:t>
            </a:r>
            <a:r>
              <a:rPr lang="en-US" sz="2200" i="1" dirty="0" smtClean="0">
                <a:solidFill>
                  <a:schemeClr val="tx1"/>
                </a:solidFill>
              </a:rPr>
              <a:t>group</a:t>
            </a:r>
            <a:r>
              <a:rPr lang="en-US" sz="2200" dirty="0" smtClean="0">
                <a:solidFill>
                  <a:schemeClr val="tx1"/>
                </a:solidFill>
              </a:rPr>
              <a:t> cognitively – in terms of people’s self-conceptions as group members. A group exists psychologically if three or more people construe and evaluate themselves in terms of shared attributes that distinguish them collectively from other people” (Hogg, 2006, p. 111)</a:t>
            </a:r>
          </a:p>
          <a:p>
            <a:pPr marL="0" indent="0">
              <a:buNone/>
            </a:pPr>
            <a:endParaRPr lang="en-US" sz="800" dirty="0" smtClean="0">
              <a:solidFill>
                <a:schemeClr val="tx1"/>
              </a:solidFill>
            </a:endParaRPr>
          </a:p>
          <a:p>
            <a:pPr>
              <a:buFont typeface="Wingdings"/>
              <a:buChar char="à"/>
            </a:pPr>
            <a:r>
              <a:rPr lang="en-US" sz="2200" dirty="0" smtClean="0">
                <a:solidFill>
                  <a:schemeClr val="tx1"/>
                </a:solidFill>
                <a:sym typeface="Wingdings" panose="05000000000000000000" pitchFamily="2" charset="2"/>
              </a:rPr>
              <a:t>Categorization </a:t>
            </a:r>
            <a:r>
              <a:rPr lang="en-US" sz="2200" dirty="0">
                <a:solidFill>
                  <a:schemeClr val="tx1"/>
                </a:solidFill>
                <a:sym typeface="Wingdings" panose="05000000000000000000" pitchFamily="2" charset="2"/>
              </a:rPr>
              <a:t>into </a:t>
            </a:r>
            <a:r>
              <a:rPr lang="en-US" sz="2200" dirty="0" smtClean="0">
                <a:solidFill>
                  <a:schemeClr val="tx1"/>
                </a:solidFill>
                <a:sym typeface="Wingdings" panose="05000000000000000000" pitchFamily="2" charset="2"/>
              </a:rPr>
              <a:t>groups highlights </a:t>
            </a:r>
            <a:r>
              <a:rPr lang="en-US" sz="2200" dirty="0">
                <a:solidFill>
                  <a:schemeClr val="tx1"/>
                </a:solidFill>
                <a:sym typeface="Wingdings" panose="05000000000000000000" pitchFamily="2" charset="2"/>
              </a:rPr>
              <a:t>the similarities within groups and the differences </a:t>
            </a:r>
            <a:r>
              <a:rPr lang="en-US" sz="2200" dirty="0" smtClean="0">
                <a:solidFill>
                  <a:schemeClr val="tx1"/>
                </a:solidFill>
                <a:sym typeface="Wingdings" panose="05000000000000000000" pitchFamily="2" charset="2"/>
              </a:rPr>
              <a:t>between them (‘us’ vs ‘them’, ‘in-group’ vs ‘out-group’)</a:t>
            </a:r>
          </a:p>
          <a:p>
            <a:pPr>
              <a:buFont typeface="Wingdings"/>
              <a:buChar char="à"/>
            </a:pPr>
            <a:r>
              <a:rPr lang="en-US" sz="2200" dirty="0" smtClean="0">
                <a:solidFill>
                  <a:schemeClr val="tx1"/>
                </a:solidFill>
                <a:sym typeface="Wingdings" panose="05000000000000000000" pitchFamily="2" charset="2"/>
              </a:rPr>
              <a:t>Groups </a:t>
            </a:r>
            <a:r>
              <a:rPr lang="en-US" sz="2200" dirty="0">
                <a:solidFill>
                  <a:schemeClr val="tx1"/>
                </a:solidFill>
                <a:sym typeface="Wingdings" panose="05000000000000000000" pitchFamily="2" charset="2"/>
              </a:rPr>
              <a:t>are </a:t>
            </a:r>
            <a:r>
              <a:rPr lang="en-US" sz="2200" dirty="0" smtClean="0">
                <a:solidFill>
                  <a:schemeClr val="tx1"/>
                </a:solidFill>
                <a:sym typeface="Wingdings" panose="05000000000000000000" pitchFamily="2" charset="2"/>
              </a:rPr>
              <a:t>an </a:t>
            </a:r>
            <a:r>
              <a:rPr lang="en-US" sz="2200" dirty="0">
                <a:solidFill>
                  <a:schemeClr val="tx1"/>
                </a:solidFill>
                <a:sym typeface="Wingdings" panose="05000000000000000000" pitchFamily="2" charset="2"/>
              </a:rPr>
              <a:t>important source of </a:t>
            </a:r>
            <a:r>
              <a:rPr lang="en-US" sz="2200" dirty="0" smtClean="0">
                <a:solidFill>
                  <a:schemeClr val="tx1"/>
                </a:solidFill>
                <a:sym typeface="Wingdings" panose="05000000000000000000" pitchFamily="2" charset="2"/>
              </a:rPr>
              <a:t>identification </a:t>
            </a:r>
            <a:r>
              <a:rPr lang="en-US" sz="2200" dirty="0">
                <a:solidFill>
                  <a:schemeClr val="tx1"/>
                </a:solidFill>
                <a:sym typeface="Wingdings" panose="05000000000000000000" pitchFamily="2" charset="2"/>
              </a:rPr>
              <a:t>for </a:t>
            </a:r>
            <a:r>
              <a:rPr lang="en-US" sz="2200" dirty="0" smtClean="0">
                <a:solidFill>
                  <a:schemeClr val="tx1"/>
                </a:solidFill>
                <a:sym typeface="Wingdings" panose="05000000000000000000" pitchFamily="2" charset="2"/>
              </a:rPr>
              <a:t>individuals: Categorization </a:t>
            </a:r>
            <a:r>
              <a:rPr lang="en-US" sz="2200" dirty="0">
                <a:solidFill>
                  <a:schemeClr val="tx1"/>
                </a:solidFill>
                <a:sym typeface="Wingdings" panose="05000000000000000000" pitchFamily="2" charset="2"/>
              </a:rPr>
              <a:t>also changes the way people see themselves (their self-concept and identity)</a:t>
            </a:r>
          </a:p>
          <a:p>
            <a:pPr>
              <a:buFont typeface="Wingdings"/>
              <a:buChar char="à"/>
            </a:pPr>
            <a:endParaRPr lang="en-US" sz="2000" dirty="0">
              <a:sym typeface="Wingdings" panose="05000000000000000000" pitchFamily="2" charset="2"/>
            </a:endParaRPr>
          </a:p>
        </p:txBody>
      </p:sp>
      <p:sp>
        <p:nvSpPr>
          <p:cNvPr id="6"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4</a:t>
            </a:fld>
            <a:endParaRPr lang="en-US" sz="2400" b="1" dirty="0">
              <a:solidFill>
                <a:srgbClr val="FA3C08"/>
              </a:solidFill>
            </a:endParaRPr>
          </a:p>
        </p:txBody>
      </p:sp>
    </p:spTree>
    <p:extLst>
      <p:ext uri="{BB962C8B-B14F-4D97-AF65-F5344CB8AC3E}">
        <p14:creationId xmlns:p14="http://schemas.microsoft.com/office/powerpoint/2010/main" val="1992333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sz="4000" b="1" dirty="0" smtClean="0"/>
              <a:t>Narrative community</a:t>
            </a:r>
            <a:endParaRPr lang="en-GB" sz="4000" b="1" dirty="0"/>
          </a:p>
        </p:txBody>
      </p:sp>
      <p:sp>
        <p:nvSpPr>
          <p:cNvPr id="6" name="Segnaposto contenuto 5"/>
          <p:cNvSpPr>
            <a:spLocks noGrp="1"/>
          </p:cNvSpPr>
          <p:nvPr>
            <p:ph idx="1"/>
          </p:nvPr>
        </p:nvSpPr>
        <p:spPr>
          <a:xfrm>
            <a:off x="457200" y="1464809"/>
            <a:ext cx="8229600" cy="4525963"/>
          </a:xfrm>
        </p:spPr>
        <p:txBody>
          <a:bodyPr/>
          <a:lstStyle/>
          <a:p>
            <a:pPr marL="0" indent="0">
              <a:buNone/>
            </a:pPr>
            <a:r>
              <a:rPr lang="en-US" sz="2200" dirty="0" smtClean="0">
                <a:solidFill>
                  <a:srgbClr val="000000"/>
                </a:solidFill>
              </a:rPr>
              <a:t>The concept of narrative community </a:t>
            </a:r>
            <a:r>
              <a:rPr lang="en-US" sz="2200" dirty="0">
                <a:solidFill>
                  <a:srgbClr val="000000"/>
                </a:solidFill>
              </a:rPr>
              <a:t>emphasizes the participatory and transferable traits of </a:t>
            </a:r>
            <a:r>
              <a:rPr lang="en-US" sz="2200" dirty="0" smtClean="0">
                <a:solidFill>
                  <a:srgbClr val="000000"/>
                </a:solidFill>
              </a:rPr>
              <a:t>narratives. Narratives </a:t>
            </a:r>
            <a:r>
              <a:rPr lang="en-US" sz="2200" dirty="0">
                <a:solidFill>
                  <a:schemeClr val="tx1"/>
                </a:solidFill>
              </a:rPr>
              <a:t>are not just shared in the sense that every narrative requires a (passive) </a:t>
            </a:r>
            <a:r>
              <a:rPr lang="en-US" sz="2200" dirty="0" smtClean="0">
                <a:solidFill>
                  <a:schemeClr val="tx1"/>
                </a:solidFill>
              </a:rPr>
              <a:t>listener. Rather</a:t>
            </a:r>
            <a:r>
              <a:rPr lang="en-US" sz="2200" dirty="0">
                <a:solidFill>
                  <a:schemeClr val="tx1"/>
                </a:solidFill>
              </a:rPr>
              <a:t>, they are participatory in the sense that every active unpacking of telling of an experience through narrative correlates with an equally active unpacking of the narrative on the part of the listener, thereby creating a new version of the speaker’s narrative if not a whole new narrative in its own </a:t>
            </a:r>
            <a:r>
              <a:rPr lang="en-US" sz="2200" dirty="0" smtClean="0">
                <a:solidFill>
                  <a:schemeClr val="tx1"/>
                </a:solidFill>
              </a:rPr>
              <a:t>right. Narratives </a:t>
            </a:r>
            <a:r>
              <a:rPr lang="en-US" sz="2200" dirty="0">
                <a:solidFill>
                  <a:schemeClr val="tx1"/>
                </a:solidFill>
              </a:rPr>
              <a:t>are transferable in that the sharing of a narrative allows the recipient, and not just its creator, to lay claim to it.  Sharing narratives is much about the being dispossessed of a narrative as it is about the right to lay claim to a certain telling of an experience in the first place. </a:t>
            </a:r>
          </a:p>
          <a:p>
            <a:endParaRPr lang="en-US" sz="2200" dirty="0">
              <a:solidFill>
                <a:schemeClr val="tx1"/>
              </a:solidFill>
            </a:endParaRPr>
          </a:p>
          <a:p>
            <a:endParaRPr lang="en-GB" sz="2200" dirty="0">
              <a:solidFill>
                <a:schemeClr val="tx1"/>
              </a:solidFill>
            </a:endParaRPr>
          </a:p>
          <a:p>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2EB8870E-C251-4076-A979-28F3E948BB18}" type="slidenum">
              <a:rPr lang="en-US" smtClean="0"/>
              <a:pPr>
                <a:defRPr/>
              </a:pPr>
              <a:t>40</a:t>
            </a:fld>
            <a:endParaRPr lang="en-US"/>
          </a:p>
        </p:txBody>
      </p:sp>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40</a:t>
            </a:fld>
            <a:endParaRPr lang="en-US" sz="2400" b="1" dirty="0">
              <a:solidFill>
                <a:srgbClr val="FA3C08"/>
              </a:solidFill>
            </a:endParaRPr>
          </a:p>
        </p:txBody>
      </p:sp>
    </p:spTree>
    <p:extLst>
      <p:ext uri="{BB962C8B-B14F-4D97-AF65-F5344CB8AC3E}">
        <p14:creationId xmlns:p14="http://schemas.microsoft.com/office/powerpoint/2010/main" val="1102468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sz="4000" b="1" dirty="0" smtClean="0"/>
              <a:t>Narrative power</a:t>
            </a:r>
            <a:endParaRPr lang="en-GB" sz="4000" b="1" dirty="0"/>
          </a:p>
        </p:txBody>
      </p:sp>
      <p:sp>
        <p:nvSpPr>
          <p:cNvPr id="6" name="Segnaposto contenuto 5"/>
          <p:cNvSpPr>
            <a:spLocks noGrp="1"/>
          </p:cNvSpPr>
          <p:nvPr>
            <p:ph idx="1"/>
          </p:nvPr>
        </p:nvSpPr>
        <p:spPr>
          <a:xfrm>
            <a:off x="457200" y="1464809"/>
            <a:ext cx="8229600" cy="4525963"/>
          </a:xfrm>
        </p:spPr>
        <p:txBody>
          <a:bodyPr/>
          <a:lstStyle/>
          <a:p>
            <a:pPr marL="0" indent="0">
              <a:buNone/>
            </a:pPr>
            <a:r>
              <a:rPr lang="en-US" sz="2200" dirty="0" smtClean="0">
                <a:solidFill>
                  <a:srgbClr val="000000"/>
                </a:solidFill>
              </a:rPr>
              <a:t>‘Narrative power</a:t>
            </a:r>
            <a:r>
              <a:rPr lang="en-US" sz="2200" dirty="0">
                <a:solidFill>
                  <a:srgbClr val="000000"/>
                </a:solidFill>
              </a:rPr>
              <a:t>’ highlights the dialectical, influential, and seductive aspects of narratives. </a:t>
            </a:r>
            <a:r>
              <a:rPr lang="en-US" sz="2200" dirty="0" smtClean="0">
                <a:solidFill>
                  <a:srgbClr val="000000"/>
                </a:solidFill>
              </a:rPr>
              <a:t>Narratives </a:t>
            </a:r>
            <a:r>
              <a:rPr lang="en-US" sz="2200" dirty="0">
                <a:solidFill>
                  <a:schemeClr val="tx1"/>
                </a:solidFill>
              </a:rPr>
              <a:t>may in the first place dialectical in that they are subject to political and historical values and fashions, meaning they come to be either dominant (valorized) or subordinated (</a:t>
            </a:r>
            <a:r>
              <a:rPr lang="en-US" sz="2200" dirty="0" err="1">
                <a:solidFill>
                  <a:schemeClr val="tx1"/>
                </a:solidFill>
              </a:rPr>
              <a:t>devalorized</a:t>
            </a:r>
            <a:r>
              <a:rPr lang="en-US" sz="2200" dirty="0">
                <a:solidFill>
                  <a:schemeClr val="tx1"/>
                </a:solidFill>
              </a:rPr>
              <a:t>) through their sharing within and between </a:t>
            </a:r>
            <a:r>
              <a:rPr lang="en-US" sz="2200" dirty="0" smtClean="0">
                <a:solidFill>
                  <a:schemeClr val="tx1"/>
                </a:solidFill>
              </a:rPr>
              <a:t>communities. Narratives </a:t>
            </a:r>
            <a:r>
              <a:rPr lang="en-US" sz="2200" dirty="0">
                <a:solidFill>
                  <a:schemeClr val="tx1"/>
                </a:solidFill>
              </a:rPr>
              <a:t>are influential because they can either reinforce or subvert either their own dominance/ subordination or that of other narratives through the act of being shared and re-shared within communities.  Narratives are lastly seductive in that they can be more or less appealing to individuals, allowing their impact and influence, once shared, to be harder to avoid in decisive ways.</a:t>
            </a:r>
          </a:p>
          <a:p>
            <a:endParaRPr lang="en-GB" sz="2200" dirty="0">
              <a:solidFill>
                <a:schemeClr val="tx1"/>
              </a:solidFill>
            </a:endParaRPr>
          </a:p>
          <a:p>
            <a:endParaRPr lang="en-GB" sz="2200" dirty="0">
              <a:solidFill>
                <a:schemeClr val="tx1"/>
              </a:solidFill>
            </a:endParaRPr>
          </a:p>
        </p:txBody>
      </p:sp>
      <p:sp>
        <p:nvSpPr>
          <p:cNvPr id="4" name="Segnaposto numero diapositiva 3"/>
          <p:cNvSpPr>
            <a:spLocks noGrp="1"/>
          </p:cNvSpPr>
          <p:nvPr>
            <p:ph type="sldNum" sz="quarter" idx="12"/>
          </p:nvPr>
        </p:nvSpPr>
        <p:spPr/>
        <p:txBody>
          <a:bodyPr/>
          <a:lstStyle/>
          <a:p>
            <a:pPr>
              <a:defRPr/>
            </a:pPr>
            <a:fld id="{2EB8870E-C251-4076-A979-28F3E948BB18}" type="slidenum">
              <a:rPr lang="en-US" smtClean="0"/>
              <a:pPr>
                <a:defRPr/>
              </a:pPr>
              <a:t>41</a:t>
            </a:fld>
            <a:endParaRPr lang="en-US"/>
          </a:p>
        </p:txBody>
      </p:sp>
      <p:sp>
        <p:nvSpPr>
          <p:cNvPr id="7"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41</a:t>
            </a:fld>
            <a:endParaRPr lang="en-US" sz="2400" b="1" dirty="0">
              <a:solidFill>
                <a:srgbClr val="FA3C08"/>
              </a:solidFill>
            </a:endParaRPr>
          </a:p>
        </p:txBody>
      </p:sp>
    </p:spTree>
    <p:extLst>
      <p:ext uri="{BB962C8B-B14F-4D97-AF65-F5344CB8AC3E}">
        <p14:creationId xmlns:p14="http://schemas.microsoft.com/office/powerpoint/2010/main" val="1201746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en-GB" dirty="0" smtClean="0"/>
              <a:t>Creative commons</a:t>
            </a:r>
            <a:endParaRPr lang="en-GB" dirty="0"/>
          </a:p>
        </p:txBody>
      </p:sp>
      <p:pic>
        <p:nvPicPr>
          <p:cNvPr id="2" name="Immagine 1"/>
          <p:cNvPicPr>
            <a:picLocks noChangeAspect="1"/>
          </p:cNvPicPr>
          <p:nvPr/>
        </p:nvPicPr>
        <p:blipFill>
          <a:blip r:embed="rId2"/>
          <a:stretch>
            <a:fillRect/>
          </a:stretch>
        </p:blipFill>
        <p:spPr>
          <a:xfrm>
            <a:off x="3580584" y="4823253"/>
            <a:ext cx="2184792" cy="764406"/>
          </a:xfrm>
          <a:prstGeom prst="rect">
            <a:avLst/>
          </a:prstGeom>
        </p:spPr>
      </p:pic>
    </p:spTree>
    <p:extLst>
      <p:ext uri="{BB962C8B-B14F-4D97-AF65-F5344CB8AC3E}">
        <p14:creationId xmlns:p14="http://schemas.microsoft.com/office/powerpoint/2010/main" val="339260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a:t>T</a:t>
            </a:r>
            <a:r>
              <a:rPr lang="en-GB" sz="4000" b="1" dirty="0" smtClean="0"/>
              <a:t>ypes of identities</a:t>
            </a:r>
            <a:endParaRPr lang="en-GB" sz="4000" b="1" dirty="0"/>
          </a:p>
        </p:txBody>
      </p:sp>
      <p:sp>
        <p:nvSpPr>
          <p:cNvPr id="3" name="Segnaposto contenuto 2"/>
          <p:cNvSpPr>
            <a:spLocks noGrp="1"/>
          </p:cNvSpPr>
          <p:nvPr>
            <p:ph idx="1"/>
          </p:nvPr>
        </p:nvSpPr>
        <p:spPr>
          <a:xfrm>
            <a:off x="457200" y="1421267"/>
            <a:ext cx="8229600" cy="4525963"/>
          </a:xfrm>
        </p:spPr>
        <p:txBody>
          <a:bodyPr/>
          <a:lstStyle/>
          <a:p>
            <a:r>
              <a:rPr lang="en-US" sz="2200" dirty="0" smtClean="0">
                <a:solidFill>
                  <a:schemeClr val="tx1"/>
                </a:solidFill>
              </a:rPr>
              <a:t>The </a:t>
            </a:r>
            <a:r>
              <a:rPr lang="en-US" sz="2200" dirty="0">
                <a:solidFill>
                  <a:schemeClr val="tx1"/>
                </a:solidFill>
              </a:rPr>
              <a:t>identity of ‘national’ may be dominant in certain contexts (and in certain periods), but at other times local identities (of city or region) may become more significant, and supranational identities - such as that of being European, being Muslim, or part of a </a:t>
            </a:r>
            <a:r>
              <a:rPr lang="en-US" sz="2200" dirty="0" err="1">
                <a:solidFill>
                  <a:schemeClr val="tx1"/>
                </a:solidFill>
              </a:rPr>
              <a:t>globalised</a:t>
            </a:r>
            <a:r>
              <a:rPr lang="en-US" sz="2200" dirty="0">
                <a:solidFill>
                  <a:schemeClr val="tx1"/>
                </a:solidFill>
              </a:rPr>
              <a:t> youth culture - may have greater significance for the </a:t>
            </a:r>
            <a:r>
              <a:rPr lang="en-US" sz="2200" dirty="0" smtClean="0">
                <a:solidFill>
                  <a:schemeClr val="tx1"/>
                </a:solidFill>
              </a:rPr>
              <a:t>individual (Ross, 2007)</a:t>
            </a:r>
            <a:endParaRPr lang="en-GB" sz="2200" dirty="0">
              <a:solidFill>
                <a:schemeClr val="tx1"/>
              </a:solidFill>
            </a:endParaRPr>
          </a:p>
          <a:p>
            <a:r>
              <a:rPr lang="en-GB" sz="2200" b="1" dirty="0" smtClean="0">
                <a:solidFill>
                  <a:schemeClr val="tx1"/>
                </a:solidFill>
              </a:rPr>
              <a:t>When students travel abroad, it is common for them to feel that their national identity is more salient, and see others through their ‘national identity’ lens</a:t>
            </a:r>
            <a:r>
              <a:rPr lang="en-GB" sz="2200" dirty="0" smtClean="0">
                <a:solidFill>
                  <a:schemeClr val="tx1"/>
                </a:solidFill>
              </a:rPr>
              <a:t>. However, there are many different types of identities which may be relevant for different people at different moments, such as their social, cultural, ethnic, national, political, sexual, religious or transnational (European, cosmopolitan) identities.</a:t>
            </a:r>
            <a:endParaRPr lang="en-GB" sz="2200" dirty="0">
              <a:solidFill>
                <a:schemeClr val="tx1"/>
              </a:solidFill>
            </a:endParaRPr>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5</a:t>
            </a:fld>
            <a:endParaRPr lang="en-US" sz="2400" b="1" dirty="0">
              <a:solidFill>
                <a:srgbClr val="FA3C08"/>
              </a:solidFill>
            </a:endParaRPr>
          </a:p>
        </p:txBody>
      </p:sp>
    </p:spTree>
    <p:extLst>
      <p:ext uri="{BB962C8B-B14F-4D97-AF65-F5344CB8AC3E}">
        <p14:creationId xmlns:p14="http://schemas.microsoft.com/office/powerpoint/2010/main" val="3679179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Identities are shifting</a:t>
            </a:r>
            <a:endParaRPr lang="it-IT" sz="4000" b="1" dirty="0"/>
          </a:p>
        </p:txBody>
      </p:sp>
      <p:sp>
        <p:nvSpPr>
          <p:cNvPr id="3" name="Segnaposto contenuto 2"/>
          <p:cNvSpPr>
            <a:spLocks noGrp="1"/>
          </p:cNvSpPr>
          <p:nvPr>
            <p:ph idx="1"/>
          </p:nvPr>
        </p:nvSpPr>
        <p:spPr>
          <a:xfrm>
            <a:off x="457199" y="1421267"/>
            <a:ext cx="8461829" cy="4525963"/>
          </a:xfrm>
        </p:spPr>
        <p:txBody>
          <a:bodyPr/>
          <a:lstStyle/>
          <a:p>
            <a:r>
              <a:rPr lang="en-US" sz="2200" dirty="0" smtClean="0">
                <a:solidFill>
                  <a:schemeClr val="tx1"/>
                </a:solidFill>
              </a:rPr>
              <a:t>Identities are “multiple</a:t>
            </a:r>
            <a:r>
              <a:rPr lang="en-US" sz="2200" dirty="0">
                <a:solidFill>
                  <a:schemeClr val="tx1"/>
                </a:solidFill>
              </a:rPr>
              <a:t>, inconsistent self-representations that are context-dependent and may shift rapidly. At any particular moment a person usually experiences his or her articulated self as a symbolic, timeless whole, but this self may quickly be displaced by another, quite different </a:t>
            </a:r>
            <a:r>
              <a:rPr lang="en-US" sz="2200" dirty="0" smtClean="0">
                <a:solidFill>
                  <a:schemeClr val="tx1"/>
                </a:solidFill>
              </a:rPr>
              <a:t>‘self’, </a:t>
            </a:r>
            <a:r>
              <a:rPr lang="en-US" sz="2200" dirty="0">
                <a:solidFill>
                  <a:schemeClr val="tx1"/>
                </a:solidFill>
              </a:rPr>
              <a:t>which is based on a different definition of the </a:t>
            </a:r>
            <a:r>
              <a:rPr lang="en-US" sz="2200" dirty="0" smtClean="0">
                <a:solidFill>
                  <a:schemeClr val="tx1"/>
                </a:solidFill>
              </a:rPr>
              <a:t>situation” </a:t>
            </a:r>
            <a:r>
              <a:rPr lang="en-US" sz="2200" dirty="0">
                <a:solidFill>
                  <a:schemeClr val="tx1"/>
                </a:solidFill>
              </a:rPr>
              <a:t>(Ewing, </a:t>
            </a:r>
            <a:r>
              <a:rPr lang="en-US" sz="2200" dirty="0" smtClean="0">
                <a:solidFill>
                  <a:schemeClr val="tx1"/>
                </a:solidFill>
              </a:rPr>
              <a:t>1990, p. </a:t>
            </a:r>
            <a:r>
              <a:rPr lang="en-US" sz="2200" dirty="0">
                <a:solidFill>
                  <a:schemeClr val="tx1"/>
                </a:solidFill>
              </a:rPr>
              <a:t>251</a:t>
            </a:r>
            <a:r>
              <a:rPr lang="en-US" sz="2200" dirty="0" smtClean="0">
                <a:solidFill>
                  <a:schemeClr val="tx1"/>
                </a:solidFill>
              </a:rPr>
              <a:t>)</a:t>
            </a:r>
          </a:p>
          <a:p>
            <a:r>
              <a:rPr lang="en-US" sz="2200" dirty="0" smtClean="0">
                <a:solidFill>
                  <a:schemeClr val="tx1"/>
                </a:solidFill>
              </a:rPr>
              <a:t>Identity is “shaped from moment to moment </a:t>
            </a:r>
            <a:r>
              <a:rPr lang="en-US" sz="2200" dirty="0">
                <a:solidFill>
                  <a:schemeClr val="tx1"/>
                </a:solidFill>
              </a:rPr>
              <a:t>in interaction. </a:t>
            </a:r>
            <a:r>
              <a:rPr lang="en-US" sz="2200" dirty="0" smtClean="0">
                <a:solidFill>
                  <a:schemeClr val="tx1"/>
                </a:solidFill>
              </a:rPr>
              <a:t>At the most basic level, identity </a:t>
            </a:r>
            <a:r>
              <a:rPr lang="en-US" sz="2200" dirty="0">
                <a:solidFill>
                  <a:schemeClr val="tx1"/>
                </a:solidFill>
              </a:rPr>
              <a:t>emerges </a:t>
            </a:r>
            <a:r>
              <a:rPr lang="en-US" sz="2200" dirty="0" smtClean="0">
                <a:solidFill>
                  <a:schemeClr val="tx1"/>
                </a:solidFill>
              </a:rPr>
              <a:t>in discourse </a:t>
            </a:r>
            <a:r>
              <a:rPr lang="en-US" sz="2200" dirty="0">
                <a:solidFill>
                  <a:schemeClr val="tx1"/>
                </a:solidFill>
              </a:rPr>
              <a:t>through </a:t>
            </a:r>
            <a:r>
              <a:rPr lang="en-US" sz="2200" dirty="0" smtClean="0">
                <a:solidFill>
                  <a:schemeClr val="tx1"/>
                </a:solidFill>
              </a:rPr>
              <a:t>the temporary </a:t>
            </a:r>
            <a:r>
              <a:rPr lang="en-US" sz="2200" dirty="0">
                <a:solidFill>
                  <a:schemeClr val="tx1"/>
                </a:solidFill>
              </a:rPr>
              <a:t>roles and orientations assumed by participants, such as evaluator</a:t>
            </a:r>
            <a:r>
              <a:rPr lang="en-US" sz="2200" dirty="0" smtClean="0">
                <a:solidFill>
                  <a:schemeClr val="tx1"/>
                </a:solidFill>
              </a:rPr>
              <a:t>, joke </a:t>
            </a:r>
            <a:r>
              <a:rPr lang="en-US" sz="2200" dirty="0">
                <a:solidFill>
                  <a:schemeClr val="tx1"/>
                </a:solidFill>
              </a:rPr>
              <a:t>teller, or engaged listener. </a:t>
            </a:r>
            <a:r>
              <a:rPr lang="en-US" sz="2200" dirty="0" smtClean="0">
                <a:solidFill>
                  <a:schemeClr val="tx1"/>
                </a:solidFill>
              </a:rPr>
              <a:t>[…] These temporary roles</a:t>
            </a:r>
            <a:r>
              <a:rPr lang="en-US" sz="2200" dirty="0">
                <a:solidFill>
                  <a:schemeClr val="tx1"/>
                </a:solidFill>
              </a:rPr>
              <a:t>, no less than larger sociological and ethnographic identity </a:t>
            </a:r>
            <a:r>
              <a:rPr lang="en-US" sz="2200" dirty="0" smtClean="0">
                <a:solidFill>
                  <a:schemeClr val="tx1"/>
                </a:solidFill>
              </a:rPr>
              <a:t>categories, contribute </a:t>
            </a:r>
            <a:r>
              <a:rPr lang="en-US" sz="2200" dirty="0">
                <a:solidFill>
                  <a:schemeClr val="tx1"/>
                </a:solidFill>
              </a:rPr>
              <a:t>to the formation of subjectivity and </a:t>
            </a:r>
            <a:r>
              <a:rPr lang="en-US" sz="2200" dirty="0" err="1">
                <a:solidFill>
                  <a:schemeClr val="tx1"/>
                </a:solidFill>
              </a:rPr>
              <a:t>intersubjectivity</a:t>
            </a:r>
            <a:r>
              <a:rPr lang="en-US" sz="2200" dirty="0">
                <a:solidFill>
                  <a:schemeClr val="tx1"/>
                </a:solidFill>
              </a:rPr>
              <a:t> in </a:t>
            </a:r>
            <a:r>
              <a:rPr lang="en-US" sz="2200" dirty="0" smtClean="0">
                <a:solidFill>
                  <a:schemeClr val="tx1"/>
                </a:solidFill>
              </a:rPr>
              <a:t>discourse” (</a:t>
            </a:r>
            <a:r>
              <a:rPr lang="en-US" sz="2200" dirty="0" err="1" smtClean="0">
                <a:solidFill>
                  <a:schemeClr val="tx1"/>
                </a:solidFill>
              </a:rPr>
              <a:t>Bucholtz</a:t>
            </a:r>
            <a:r>
              <a:rPr lang="en-US" sz="2200" dirty="0" smtClean="0">
                <a:solidFill>
                  <a:schemeClr val="tx1"/>
                </a:solidFill>
              </a:rPr>
              <a:t> &amp; Hall, 2005, p. 591)</a:t>
            </a:r>
            <a:endParaRPr lang="en-US" sz="2200" dirty="0">
              <a:solidFill>
                <a:schemeClr val="tx1"/>
              </a:solidFill>
            </a:endParaRPr>
          </a:p>
          <a:p>
            <a:endParaRPr lang="en-US" sz="2400" dirty="0"/>
          </a:p>
          <a:p>
            <a:pPr marL="0" indent="0">
              <a:buNone/>
            </a:pPr>
            <a:endParaRPr lang="it-IT" dirty="0"/>
          </a:p>
        </p:txBody>
      </p:sp>
      <p:sp>
        <p:nvSpPr>
          <p:cNvPr id="4" name="Segnaposto numero diapositiva 3"/>
          <p:cNvSpPr>
            <a:spLocks noGrp="1"/>
          </p:cNvSpPr>
          <p:nvPr>
            <p:ph type="sldNum" sz="quarter" idx="12"/>
          </p:nvPr>
        </p:nvSpPr>
        <p:spPr>
          <a:xfrm>
            <a:off x="3497943" y="6130245"/>
            <a:ext cx="2133600" cy="365125"/>
          </a:xfrm>
        </p:spPr>
        <p:txBody>
          <a:bodyPr/>
          <a:lstStyle/>
          <a:p>
            <a:pPr algn="ctr">
              <a:defRPr/>
            </a:pPr>
            <a:fld id="{E624FB47-9D6E-4C30-AE46-937F23C2621E}" type="slidenum">
              <a:rPr lang="en-US" sz="2400" b="1" smtClean="0">
                <a:solidFill>
                  <a:srgbClr val="FA3C08"/>
                </a:solidFill>
              </a:rPr>
              <a:pPr algn="ctr">
                <a:defRPr/>
              </a:pPr>
              <a:t>6</a:t>
            </a:fld>
            <a:endParaRPr lang="en-US" sz="2400" b="1" dirty="0">
              <a:solidFill>
                <a:srgbClr val="FA3C08"/>
              </a:solidFill>
            </a:endParaRPr>
          </a:p>
        </p:txBody>
      </p:sp>
    </p:spTree>
    <p:extLst>
      <p:ext uri="{BB962C8B-B14F-4D97-AF65-F5344CB8AC3E}">
        <p14:creationId xmlns:p14="http://schemas.microsoft.com/office/powerpoint/2010/main" val="76397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Identities are negotiated</a:t>
            </a:r>
            <a:endParaRPr lang="en-GB" sz="4000" b="1" dirty="0"/>
          </a:p>
        </p:txBody>
      </p:sp>
      <p:sp>
        <p:nvSpPr>
          <p:cNvPr id="3" name="Segnaposto contenuto 2"/>
          <p:cNvSpPr>
            <a:spLocks noGrp="1"/>
          </p:cNvSpPr>
          <p:nvPr>
            <p:ph idx="1"/>
          </p:nvPr>
        </p:nvSpPr>
        <p:spPr>
          <a:xfrm>
            <a:off x="457200" y="1636939"/>
            <a:ext cx="8229600" cy="4525963"/>
          </a:xfrm>
        </p:spPr>
        <p:txBody>
          <a:bodyPr/>
          <a:lstStyle/>
          <a:p>
            <a:pPr marL="0" indent="0">
              <a:buNone/>
            </a:pPr>
            <a:r>
              <a:rPr lang="en-GB" sz="2200" dirty="0" smtClean="0">
                <a:solidFill>
                  <a:schemeClr val="tx1"/>
                </a:solidFill>
              </a:rPr>
              <a:t>According to the interactionist paradigm, people’s identities are </a:t>
            </a:r>
            <a:r>
              <a:rPr lang="en-GB" sz="2200" b="1" dirty="0" smtClean="0">
                <a:solidFill>
                  <a:schemeClr val="tx1"/>
                </a:solidFill>
              </a:rPr>
              <a:t>co-constructed </a:t>
            </a:r>
            <a:r>
              <a:rPr lang="en-GB" sz="2200" dirty="0" smtClean="0">
                <a:solidFill>
                  <a:schemeClr val="tx1"/>
                </a:solidFill>
              </a:rPr>
              <a:t>and </a:t>
            </a:r>
            <a:r>
              <a:rPr lang="en-GB" sz="2200" b="1" dirty="0" smtClean="0">
                <a:solidFill>
                  <a:schemeClr val="tx1"/>
                </a:solidFill>
              </a:rPr>
              <a:t>negotiated</a:t>
            </a:r>
            <a:r>
              <a:rPr lang="en-GB" sz="2200" dirty="0" smtClean="0">
                <a:solidFill>
                  <a:schemeClr val="tx1"/>
                </a:solidFill>
              </a:rPr>
              <a:t> in interaction (in other words, interlocutors decide what identities they are embodying, negotiating their relative stance as well as the images that each one has of the other in the specific context of the interaction)</a:t>
            </a:r>
          </a:p>
          <a:p>
            <a:pPr marL="0" indent="0">
              <a:buNone/>
            </a:pPr>
            <a:r>
              <a:rPr lang="en-GB" sz="2200" i="1" u="sng" dirty="0" smtClean="0">
                <a:solidFill>
                  <a:schemeClr val="tx1"/>
                </a:solidFill>
              </a:rPr>
              <a:t>An example</a:t>
            </a:r>
            <a:r>
              <a:rPr lang="en-GB" sz="2200" i="1" dirty="0" smtClean="0">
                <a:solidFill>
                  <a:schemeClr val="tx1"/>
                </a:solidFill>
              </a:rPr>
              <a:t>. I am a University professor. </a:t>
            </a:r>
            <a:r>
              <a:rPr lang="en-GB" sz="2200" i="1" dirty="0">
                <a:solidFill>
                  <a:schemeClr val="tx1"/>
                </a:solidFill>
              </a:rPr>
              <a:t>A</a:t>
            </a:r>
            <a:r>
              <a:rPr lang="en-GB" sz="2200" i="1" dirty="0" smtClean="0">
                <a:solidFill>
                  <a:schemeClr val="tx1"/>
                </a:solidFill>
              </a:rPr>
              <a:t>t a party, I meet one of my students. Will I and my student consider more salient the present context of an informal party, or reproduce our usual academic communication style also here? What role (identity features) will prevail? Of course this choice cannot be unilateral: the two interlocutors need to negotiate their behaviour in order to be aligned and avoid awkwardness. </a:t>
            </a: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7</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7</a:t>
            </a:fld>
            <a:endParaRPr lang="en-US" sz="2400" b="1" dirty="0">
              <a:solidFill>
                <a:srgbClr val="FA3C08"/>
              </a:solidFill>
            </a:endParaRPr>
          </a:p>
        </p:txBody>
      </p:sp>
    </p:spTree>
    <p:extLst>
      <p:ext uri="{BB962C8B-B14F-4D97-AF65-F5344CB8AC3E}">
        <p14:creationId xmlns:p14="http://schemas.microsoft.com/office/powerpoint/2010/main" val="283998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 </a:t>
            </a:r>
            <a:r>
              <a:rPr lang="en-GB" b="1" dirty="0" smtClean="0"/>
              <a:t>Identities can be…</a:t>
            </a:r>
            <a:endParaRPr lang="en-GB" b="1" dirty="0"/>
          </a:p>
        </p:txBody>
      </p:sp>
      <p:sp>
        <p:nvSpPr>
          <p:cNvPr id="3" name="Segnaposto contenuto 2"/>
          <p:cNvSpPr>
            <a:spLocks noGrp="1"/>
          </p:cNvSpPr>
          <p:nvPr>
            <p:ph idx="1"/>
          </p:nvPr>
        </p:nvSpPr>
        <p:spPr>
          <a:xfrm>
            <a:off x="457200" y="1417638"/>
            <a:ext cx="8229600" cy="4525963"/>
          </a:xfrm>
        </p:spPr>
        <p:txBody>
          <a:bodyPr/>
          <a:lstStyle/>
          <a:p>
            <a:pPr marL="0" indent="0">
              <a:buNone/>
            </a:pPr>
            <a:r>
              <a:rPr lang="en-GB" sz="2200" b="1" dirty="0" smtClean="0">
                <a:solidFill>
                  <a:schemeClr val="tx1"/>
                </a:solidFill>
              </a:rPr>
              <a:t>… ascribed</a:t>
            </a:r>
            <a:endParaRPr lang="en-GB" sz="2200" dirty="0">
              <a:solidFill>
                <a:schemeClr val="tx1"/>
              </a:solidFill>
            </a:endParaRPr>
          </a:p>
          <a:p>
            <a:pPr marL="0" indent="0">
              <a:buNone/>
            </a:pPr>
            <a:r>
              <a:rPr lang="en-GB" sz="2200" dirty="0" smtClean="0">
                <a:solidFill>
                  <a:schemeClr val="tx1"/>
                </a:solidFill>
              </a:rPr>
              <a:t>“Ascriptions </a:t>
            </a:r>
            <a:r>
              <a:rPr lang="en-GB" sz="2200" dirty="0">
                <a:solidFill>
                  <a:schemeClr val="tx1"/>
                </a:solidFill>
              </a:rPr>
              <a:t>are representations of other groups, or representations by others about one’s own group </a:t>
            </a:r>
            <a:r>
              <a:rPr lang="en-GB" sz="2200" dirty="0" smtClean="0">
                <a:solidFill>
                  <a:schemeClr val="tx1"/>
                </a:solidFill>
              </a:rPr>
              <a:t>identities”</a:t>
            </a:r>
          </a:p>
          <a:p>
            <a:pPr marL="0" indent="0">
              <a:buNone/>
            </a:pPr>
            <a:endParaRPr lang="en-GB" sz="800" dirty="0">
              <a:solidFill>
                <a:schemeClr val="tx1"/>
              </a:solidFill>
            </a:endParaRPr>
          </a:p>
          <a:p>
            <a:pPr marL="0" indent="0">
              <a:buNone/>
            </a:pPr>
            <a:r>
              <a:rPr lang="en-GB" sz="2200" b="1" dirty="0" smtClean="0">
                <a:solidFill>
                  <a:schemeClr val="tx1"/>
                </a:solidFill>
              </a:rPr>
              <a:t>… more or less salient</a:t>
            </a:r>
          </a:p>
          <a:p>
            <a:pPr marL="0" indent="0">
              <a:buNone/>
            </a:pPr>
            <a:r>
              <a:rPr lang="en-GB" sz="2200" dirty="0" smtClean="0">
                <a:solidFill>
                  <a:schemeClr val="tx1"/>
                </a:solidFill>
              </a:rPr>
              <a:t>“Salience </a:t>
            </a:r>
            <a:r>
              <a:rPr lang="en-GB" sz="2200" dirty="0">
                <a:solidFill>
                  <a:schemeClr val="tx1"/>
                </a:solidFill>
              </a:rPr>
              <a:t>refers to the importance of particular cultural identity enactment relative to other potential </a:t>
            </a:r>
            <a:r>
              <a:rPr lang="en-GB" sz="2200" dirty="0" smtClean="0">
                <a:solidFill>
                  <a:schemeClr val="tx1"/>
                </a:solidFill>
              </a:rPr>
              <a:t>identities” </a:t>
            </a:r>
          </a:p>
          <a:p>
            <a:pPr marL="0" indent="0">
              <a:buNone/>
            </a:pPr>
            <a:endParaRPr lang="en-GB" sz="800" dirty="0">
              <a:solidFill>
                <a:schemeClr val="tx1"/>
              </a:solidFill>
            </a:endParaRPr>
          </a:p>
          <a:p>
            <a:pPr marL="0" indent="0">
              <a:buNone/>
            </a:pPr>
            <a:r>
              <a:rPr lang="en-GB" sz="2200" dirty="0" smtClean="0">
                <a:solidFill>
                  <a:schemeClr val="tx1"/>
                </a:solidFill>
              </a:rPr>
              <a:t>“There </a:t>
            </a:r>
            <a:r>
              <a:rPr lang="en-GB" sz="2200" dirty="0">
                <a:solidFill>
                  <a:schemeClr val="tx1"/>
                </a:solidFill>
              </a:rPr>
              <a:t>are often </a:t>
            </a:r>
            <a:r>
              <a:rPr lang="en-GB" sz="2200" dirty="0" smtClean="0">
                <a:solidFill>
                  <a:schemeClr val="tx1"/>
                </a:solidFill>
              </a:rPr>
              <a:t>contradictions </a:t>
            </a:r>
            <a:r>
              <a:rPr lang="en-GB" sz="2200" dirty="0">
                <a:solidFill>
                  <a:schemeClr val="tx1"/>
                </a:solidFill>
              </a:rPr>
              <a:t>in avowed versus ascribed group identities as well as understandings of salience with which they are enacted, because they involve different status levels, histories, and degrees of </a:t>
            </a:r>
            <a:r>
              <a:rPr lang="en-GB" sz="2200" dirty="0" smtClean="0">
                <a:solidFill>
                  <a:schemeClr val="tx1"/>
                </a:solidFill>
              </a:rPr>
              <a:t>agency” </a:t>
            </a:r>
          </a:p>
          <a:p>
            <a:pPr marL="0" indent="0" algn="r">
              <a:buNone/>
            </a:pPr>
            <a:r>
              <a:rPr lang="en-GB" sz="2200" dirty="0" smtClean="0">
                <a:solidFill>
                  <a:schemeClr val="tx1"/>
                </a:solidFill>
              </a:rPr>
              <a:t>Chen &amp; Collier, 2012, p. 45 </a:t>
            </a:r>
            <a:endParaRPr lang="en-GB" sz="2200" dirty="0">
              <a:solidFill>
                <a:schemeClr val="tx1"/>
              </a:solidFill>
            </a:endParaRPr>
          </a:p>
          <a:p>
            <a:pPr marL="0" indent="0">
              <a:buNone/>
            </a:pPr>
            <a:endParaRPr lang="en-GB" dirty="0"/>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8</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8</a:t>
            </a:fld>
            <a:endParaRPr lang="en-US" sz="2400" b="1" dirty="0">
              <a:solidFill>
                <a:srgbClr val="FA3C08"/>
              </a:solidFill>
            </a:endParaRPr>
          </a:p>
        </p:txBody>
      </p:sp>
    </p:spTree>
    <p:extLst>
      <p:ext uri="{BB962C8B-B14F-4D97-AF65-F5344CB8AC3E}">
        <p14:creationId xmlns:p14="http://schemas.microsoft.com/office/powerpoint/2010/main" val="322392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4000" b="1" dirty="0" smtClean="0"/>
              <a:t>Identity negotiation and power</a:t>
            </a:r>
            <a:endParaRPr lang="en-GB" sz="4000" b="1" dirty="0"/>
          </a:p>
        </p:txBody>
      </p:sp>
      <p:sp>
        <p:nvSpPr>
          <p:cNvPr id="3" name="Segnaposto contenuto 2"/>
          <p:cNvSpPr>
            <a:spLocks noGrp="1"/>
          </p:cNvSpPr>
          <p:nvPr>
            <p:ph idx="1"/>
          </p:nvPr>
        </p:nvSpPr>
        <p:spPr/>
        <p:txBody>
          <a:bodyPr/>
          <a:lstStyle/>
          <a:p>
            <a:pPr marL="0" indent="0">
              <a:buNone/>
            </a:pPr>
            <a:r>
              <a:rPr lang="en-GB" sz="2200" dirty="0" smtClean="0">
                <a:solidFill>
                  <a:schemeClr val="tx1"/>
                </a:solidFill>
              </a:rPr>
              <a:t>Problems arise when one or both interlocutors do not recognise</a:t>
            </a:r>
            <a:r>
              <a:rPr lang="en-GB" sz="2200" dirty="0" smtClean="0">
                <a:solidFill>
                  <a:srgbClr val="C00000"/>
                </a:solidFill>
              </a:rPr>
              <a:t> </a:t>
            </a:r>
            <a:r>
              <a:rPr lang="en-GB" sz="2200" dirty="0" smtClean="0">
                <a:solidFill>
                  <a:schemeClr val="tx1"/>
                </a:solidFill>
              </a:rPr>
              <a:t>multiplicity in others, denying any form of identity negotiation, and </a:t>
            </a:r>
            <a:r>
              <a:rPr lang="en-GB" sz="2200" b="1" dirty="0" smtClean="0">
                <a:solidFill>
                  <a:schemeClr val="tx1"/>
                </a:solidFill>
              </a:rPr>
              <a:t>ascribing</a:t>
            </a:r>
            <a:r>
              <a:rPr lang="en-GB" sz="2200" dirty="0" smtClean="0">
                <a:solidFill>
                  <a:schemeClr val="tx1"/>
                </a:solidFill>
              </a:rPr>
              <a:t> to the other a fixed identity, which may be based on nationality, but also on gender, race, social class, etc. This in turn can lead to discrimination, i.e. the denial of opportunities and equal rights to individuals. In some situations, it may be difficult or impossible for an individual or group to </a:t>
            </a:r>
            <a:r>
              <a:rPr lang="en-GB" sz="2200" b="1" dirty="0" smtClean="0">
                <a:solidFill>
                  <a:schemeClr val="tx1"/>
                </a:solidFill>
              </a:rPr>
              <a:t>contest</a:t>
            </a:r>
            <a:r>
              <a:rPr lang="en-GB" sz="2200" dirty="0" smtClean="0">
                <a:solidFill>
                  <a:schemeClr val="tx1"/>
                </a:solidFill>
              </a:rPr>
              <a:t> this ascription (e.g., due to lack of visibility in the media, or limited skills in the dominant language). In this sense, identities are related to </a:t>
            </a:r>
            <a:r>
              <a:rPr lang="en-GB" sz="2200" b="1" dirty="0" smtClean="0">
                <a:solidFill>
                  <a:schemeClr val="tx1"/>
                </a:solidFill>
              </a:rPr>
              <a:t>power</a:t>
            </a:r>
            <a:r>
              <a:rPr lang="en-GB" sz="2200" dirty="0" smtClean="0">
                <a:solidFill>
                  <a:schemeClr val="tx1"/>
                </a:solidFill>
              </a:rPr>
              <a:t> and </a:t>
            </a:r>
            <a:r>
              <a:rPr lang="en-GB" sz="2200" b="1" dirty="0" smtClean="0">
                <a:solidFill>
                  <a:schemeClr val="tx1"/>
                </a:solidFill>
              </a:rPr>
              <a:t>voice</a:t>
            </a:r>
            <a:r>
              <a:rPr lang="en-GB" sz="2200" dirty="0">
                <a:solidFill>
                  <a:schemeClr val="tx1"/>
                </a:solidFill>
              </a:rPr>
              <a:t> </a:t>
            </a:r>
            <a:r>
              <a:rPr lang="en-GB" sz="2200" dirty="0" smtClean="0">
                <a:solidFill>
                  <a:schemeClr val="tx1"/>
                </a:solidFill>
                <a:sym typeface="Wingdings" panose="05000000000000000000" pitchFamily="2" charset="2"/>
              </a:rPr>
              <a:t> </a:t>
            </a:r>
            <a:r>
              <a:rPr lang="en-GB" sz="2200" b="1" dirty="0" smtClean="0">
                <a:solidFill>
                  <a:srgbClr val="FC7D23"/>
                </a:solidFill>
              </a:rPr>
              <a:t>see slides 31-35</a:t>
            </a:r>
            <a:endParaRPr lang="en-GB" sz="2200" b="1" dirty="0">
              <a:solidFill>
                <a:srgbClr val="FC7D23"/>
              </a:solidFill>
            </a:endParaRPr>
          </a:p>
        </p:txBody>
      </p:sp>
      <p:sp>
        <p:nvSpPr>
          <p:cNvPr id="4" name="Segnaposto numero diapositiva 3"/>
          <p:cNvSpPr>
            <a:spLocks noGrp="1"/>
          </p:cNvSpPr>
          <p:nvPr>
            <p:ph type="sldNum" sz="quarter" idx="12"/>
          </p:nvPr>
        </p:nvSpPr>
        <p:spPr/>
        <p:txBody>
          <a:bodyPr/>
          <a:lstStyle/>
          <a:p>
            <a:pPr>
              <a:defRPr/>
            </a:pPr>
            <a:fld id="{E624FB47-9D6E-4C30-AE46-937F23C2621E}" type="slidenum">
              <a:rPr lang="en-US" smtClean="0"/>
              <a:pPr>
                <a:defRPr/>
              </a:pPr>
              <a:t>9</a:t>
            </a:fld>
            <a:endParaRPr lang="en-US"/>
          </a:p>
        </p:txBody>
      </p:sp>
      <p:sp>
        <p:nvSpPr>
          <p:cNvPr id="5" name="Segnaposto numero diapositiva 3"/>
          <p:cNvSpPr txBox="1">
            <a:spLocks/>
          </p:cNvSpPr>
          <p:nvPr/>
        </p:nvSpPr>
        <p:spPr>
          <a:xfrm>
            <a:off x="3497943" y="6130245"/>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defRPr/>
            </a:pPr>
            <a:fld id="{E624FB47-9D6E-4C30-AE46-937F23C2621E}" type="slidenum">
              <a:rPr lang="en-US" sz="2400" b="1" smtClean="0">
                <a:solidFill>
                  <a:srgbClr val="FA3C08"/>
                </a:solidFill>
              </a:rPr>
              <a:pPr algn="ctr">
                <a:defRPr/>
              </a:pPr>
              <a:t>9</a:t>
            </a:fld>
            <a:endParaRPr lang="en-US" sz="2400" b="1" dirty="0">
              <a:solidFill>
                <a:srgbClr val="FA3C08"/>
              </a:solidFill>
            </a:endParaRPr>
          </a:p>
        </p:txBody>
      </p:sp>
    </p:spTree>
    <p:extLst>
      <p:ext uri="{BB962C8B-B14F-4D97-AF65-F5344CB8AC3E}">
        <p14:creationId xmlns:p14="http://schemas.microsoft.com/office/powerpoint/2010/main" val="4193910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3688</TotalTime>
  <Words>4182</Words>
  <Application>Microsoft Office PowerPoint</Application>
  <PresentationFormat>Presentazione su schermo (4:3)</PresentationFormat>
  <Paragraphs>228</Paragraphs>
  <Slides>42</Slides>
  <Notes>1</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Office Theme</vt:lpstr>
      <vt:lpstr> Module 1 slides </vt:lpstr>
      <vt:lpstr>Identities</vt:lpstr>
      <vt:lpstr>What is identity?</vt:lpstr>
      <vt:lpstr>Groups as sources of identification</vt:lpstr>
      <vt:lpstr>Types of identities</vt:lpstr>
      <vt:lpstr>Identities are shifting</vt:lpstr>
      <vt:lpstr>Identities are negotiated</vt:lpstr>
      <vt:lpstr> Identities can be…</vt:lpstr>
      <vt:lpstr>Identity negotiation and power</vt:lpstr>
      <vt:lpstr>CULTURE &amp; NON-ESSENTIALISM</vt:lpstr>
      <vt:lpstr>Culture - traditional views </vt:lpstr>
      <vt:lpstr>Cultures or cultural groups</vt:lpstr>
      <vt:lpstr>Cultures and identities</vt:lpstr>
      <vt:lpstr>Community</vt:lpstr>
      <vt:lpstr>Essentialism</vt:lpstr>
      <vt:lpstr>Essentialism (Holliday et al., 2010, p. 3)</vt:lpstr>
      <vt:lpstr>Essentialism (Holliday et al., 2010, pp. 3-4)</vt:lpstr>
      <vt:lpstr>Stereotyping &amp; Otherising </vt:lpstr>
      <vt:lpstr>Stereotypes: some definitions</vt:lpstr>
      <vt:lpstr>Auto- and hetero-stereotypes</vt:lpstr>
      <vt:lpstr>Othering</vt:lpstr>
      <vt:lpstr>Prejudice &amp; ethnocentrism</vt:lpstr>
      <vt:lpstr>Prejudice</vt:lpstr>
      <vt:lpstr>From stereotyping to prejudice</vt:lpstr>
      <vt:lpstr>From prejudice to discrimination</vt:lpstr>
      <vt:lpstr>Ethnocentrism</vt:lpstr>
      <vt:lpstr>Discrimination &amp; racism</vt:lpstr>
      <vt:lpstr>Institutional discrimination</vt:lpstr>
      <vt:lpstr>Race</vt:lpstr>
      <vt:lpstr>New racism</vt:lpstr>
      <vt:lpstr>Mediated discourses &amp; power</vt:lpstr>
      <vt:lpstr>Media discourse and power</vt:lpstr>
      <vt:lpstr>Voice(s) and media</vt:lpstr>
      <vt:lpstr>Language and power</vt:lpstr>
      <vt:lpstr>Critical discourse analysis</vt:lpstr>
      <vt:lpstr>Narratives </vt:lpstr>
      <vt:lpstr>What are narratives?</vt:lpstr>
      <vt:lpstr>Narratives (Barthes, 1977, p. 79)</vt:lpstr>
      <vt:lpstr>Narrative voice</vt:lpstr>
      <vt:lpstr>Narrative community</vt:lpstr>
      <vt:lpstr>Narrative power</vt:lpstr>
      <vt:lpstr>Creative commons</vt:lpstr>
    </vt:vector>
  </TitlesOfParts>
  <Company>KMi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CB</cp:lastModifiedBy>
  <cp:revision>295</cp:revision>
  <dcterms:created xsi:type="dcterms:W3CDTF">2012-10-10T14:15:21Z</dcterms:created>
  <dcterms:modified xsi:type="dcterms:W3CDTF">2015-09-15T21:13:25Z</dcterms:modified>
</cp:coreProperties>
</file>