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360" r:id="rId3"/>
    <p:sldId id="397" r:id="rId4"/>
    <p:sldId id="398" r:id="rId5"/>
    <p:sldId id="399" r:id="rId6"/>
    <p:sldId id="400" r:id="rId7"/>
    <p:sldId id="401" r:id="rId8"/>
    <p:sldId id="402" r:id="rId9"/>
    <p:sldId id="403" r:id="rId10"/>
    <p:sldId id="404" r:id="rId11"/>
    <p:sldId id="405" r:id="rId12"/>
    <p:sldId id="406" r:id="rId13"/>
    <p:sldId id="407" r:id="rId14"/>
    <p:sldId id="396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B" initials="CB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2A53"/>
    <a:srgbClr val="BD0A41"/>
    <a:srgbClr val="678D6C"/>
    <a:srgbClr val="FA3C08"/>
    <a:srgbClr val="000000"/>
    <a:srgbClr val="FC7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2" autoAdjust="0"/>
    <p:restoredTop sz="98415" autoAdjust="0"/>
  </p:normalViewPr>
  <p:slideViewPr>
    <p:cSldViewPr snapToGrid="0" snapToObjects="1">
      <p:cViewPr>
        <p:scale>
          <a:sx n="66" d="100"/>
          <a:sy n="66" d="100"/>
        </p:scale>
        <p:origin x="-2016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3074FE-35C4-4361-9722-B312CDCC9234}" type="datetimeFigureOut">
              <a:rPr lang="it-IT" smtClean="0"/>
              <a:t>16/09/2015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16872-E3C2-4482-8736-4F198F8085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5403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0"/>
            <a:ext cx="1870075" cy="84138"/>
          </a:xfrm>
          <a:prstGeom prst="rect">
            <a:avLst/>
          </a:prstGeom>
          <a:solidFill>
            <a:srgbClr val="772A5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 userDrawn="1"/>
        </p:nvSpPr>
        <p:spPr>
          <a:xfrm>
            <a:off x="1816100" y="0"/>
            <a:ext cx="1870075" cy="84138"/>
          </a:xfrm>
          <a:prstGeom prst="rect">
            <a:avLst/>
          </a:prstGeom>
          <a:solidFill>
            <a:srgbClr val="BD0A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 userDrawn="1"/>
        </p:nvSpPr>
        <p:spPr>
          <a:xfrm>
            <a:off x="3640138" y="0"/>
            <a:ext cx="1870075" cy="84138"/>
          </a:xfrm>
          <a:prstGeom prst="rect">
            <a:avLst/>
          </a:prstGeom>
          <a:solidFill>
            <a:srgbClr val="FA3C0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 userDrawn="1"/>
        </p:nvSpPr>
        <p:spPr>
          <a:xfrm>
            <a:off x="5457825" y="0"/>
            <a:ext cx="1870075" cy="84138"/>
          </a:xfrm>
          <a:prstGeom prst="rect">
            <a:avLst/>
          </a:prstGeom>
          <a:solidFill>
            <a:srgbClr val="FC7D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 userDrawn="1"/>
        </p:nvSpPr>
        <p:spPr>
          <a:xfrm>
            <a:off x="7273925" y="0"/>
            <a:ext cx="1870075" cy="84138"/>
          </a:xfrm>
          <a:prstGeom prst="rect">
            <a:avLst/>
          </a:prstGeom>
          <a:solidFill>
            <a:srgbClr val="678D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1"/>
          <p:cNvSpPr/>
          <p:nvPr userDrawn="1"/>
        </p:nvSpPr>
        <p:spPr>
          <a:xfrm>
            <a:off x="0" y="6580188"/>
            <a:ext cx="1870075" cy="277812"/>
          </a:xfrm>
          <a:prstGeom prst="rect">
            <a:avLst/>
          </a:prstGeom>
          <a:solidFill>
            <a:srgbClr val="772A5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2"/>
          <p:cNvSpPr/>
          <p:nvPr userDrawn="1"/>
        </p:nvSpPr>
        <p:spPr>
          <a:xfrm>
            <a:off x="1816100" y="6580188"/>
            <a:ext cx="1870075" cy="277812"/>
          </a:xfrm>
          <a:prstGeom prst="rect">
            <a:avLst/>
          </a:prstGeom>
          <a:solidFill>
            <a:srgbClr val="BD0A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3"/>
          <p:cNvSpPr/>
          <p:nvPr userDrawn="1"/>
        </p:nvSpPr>
        <p:spPr>
          <a:xfrm>
            <a:off x="3640138" y="6580188"/>
            <a:ext cx="1870075" cy="277812"/>
          </a:xfrm>
          <a:prstGeom prst="rect">
            <a:avLst/>
          </a:prstGeom>
          <a:solidFill>
            <a:srgbClr val="FA3C0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4"/>
          <p:cNvSpPr/>
          <p:nvPr userDrawn="1"/>
        </p:nvSpPr>
        <p:spPr>
          <a:xfrm>
            <a:off x="5457825" y="6580188"/>
            <a:ext cx="1870075" cy="277812"/>
          </a:xfrm>
          <a:prstGeom prst="rect">
            <a:avLst/>
          </a:prstGeom>
          <a:solidFill>
            <a:srgbClr val="FC7D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5"/>
          <p:cNvSpPr/>
          <p:nvPr userDrawn="1"/>
        </p:nvSpPr>
        <p:spPr>
          <a:xfrm>
            <a:off x="7273925" y="6580188"/>
            <a:ext cx="1870075" cy="277812"/>
          </a:xfrm>
          <a:prstGeom prst="rect">
            <a:avLst/>
          </a:prstGeom>
          <a:solidFill>
            <a:srgbClr val="678D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" name="Straight Connector 16"/>
          <p:cNvCxnSpPr/>
          <p:nvPr userDrawn="1"/>
        </p:nvCxnSpPr>
        <p:spPr>
          <a:xfrm>
            <a:off x="555625" y="3141663"/>
            <a:ext cx="8043863" cy="0"/>
          </a:xfrm>
          <a:prstGeom prst="line">
            <a:avLst/>
          </a:prstGeom>
          <a:ln>
            <a:solidFill>
              <a:srgbClr val="BD0A4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7" descr="IEREST-logo-lar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113" y="588963"/>
            <a:ext cx="5443537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C:\Users\paola.cassone\Desktop\llp-jpeg\EU_flag_LLP_EN-01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219075"/>
            <a:ext cx="11969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66445"/>
            <a:ext cx="7772400" cy="1470025"/>
          </a:xfrm>
        </p:spPr>
        <p:txBody>
          <a:bodyPr/>
          <a:lstStyle>
            <a:lvl1pPr algn="ctr">
              <a:defRPr>
                <a:solidFill>
                  <a:srgbClr val="772A53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66520"/>
            <a:ext cx="6400800" cy="1489830"/>
          </a:xfrm>
        </p:spPr>
        <p:txBody>
          <a:bodyPr/>
          <a:lstStyle>
            <a:lvl1pPr marL="0" indent="0" algn="ctr">
              <a:buNone/>
              <a:defRPr>
                <a:solidFill>
                  <a:srgbClr val="FA3C0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81FB5-2F0B-4335-A736-8283F107CCC3}" type="datetime1">
              <a:rPr lang="en-US" smtClean="0"/>
              <a:t>9/16/2015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1C20F-7D8D-4AEA-8817-3B8A605B3D8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96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REST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738" y="6013450"/>
            <a:ext cx="14652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6099175"/>
            <a:ext cx="1300163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0CCC6-9BFD-497D-9D8B-348B05096F67}" type="datetime1">
              <a:rPr lang="en-US" smtClean="0"/>
              <a:t>9/16/2015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1E5D9-ECF1-4DAC-84EF-9E3078D3EBD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113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REST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738" y="6013450"/>
            <a:ext cx="14652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6099175"/>
            <a:ext cx="1300163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829AB-7A8F-403E-9F0E-401A20060966}" type="datetime1">
              <a:rPr lang="en-US" smtClean="0"/>
              <a:t>9/16/2015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DD982-35F7-42BF-BC29-BB12B41BCBA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65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REST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738" y="6013450"/>
            <a:ext cx="14652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paola.cassone\Desktop\llp-jpeg\EU_flag_LLP_EN-01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1713"/>
            <a:ext cx="11969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8E16B-6C3C-4D13-9108-E376B6E73B77}" type="datetime1">
              <a:rPr lang="en-US" smtClean="0"/>
              <a:t>9/16/2015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4FB47-9D6E-4C30-AE46-937F23C2621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8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REST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738" y="6013450"/>
            <a:ext cx="14652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paola.cassone\Desktop\llp-jpeg\EU_flag_LLP_EN-01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6081713"/>
            <a:ext cx="11969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E0904-6270-4018-BA2A-CCCD972B2A5C}" type="datetime1">
              <a:rPr lang="en-US" smtClean="0"/>
              <a:t>9/16/2015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8870E-C251-4076-A979-28F3E948BB1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386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IEREST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738" y="6013450"/>
            <a:ext cx="14652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paola.cassone\Desktop\llp-jpeg\EU_flag_LLP_EN-01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6081713"/>
            <a:ext cx="11969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68FF0-3568-4E7F-8E74-97377B97CFC8}" type="datetime1">
              <a:rPr lang="en-US" smtClean="0"/>
              <a:t>9/16/2015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CF2E0-CCC1-488D-8B67-FAFF8102EB5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29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EREST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738" y="6013450"/>
            <a:ext cx="14652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:\Users\paola.cassone\Desktop\llp-jpeg\EU_flag_LLP_EN-01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6081713"/>
            <a:ext cx="11969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E8052-B5E6-4092-BCD2-4D30B5257EBC}" type="datetime1">
              <a:rPr lang="en-US" smtClean="0"/>
              <a:t>9/16/2015</a:t>
            </a:fld>
            <a:endParaRPr lang="en-US"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2A4E7-9A79-4E9C-89D6-85FBD5A3CB2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94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IEREST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738" y="6013450"/>
            <a:ext cx="14652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paola.cassone\Desktop\llp-jpeg\EU_flag_LLP_EN-01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6081713"/>
            <a:ext cx="11969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35949-E587-4558-89FE-CBF41724DC63}" type="datetime1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0437A-DD0C-4D73-AA71-7DEE7EBDFE7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4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IEREST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738" y="6013450"/>
            <a:ext cx="14652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C:\Users\paola.cassone\Desktop\llp-jpeg\EU_flag_LLP_EN-01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6081713"/>
            <a:ext cx="11969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F6D27-9FD3-492A-A0B5-BBA3030E6876}" type="datetime1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D1183-4C03-4E00-A313-CC1D55F0BC5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IEREST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738" y="6013450"/>
            <a:ext cx="14652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6099175"/>
            <a:ext cx="1300163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52FDF-474E-4D2C-A509-0FC5E56344EE}" type="datetime1">
              <a:rPr lang="en-US" smtClean="0"/>
              <a:t>9/16/2015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6BBA6-F4F4-4658-A76A-9818F27AB2E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3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IEREST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738" y="6013450"/>
            <a:ext cx="14652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6099175"/>
            <a:ext cx="1300163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AFA75-9BAC-4BE4-B77F-9BB7EBBE2D20}" type="datetime1">
              <a:rPr lang="en-US" smtClean="0"/>
              <a:t>9/16/2015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A0E41-A194-468D-8495-AC275197CD9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52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title style</a:t>
            </a:r>
            <a:endParaRPr lang="en-US" altLang="it-IT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text styles</a:t>
            </a:r>
          </a:p>
          <a:p>
            <a:pPr lvl="1"/>
            <a:r>
              <a:rPr lang="en-GB" altLang="it-IT" smtClean="0"/>
              <a:t>Second level</a:t>
            </a:r>
          </a:p>
          <a:p>
            <a:pPr lvl="2"/>
            <a:r>
              <a:rPr lang="en-GB" altLang="it-IT" smtClean="0"/>
              <a:t>Third level</a:t>
            </a:r>
          </a:p>
          <a:p>
            <a:pPr lvl="3"/>
            <a:r>
              <a:rPr lang="en-GB" altLang="it-IT" smtClean="0"/>
              <a:t>Fourth level</a:t>
            </a:r>
          </a:p>
          <a:p>
            <a:pPr lvl="4"/>
            <a:r>
              <a:rPr lang="en-GB" altLang="it-IT" smtClean="0"/>
              <a:t>Fifth level</a:t>
            </a:r>
            <a:endParaRPr lang="en-US" alt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756C0C-0321-428F-9BA5-BC90BE7659FB}" type="datetime1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FF0E68-4518-435A-807E-CCF8A025CDF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870075" cy="84138"/>
          </a:xfrm>
          <a:prstGeom prst="rect">
            <a:avLst/>
          </a:prstGeom>
          <a:solidFill>
            <a:srgbClr val="772A5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816100" y="0"/>
            <a:ext cx="1870075" cy="84138"/>
          </a:xfrm>
          <a:prstGeom prst="rect">
            <a:avLst/>
          </a:prstGeom>
          <a:solidFill>
            <a:srgbClr val="BD0A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3640138" y="0"/>
            <a:ext cx="1870075" cy="84138"/>
          </a:xfrm>
          <a:prstGeom prst="rect">
            <a:avLst/>
          </a:prstGeom>
          <a:solidFill>
            <a:srgbClr val="FA3C0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5457825" y="0"/>
            <a:ext cx="1870075" cy="84138"/>
          </a:xfrm>
          <a:prstGeom prst="rect">
            <a:avLst/>
          </a:prstGeom>
          <a:solidFill>
            <a:srgbClr val="FC7D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7273925" y="0"/>
            <a:ext cx="1870075" cy="84138"/>
          </a:xfrm>
          <a:prstGeom prst="rect">
            <a:avLst/>
          </a:prstGeom>
          <a:solidFill>
            <a:srgbClr val="678D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6580188"/>
            <a:ext cx="1870075" cy="277812"/>
          </a:xfrm>
          <a:prstGeom prst="rect">
            <a:avLst/>
          </a:prstGeom>
          <a:solidFill>
            <a:srgbClr val="772A5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1816100" y="6580188"/>
            <a:ext cx="1870075" cy="277812"/>
          </a:xfrm>
          <a:prstGeom prst="rect">
            <a:avLst/>
          </a:prstGeom>
          <a:solidFill>
            <a:srgbClr val="BD0A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3640138" y="6580188"/>
            <a:ext cx="1870075" cy="277812"/>
          </a:xfrm>
          <a:prstGeom prst="rect">
            <a:avLst/>
          </a:prstGeom>
          <a:solidFill>
            <a:srgbClr val="FA3C0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5457825" y="6580188"/>
            <a:ext cx="1870075" cy="277812"/>
          </a:xfrm>
          <a:prstGeom prst="rect">
            <a:avLst/>
          </a:prstGeom>
          <a:solidFill>
            <a:srgbClr val="FC7D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7273925" y="6580188"/>
            <a:ext cx="1870075" cy="277812"/>
          </a:xfrm>
          <a:prstGeom prst="rect">
            <a:avLst/>
          </a:prstGeom>
          <a:solidFill>
            <a:srgbClr val="678D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772A5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772A53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772A53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772A53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772A53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>
          <a:solidFill>
            <a:srgbClr val="772A53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>
          <a:solidFill>
            <a:srgbClr val="772A53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>
          <a:solidFill>
            <a:srgbClr val="772A53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>
          <a:solidFill>
            <a:srgbClr val="772A53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.plymouth.ac.uk/resined/narrative/autobiographiesfinal.htm#What is auto/biographical research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methodsofdiscovery.net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cholarworks.gvsu.edu/orpc/vol8/iss1/7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e.int/t/dg4/autobiography/default_en.asp#lien_inacti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alitative-research.net/index.php/fqs/article/view/1589/309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las.ac.uk/resources/gpg/10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cyclopedia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340975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it-IT" dirty="0" smtClean="0"/>
              <a:t/>
            </a:r>
            <a:br>
              <a:rPr lang="en-US" altLang="it-IT" dirty="0" smtClean="0"/>
            </a:br>
            <a:r>
              <a:rPr lang="en-US" altLang="it-IT" b="1" dirty="0" smtClean="0"/>
              <a:t>References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1371600" y="4879775"/>
            <a:ext cx="6400800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rgbClr val="FA3C08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en-US" altLang="it-IT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49943" y="497114"/>
            <a:ext cx="8229600" cy="5482772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GB" sz="2000" dirty="0">
                <a:solidFill>
                  <a:schemeClr val="tx1"/>
                </a:solidFill>
              </a:rPr>
              <a:t>Oberg, K. (1960). Cultural shock: Adjustment to new cultural environments. </a:t>
            </a:r>
            <a:r>
              <a:rPr lang="en-GB" sz="2000" i="1" dirty="0">
                <a:solidFill>
                  <a:schemeClr val="tx1"/>
                </a:solidFill>
              </a:rPr>
              <a:t>Practical Anthropology, 7</a:t>
            </a:r>
            <a:r>
              <a:rPr lang="en-GB" sz="2000" dirty="0">
                <a:solidFill>
                  <a:schemeClr val="tx1"/>
                </a:solidFill>
              </a:rPr>
              <a:t>, 177–182.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>
                <a:solidFill>
                  <a:schemeClr val="tx1"/>
                </a:solidFill>
              </a:rPr>
              <a:t>O’Sullivan, T., Hartley, J., Saunders, D., Montgomery, M., &amp; Fiske, J. (1994). </a:t>
            </a:r>
            <a:r>
              <a:rPr lang="en-GB" sz="2000" i="1" dirty="0">
                <a:solidFill>
                  <a:schemeClr val="tx1"/>
                </a:solidFill>
              </a:rPr>
              <a:t>Key concepts in communication and cultural studies</a:t>
            </a:r>
            <a:r>
              <a:rPr lang="en-GB" sz="2000" dirty="0">
                <a:solidFill>
                  <a:schemeClr val="tx1"/>
                </a:solidFill>
              </a:rPr>
              <a:t>. London: Routledge.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 err="1">
                <a:solidFill>
                  <a:schemeClr val="tx1"/>
                </a:solidFill>
              </a:rPr>
              <a:t>Pavlenko</a:t>
            </a:r>
            <a:r>
              <a:rPr lang="en-US" sz="2000" dirty="0">
                <a:solidFill>
                  <a:schemeClr val="tx1"/>
                </a:solidFill>
              </a:rPr>
              <a:t>, A. (2001). “In the world of the tradition, I was unimagined”: Negotiation of identities in cross-cultural autobiographies. </a:t>
            </a:r>
            <a:r>
              <a:rPr lang="en-US" sz="2000" i="1" dirty="0">
                <a:solidFill>
                  <a:schemeClr val="tx1"/>
                </a:solidFill>
              </a:rPr>
              <a:t>The International Journal of Bilingualism, 5</a:t>
            </a:r>
            <a:r>
              <a:rPr lang="en-US" sz="2000" dirty="0">
                <a:solidFill>
                  <a:schemeClr val="tx1"/>
                </a:solidFill>
              </a:rPr>
              <a:t>(3), </a:t>
            </a:r>
            <a:r>
              <a:rPr lang="en-US" sz="2000" dirty="0" smtClean="0">
                <a:solidFill>
                  <a:schemeClr val="tx1"/>
                </a:solidFill>
              </a:rPr>
              <a:t>317-44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Pellegrino </a:t>
            </a:r>
            <a:r>
              <a:rPr lang="en-US" sz="2000" dirty="0" err="1">
                <a:solidFill>
                  <a:schemeClr val="tx1"/>
                </a:solidFill>
              </a:rPr>
              <a:t>Aveni</a:t>
            </a:r>
            <a:r>
              <a:rPr lang="en-US" sz="2000" dirty="0">
                <a:solidFill>
                  <a:schemeClr val="tx1"/>
                </a:solidFill>
              </a:rPr>
              <a:t>, V. (2005). </a:t>
            </a:r>
            <a:r>
              <a:rPr lang="en-US" sz="2000" i="1" dirty="0">
                <a:solidFill>
                  <a:schemeClr val="tx1"/>
                </a:solidFill>
              </a:rPr>
              <a:t>Study abroad and second language use: Constructing the self</a:t>
            </a:r>
            <a:r>
              <a:rPr lang="en-US" sz="2000" dirty="0">
                <a:solidFill>
                  <a:schemeClr val="tx1"/>
                </a:solidFill>
              </a:rPr>
              <a:t>. New York (NY): Cambridge University Press.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Personal Narratives Group (Eds.). (1989). </a:t>
            </a:r>
            <a:r>
              <a:rPr lang="en-US" sz="2000" i="1" dirty="0">
                <a:solidFill>
                  <a:schemeClr val="tx1"/>
                </a:solidFill>
              </a:rPr>
              <a:t>Interpreting women’s lives: Feminist theory and personal narratives</a:t>
            </a:r>
            <a:r>
              <a:rPr lang="en-US" sz="2000" dirty="0">
                <a:solidFill>
                  <a:schemeClr val="tx1"/>
                </a:solidFill>
              </a:rPr>
              <a:t>. Bloomington: Indiana University Press.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Rapport, N. (2007). Narrative. In N. Rapport &amp; J. </a:t>
            </a:r>
            <a:r>
              <a:rPr lang="en-US" sz="2000" dirty="0" err="1">
                <a:solidFill>
                  <a:schemeClr val="tx1"/>
                </a:solidFill>
              </a:rPr>
              <a:t>Overing</a:t>
            </a:r>
            <a:r>
              <a:rPr lang="en-US" sz="2000" dirty="0">
                <a:solidFill>
                  <a:schemeClr val="tx1"/>
                </a:solidFill>
              </a:rPr>
              <a:t> (Eds.), </a:t>
            </a:r>
            <a:r>
              <a:rPr lang="en-US" sz="2000" i="1" dirty="0">
                <a:solidFill>
                  <a:schemeClr val="tx1"/>
                </a:solidFill>
              </a:rPr>
              <a:t>Social and cultural anthropology: The key concepts</a:t>
            </a:r>
            <a:r>
              <a:rPr lang="en-US" sz="2000" dirty="0">
                <a:solidFill>
                  <a:schemeClr val="tx1"/>
                </a:solidFill>
              </a:rPr>
              <a:t> (pp. 317-325). London: Routledge.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</a:rPr>
              <a:t>Roberts, C., </a:t>
            </a:r>
            <a:r>
              <a:rPr lang="en-US" sz="2000" dirty="0" err="1">
                <a:solidFill>
                  <a:schemeClr val="tx1"/>
                </a:solidFill>
              </a:rPr>
              <a:t>Byram</a:t>
            </a:r>
            <a:r>
              <a:rPr lang="en-US" sz="2000" dirty="0">
                <a:solidFill>
                  <a:schemeClr val="tx1"/>
                </a:solidFill>
              </a:rPr>
              <a:t>, M., </a:t>
            </a:r>
            <a:r>
              <a:rPr lang="en-US" sz="2000" dirty="0" err="1">
                <a:solidFill>
                  <a:schemeClr val="tx1"/>
                </a:solidFill>
              </a:rPr>
              <a:t>Barro</a:t>
            </a:r>
            <a:r>
              <a:rPr lang="en-US" sz="2000" dirty="0">
                <a:solidFill>
                  <a:schemeClr val="tx1"/>
                </a:solidFill>
              </a:rPr>
              <a:t>, A., Jordan, S., &amp; Street, B. (Eds.). (2001). </a:t>
            </a:r>
            <a:r>
              <a:rPr lang="en-US" sz="2000" i="1" dirty="0">
                <a:solidFill>
                  <a:schemeClr val="tx1"/>
                </a:solidFill>
              </a:rPr>
              <a:t>Language learners as ethnographers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Clevedon</a:t>
            </a:r>
            <a:r>
              <a:rPr lang="en-US" sz="2000" dirty="0">
                <a:solidFill>
                  <a:schemeClr val="tx1"/>
                </a:solidFill>
              </a:rPr>
              <a:t>: Multilingual Matters.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endParaRPr lang="it-IT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endParaRPr lang="it-IT" sz="2000" dirty="0"/>
          </a:p>
          <a:p>
            <a:endParaRPr lang="it-IT" sz="1800" dirty="0"/>
          </a:p>
        </p:txBody>
      </p:sp>
      <p:sp>
        <p:nvSpPr>
          <p:cNvPr id="4" name="Segnaposto numero diapositiva 3"/>
          <p:cNvSpPr txBox="1">
            <a:spLocks/>
          </p:cNvSpPr>
          <p:nvPr/>
        </p:nvSpPr>
        <p:spPr>
          <a:xfrm>
            <a:off x="3497943" y="613024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endParaRPr lang="en-US" sz="2400" b="1" dirty="0">
              <a:solidFill>
                <a:srgbClr val="FA3C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86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49943" y="497114"/>
            <a:ext cx="8229600" cy="5482772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GB" sz="2000" dirty="0">
                <a:solidFill>
                  <a:schemeClr val="tx1"/>
                </a:solidFill>
              </a:rPr>
              <a:t>Ross, A. (2007). Multiple identities and education for active citizenship. </a:t>
            </a:r>
            <a:r>
              <a:rPr lang="en-GB" sz="2000" i="1" dirty="0">
                <a:solidFill>
                  <a:schemeClr val="tx1"/>
                </a:solidFill>
              </a:rPr>
              <a:t>British Journal of Educational Studies, 55</a:t>
            </a:r>
            <a:r>
              <a:rPr lang="en-GB" sz="2000" dirty="0">
                <a:solidFill>
                  <a:schemeClr val="tx1"/>
                </a:solidFill>
              </a:rPr>
              <a:t>(3), 286-303.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 err="1">
                <a:solidFill>
                  <a:schemeClr val="tx1"/>
                </a:solidFill>
              </a:rPr>
              <a:t>Seidlhofer</a:t>
            </a:r>
            <a:r>
              <a:rPr lang="en-GB" sz="2000" dirty="0">
                <a:solidFill>
                  <a:schemeClr val="tx1"/>
                </a:solidFill>
              </a:rPr>
              <a:t>, B. (2005). Standard future or half-baked quackery? Descriptive and pedagogic bearings on the globalisation of English. In C. </a:t>
            </a:r>
            <a:r>
              <a:rPr lang="en-GB" sz="2000" dirty="0" err="1">
                <a:solidFill>
                  <a:schemeClr val="tx1"/>
                </a:solidFill>
              </a:rPr>
              <a:t>Gnutzmann</a:t>
            </a:r>
            <a:r>
              <a:rPr lang="en-GB" sz="2000" dirty="0">
                <a:solidFill>
                  <a:schemeClr val="tx1"/>
                </a:solidFill>
              </a:rPr>
              <a:t> &amp; F. </a:t>
            </a:r>
            <a:r>
              <a:rPr lang="en-GB" sz="2000" dirty="0" err="1">
                <a:solidFill>
                  <a:schemeClr val="tx1"/>
                </a:solidFill>
              </a:rPr>
              <a:t>Intemann</a:t>
            </a:r>
            <a:r>
              <a:rPr lang="en-GB" sz="2000" dirty="0">
                <a:solidFill>
                  <a:schemeClr val="tx1"/>
                </a:solidFill>
              </a:rPr>
              <a:t> (Eds.), </a:t>
            </a:r>
            <a:r>
              <a:rPr lang="en-GB" sz="2000" i="1" dirty="0">
                <a:solidFill>
                  <a:schemeClr val="tx1"/>
                </a:solidFill>
              </a:rPr>
              <a:t>Globalisation and the English language classroom</a:t>
            </a:r>
            <a:r>
              <a:rPr lang="en-GB" sz="2000" dirty="0">
                <a:solidFill>
                  <a:schemeClr val="tx1"/>
                </a:solidFill>
              </a:rPr>
              <a:t> (pp. 155-169). </a:t>
            </a:r>
            <a:r>
              <a:rPr lang="en-GB" sz="2000" dirty="0" err="1">
                <a:solidFill>
                  <a:schemeClr val="tx1"/>
                </a:solidFill>
              </a:rPr>
              <a:t>Tübingen</a:t>
            </a:r>
            <a:r>
              <a:rPr lang="en-GB" sz="2000" dirty="0">
                <a:solidFill>
                  <a:schemeClr val="tx1"/>
                </a:solidFill>
              </a:rPr>
              <a:t>: </a:t>
            </a:r>
            <a:r>
              <a:rPr lang="en-GB" sz="2000" dirty="0" err="1">
                <a:solidFill>
                  <a:schemeClr val="tx1"/>
                </a:solidFill>
              </a:rPr>
              <a:t>Narr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Sikes, P. (2006). Auto/biographies and life histories. Retrieved July 22, 2015, from: </a:t>
            </a:r>
            <a:r>
              <a:rPr lang="en-US" sz="2000" u="sng" dirty="0">
                <a:solidFill>
                  <a:schemeClr val="tx1"/>
                </a:solidFill>
                <a:hlinkClick r:id="rId2"/>
              </a:rPr>
              <a:t>http://www.edu.plymouth.ac.uk/resined/narrative/autobiographiesfinal.htm#What%20is%20auto/biographical%20research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>
                <a:solidFill>
                  <a:schemeClr val="tx1"/>
                </a:solidFill>
              </a:rPr>
              <a:t>Spencer-</a:t>
            </a:r>
            <a:r>
              <a:rPr lang="en-GB" sz="2000" dirty="0" err="1">
                <a:solidFill>
                  <a:schemeClr val="tx1"/>
                </a:solidFill>
              </a:rPr>
              <a:t>Oatey</a:t>
            </a:r>
            <a:r>
              <a:rPr lang="en-GB" sz="2000" dirty="0">
                <a:solidFill>
                  <a:schemeClr val="tx1"/>
                </a:solidFill>
              </a:rPr>
              <a:t>, H. (2008). </a:t>
            </a:r>
            <a:r>
              <a:rPr lang="en-GB" sz="2000" i="1" dirty="0">
                <a:solidFill>
                  <a:schemeClr val="tx1"/>
                </a:solidFill>
              </a:rPr>
              <a:t>Culturally speaking: Culture, communication and politeness theory. Second Edition</a:t>
            </a:r>
            <a:r>
              <a:rPr lang="en-GB" sz="2000" dirty="0">
                <a:solidFill>
                  <a:schemeClr val="tx1"/>
                </a:solidFill>
              </a:rPr>
              <a:t>. London: Continuum.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it-IT" sz="2000" dirty="0" err="1">
                <a:solidFill>
                  <a:schemeClr val="tx1"/>
                </a:solidFill>
              </a:rPr>
              <a:t>Staerklé</a:t>
            </a:r>
            <a:r>
              <a:rPr lang="it-IT" sz="2000" dirty="0">
                <a:solidFill>
                  <a:schemeClr val="tx1"/>
                </a:solidFill>
              </a:rPr>
              <a:t>, C., </a:t>
            </a:r>
            <a:r>
              <a:rPr lang="it-IT" sz="2000" dirty="0" err="1">
                <a:solidFill>
                  <a:schemeClr val="tx1"/>
                </a:solidFill>
              </a:rPr>
              <a:t>Clémence</a:t>
            </a:r>
            <a:r>
              <a:rPr lang="it-IT" sz="2000" dirty="0">
                <a:solidFill>
                  <a:schemeClr val="tx1"/>
                </a:solidFill>
              </a:rPr>
              <a:t>, A., &amp; Spini, D. (2011). </a:t>
            </a:r>
            <a:r>
              <a:rPr lang="en-GB" sz="2000" dirty="0">
                <a:solidFill>
                  <a:schemeClr val="tx1"/>
                </a:solidFill>
              </a:rPr>
              <a:t>Social representations: A normative and dynamic intergroup approach. </a:t>
            </a:r>
            <a:r>
              <a:rPr lang="en-GB" sz="2000" i="1" dirty="0">
                <a:solidFill>
                  <a:schemeClr val="tx1"/>
                </a:solidFill>
              </a:rPr>
              <a:t>Political Psychology, 32</a:t>
            </a:r>
            <a:r>
              <a:rPr lang="en-GB" sz="2000" dirty="0">
                <a:solidFill>
                  <a:schemeClr val="tx1"/>
                </a:solidFill>
              </a:rPr>
              <a:t>(5), 759-768.</a:t>
            </a:r>
            <a:endParaRPr lang="it-IT" sz="2000" dirty="0">
              <a:solidFill>
                <a:schemeClr val="tx1"/>
              </a:solidFill>
            </a:endParaRPr>
          </a:p>
          <a:p>
            <a:endParaRPr lang="it-IT" sz="2000" dirty="0"/>
          </a:p>
          <a:p>
            <a:endParaRPr lang="it-IT" sz="1800" dirty="0"/>
          </a:p>
        </p:txBody>
      </p:sp>
      <p:sp>
        <p:nvSpPr>
          <p:cNvPr id="4" name="Segnaposto numero diapositiva 3"/>
          <p:cNvSpPr txBox="1">
            <a:spLocks/>
          </p:cNvSpPr>
          <p:nvPr/>
        </p:nvSpPr>
        <p:spPr>
          <a:xfrm>
            <a:off x="3497943" y="613024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endParaRPr lang="en-US" sz="2400" b="1" dirty="0">
              <a:solidFill>
                <a:srgbClr val="FA3C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82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49943" y="497114"/>
            <a:ext cx="8229600" cy="5482772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ea typeface="Calibri"/>
                <a:cs typeface="Times New Roman"/>
              </a:rPr>
              <a:t>Swain, M. (2006).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/>
              </a:rPr>
              <a:t>Languaging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/>
              </a:rPr>
              <a:t>, agency and collaboration in advanced second language proficiency. In H. Byrnes (Ed.), </a:t>
            </a:r>
            <a:r>
              <a:rPr lang="en-US" sz="2000" i="1" dirty="0">
                <a:solidFill>
                  <a:schemeClr val="tx1"/>
                </a:solidFill>
                <a:ea typeface="Calibri"/>
                <a:cs typeface="Times New Roman"/>
              </a:rPr>
              <a:t>Advanced language learning: The contribution of Halliday and Vygotsky 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/>
              </a:rPr>
              <a:t>(pp. 95-108). London: Continuum.</a:t>
            </a:r>
            <a:endParaRPr lang="it-IT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ea typeface="Calibri"/>
                <a:cs typeface="Times New Roman"/>
              </a:rPr>
              <a:t>van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/>
              </a:rPr>
              <a:t>Dijk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/>
              </a:rPr>
              <a:t>, T. A. (2000). New(s) racism: A discourse analytical approach. In S.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/>
              </a:rPr>
              <a:t>Cottle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/>
              </a:rPr>
              <a:t> (Ed.), </a:t>
            </a:r>
            <a:r>
              <a:rPr lang="en-US" sz="2000" i="1" dirty="0">
                <a:solidFill>
                  <a:schemeClr val="tx1"/>
                </a:solidFill>
                <a:ea typeface="Calibri"/>
                <a:cs typeface="Times New Roman"/>
              </a:rPr>
              <a:t>Ethnic minorities &amp; the media: Changing cultural boundaries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/>
              </a:rPr>
              <a:t> (pp. 33-49). Maidenhead: Open University Press.</a:t>
            </a:r>
            <a:endParaRPr lang="it-IT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fr-FR" sz="2000" dirty="0">
                <a:solidFill>
                  <a:schemeClr val="tx1"/>
                </a:solidFill>
                <a:ea typeface="Calibri"/>
                <a:cs typeface="Times New Roman"/>
              </a:rPr>
              <a:t>van </a:t>
            </a:r>
            <a:r>
              <a:rPr lang="fr-FR" sz="2000" dirty="0" err="1">
                <a:solidFill>
                  <a:schemeClr val="tx1"/>
                </a:solidFill>
                <a:ea typeface="Calibri"/>
                <a:cs typeface="Times New Roman"/>
              </a:rPr>
              <a:t>Dijk</a:t>
            </a:r>
            <a:r>
              <a:rPr lang="fr-FR" sz="2000" dirty="0">
                <a:solidFill>
                  <a:schemeClr val="tx1"/>
                </a:solidFill>
                <a:ea typeface="Calibri"/>
                <a:cs typeface="Times New Roman"/>
              </a:rPr>
              <a:t>, T. A. (2001). Critical </a:t>
            </a:r>
            <a:r>
              <a:rPr lang="fr-FR" sz="2000" dirty="0" err="1">
                <a:solidFill>
                  <a:schemeClr val="tx1"/>
                </a:solidFill>
                <a:ea typeface="Calibri"/>
                <a:cs typeface="Times New Roman"/>
              </a:rPr>
              <a:t>Discourse</a:t>
            </a:r>
            <a:r>
              <a:rPr lang="fr-FR" sz="2000" dirty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fr-FR" sz="2000" dirty="0" err="1">
                <a:solidFill>
                  <a:schemeClr val="tx1"/>
                </a:solidFill>
                <a:ea typeface="Calibri"/>
                <a:cs typeface="Times New Roman"/>
              </a:rPr>
              <a:t>Analysis</a:t>
            </a:r>
            <a:r>
              <a:rPr lang="fr-FR" sz="2000" dirty="0">
                <a:solidFill>
                  <a:schemeClr val="tx1"/>
                </a:solidFill>
                <a:ea typeface="Calibri"/>
                <a:cs typeface="Times New Roman"/>
              </a:rPr>
              <a:t>. In D. </a:t>
            </a:r>
            <a:r>
              <a:rPr lang="fr-FR" sz="2000" dirty="0" err="1">
                <a:solidFill>
                  <a:schemeClr val="tx1"/>
                </a:solidFill>
                <a:ea typeface="Calibri"/>
                <a:cs typeface="Times New Roman"/>
              </a:rPr>
              <a:t>Schiffrin</a:t>
            </a:r>
            <a:r>
              <a:rPr lang="fr-FR" sz="2000" dirty="0">
                <a:solidFill>
                  <a:schemeClr val="tx1"/>
                </a:solidFill>
                <a:ea typeface="Calibri"/>
                <a:cs typeface="Times New Roman"/>
              </a:rPr>
              <a:t>, D. </a:t>
            </a:r>
            <a:r>
              <a:rPr lang="fr-FR" sz="2000" dirty="0" err="1">
                <a:solidFill>
                  <a:schemeClr val="tx1"/>
                </a:solidFill>
                <a:ea typeface="Calibri"/>
                <a:cs typeface="Times New Roman"/>
              </a:rPr>
              <a:t>Tannen</a:t>
            </a:r>
            <a:r>
              <a:rPr lang="fr-FR" sz="2000" dirty="0">
                <a:solidFill>
                  <a:schemeClr val="tx1"/>
                </a:solidFill>
                <a:ea typeface="Calibri"/>
                <a:cs typeface="Times New Roman"/>
              </a:rPr>
              <a:t> &amp; H. E. Hamilton (</a:t>
            </a:r>
            <a:r>
              <a:rPr lang="fr-FR" sz="2000" dirty="0" err="1">
                <a:solidFill>
                  <a:schemeClr val="tx1"/>
                </a:solidFill>
                <a:ea typeface="Calibri"/>
                <a:cs typeface="Times New Roman"/>
              </a:rPr>
              <a:t>Eds</a:t>
            </a:r>
            <a:r>
              <a:rPr lang="fr-FR" sz="2000" dirty="0">
                <a:solidFill>
                  <a:schemeClr val="tx1"/>
                </a:solidFill>
                <a:ea typeface="Calibri"/>
                <a:cs typeface="Times New Roman"/>
              </a:rPr>
              <a:t>.), </a:t>
            </a:r>
            <a:r>
              <a:rPr lang="fr-FR" sz="2000" i="1" dirty="0">
                <a:solidFill>
                  <a:schemeClr val="tx1"/>
                </a:solidFill>
                <a:ea typeface="Calibri"/>
                <a:cs typeface="Times New Roman"/>
              </a:rPr>
              <a:t>The </a:t>
            </a:r>
            <a:r>
              <a:rPr lang="fr-FR" sz="2000" i="1" dirty="0" err="1">
                <a:solidFill>
                  <a:schemeClr val="tx1"/>
                </a:solidFill>
                <a:ea typeface="Calibri"/>
                <a:cs typeface="Times New Roman"/>
              </a:rPr>
              <a:t>handbook</a:t>
            </a:r>
            <a:r>
              <a:rPr lang="fr-FR" sz="2000" i="1" dirty="0">
                <a:solidFill>
                  <a:schemeClr val="tx1"/>
                </a:solidFill>
                <a:ea typeface="Calibri"/>
                <a:cs typeface="Times New Roman"/>
              </a:rPr>
              <a:t> of </a:t>
            </a:r>
            <a:r>
              <a:rPr lang="fr-FR" sz="2000" i="1" dirty="0" err="1">
                <a:solidFill>
                  <a:schemeClr val="tx1"/>
                </a:solidFill>
                <a:ea typeface="Calibri"/>
                <a:cs typeface="Times New Roman"/>
              </a:rPr>
              <a:t>discourse</a:t>
            </a:r>
            <a:r>
              <a:rPr lang="fr-FR" sz="2000" i="1" dirty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fr-FR" sz="2000" i="1" dirty="0" err="1">
                <a:solidFill>
                  <a:schemeClr val="tx1"/>
                </a:solidFill>
                <a:ea typeface="Calibri"/>
                <a:cs typeface="Times New Roman"/>
              </a:rPr>
              <a:t>analysis</a:t>
            </a:r>
            <a:r>
              <a:rPr lang="fr-FR" sz="2000" dirty="0">
                <a:solidFill>
                  <a:schemeClr val="tx1"/>
                </a:solidFill>
                <a:ea typeface="Calibri"/>
                <a:cs typeface="Times New Roman"/>
              </a:rPr>
              <a:t>  (pp. 352-371). Oxford: </a:t>
            </a:r>
            <a:r>
              <a:rPr lang="fr-FR" sz="2000" dirty="0" err="1">
                <a:solidFill>
                  <a:schemeClr val="tx1"/>
                </a:solidFill>
                <a:ea typeface="Calibri"/>
                <a:cs typeface="Times New Roman"/>
              </a:rPr>
              <a:t>Blackwell</a:t>
            </a:r>
            <a:r>
              <a:rPr lang="fr-FR" sz="2000" dirty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fr-FR" sz="2000" dirty="0" err="1">
                <a:solidFill>
                  <a:schemeClr val="tx1"/>
                </a:solidFill>
                <a:ea typeface="Calibri"/>
                <a:cs typeface="Times New Roman"/>
              </a:rPr>
              <a:t>Publishing</a:t>
            </a:r>
            <a:r>
              <a:rPr lang="fr-FR" sz="2000" dirty="0">
                <a:solidFill>
                  <a:schemeClr val="tx1"/>
                </a:solidFill>
                <a:ea typeface="Calibri"/>
                <a:cs typeface="Times New Roman"/>
              </a:rPr>
              <a:t>.</a:t>
            </a:r>
            <a:endParaRPr lang="it-IT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chemeClr val="tx1"/>
                </a:solidFill>
                <a:ea typeface="Calibri"/>
                <a:cs typeface="Times New Roman"/>
              </a:rPr>
              <a:t>Ward, C., </a:t>
            </a:r>
            <a:r>
              <a:rPr lang="en-GB" sz="2000" dirty="0" err="1">
                <a:solidFill>
                  <a:schemeClr val="tx1"/>
                </a:solidFill>
                <a:ea typeface="Calibri"/>
                <a:cs typeface="Times New Roman"/>
              </a:rPr>
              <a:t>Bochner</a:t>
            </a:r>
            <a:r>
              <a:rPr lang="en-GB" sz="2000" dirty="0">
                <a:solidFill>
                  <a:schemeClr val="tx1"/>
                </a:solidFill>
                <a:ea typeface="Calibri"/>
                <a:cs typeface="Times New Roman"/>
              </a:rPr>
              <a:t>, S., &amp; </a:t>
            </a:r>
            <a:r>
              <a:rPr lang="en-GB" sz="2000" dirty="0" err="1">
                <a:solidFill>
                  <a:schemeClr val="tx1"/>
                </a:solidFill>
                <a:ea typeface="Calibri"/>
                <a:cs typeface="Times New Roman"/>
              </a:rPr>
              <a:t>Furnham</a:t>
            </a:r>
            <a:r>
              <a:rPr lang="en-GB" sz="2000" dirty="0">
                <a:solidFill>
                  <a:schemeClr val="tx1"/>
                </a:solidFill>
                <a:ea typeface="Calibri"/>
                <a:cs typeface="Times New Roman"/>
              </a:rPr>
              <a:t>, A. (2001). </a:t>
            </a:r>
            <a:r>
              <a:rPr lang="en-GB" sz="2000" i="1" dirty="0">
                <a:solidFill>
                  <a:schemeClr val="tx1"/>
                </a:solidFill>
                <a:ea typeface="Calibri"/>
                <a:cs typeface="Times New Roman"/>
              </a:rPr>
              <a:t>The psychology of culture shock</a:t>
            </a:r>
            <a:r>
              <a:rPr lang="en-GB" sz="2000" dirty="0">
                <a:solidFill>
                  <a:schemeClr val="tx1"/>
                </a:solidFill>
                <a:ea typeface="Calibri"/>
                <a:cs typeface="Times New Roman"/>
              </a:rPr>
              <a:t>. Hove: Routledge.</a:t>
            </a:r>
            <a:endParaRPr lang="it-IT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chemeClr val="tx1"/>
                </a:solidFill>
                <a:ea typeface="Calibri"/>
                <a:cs typeface="Times New Roman"/>
              </a:rPr>
              <a:t>Weaver, G. R. (1993). Understanding and coping with cross-cultural adjustment stress. In R. M. Paige (Ed.), </a:t>
            </a:r>
            <a:r>
              <a:rPr lang="en-GB" sz="2000" i="1" dirty="0">
                <a:solidFill>
                  <a:schemeClr val="tx1"/>
                </a:solidFill>
                <a:ea typeface="Calibri"/>
                <a:cs typeface="Times New Roman"/>
              </a:rPr>
              <a:t>Education for the intercultural experience</a:t>
            </a:r>
            <a:r>
              <a:rPr lang="en-GB" sz="2000" dirty="0">
                <a:solidFill>
                  <a:schemeClr val="tx1"/>
                </a:solidFill>
                <a:ea typeface="Calibri"/>
                <a:cs typeface="Times New Roman"/>
              </a:rPr>
              <a:t> (pp. 137-167</a:t>
            </a:r>
            <a:r>
              <a:rPr lang="en-GB" sz="2000" dirty="0" smtClean="0">
                <a:solidFill>
                  <a:schemeClr val="tx1"/>
                </a:solidFill>
                <a:ea typeface="Calibri"/>
                <a:cs typeface="Times New Roman"/>
              </a:rPr>
              <a:t>). Yarmouth </a:t>
            </a:r>
            <a:r>
              <a:rPr lang="en-GB" sz="2000" dirty="0">
                <a:solidFill>
                  <a:schemeClr val="tx1"/>
                </a:solidFill>
                <a:ea typeface="Calibri"/>
                <a:cs typeface="Times New Roman"/>
              </a:rPr>
              <a:t>(ME): Intercultural Press.</a:t>
            </a:r>
            <a:endParaRPr lang="it-IT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>
              <a:spcBef>
                <a:spcPts val="1200"/>
              </a:spcBef>
              <a:buNone/>
            </a:pPr>
            <a:endParaRPr lang="it-IT" sz="2000" dirty="0">
              <a:solidFill>
                <a:schemeClr val="tx1"/>
              </a:solidFill>
            </a:endParaRPr>
          </a:p>
          <a:p>
            <a:endParaRPr lang="it-IT" sz="1800" dirty="0"/>
          </a:p>
        </p:txBody>
      </p:sp>
      <p:sp>
        <p:nvSpPr>
          <p:cNvPr id="4" name="Segnaposto numero diapositiva 3"/>
          <p:cNvSpPr txBox="1">
            <a:spLocks/>
          </p:cNvSpPr>
          <p:nvPr/>
        </p:nvSpPr>
        <p:spPr>
          <a:xfrm>
            <a:off x="3497943" y="613024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endParaRPr lang="en-US" sz="2400" b="1" dirty="0">
              <a:solidFill>
                <a:srgbClr val="FA3C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16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49943" y="497114"/>
            <a:ext cx="8229600" cy="5482772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GB" sz="2000" dirty="0">
                <a:solidFill>
                  <a:schemeClr val="tx1"/>
                </a:solidFill>
              </a:rPr>
              <a:t>Wight, A. R. (1995). The critical incident as a training tool. In S. M. Fowler (Ed.), </a:t>
            </a:r>
            <a:r>
              <a:rPr lang="en-GB" sz="2000" i="1" dirty="0">
                <a:solidFill>
                  <a:schemeClr val="tx1"/>
                </a:solidFill>
              </a:rPr>
              <a:t>Intercultural Sourcebook: Cross-Cultural Training Methods. Volume 1</a:t>
            </a:r>
            <a:r>
              <a:rPr lang="en-GB" sz="2000" dirty="0">
                <a:solidFill>
                  <a:schemeClr val="tx1"/>
                </a:solidFill>
              </a:rPr>
              <a:t> (pp. 127-140). Yarmouth (ME): Intercultural Press.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fr-FR" sz="2000" dirty="0" err="1">
                <a:solidFill>
                  <a:schemeClr val="tx1"/>
                </a:solidFill>
              </a:rPr>
              <a:t>Zemliansky</a:t>
            </a:r>
            <a:r>
              <a:rPr lang="fr-FR" sz="2000" dirty="0">
                <a:solidFill>
                  <a:schemeClr val="tx1"/>
                </a:solidFill>
              </a:rPr>
              <a:t>, P. (2008). </a:t>
            </a:r>
            <a:r>
              <a:rPr lang="fr-FR" sz="2000" dirty="0" err="1">
                <a:solidFill>
                  <a:schemeClr val="tx1"/>
                </a:solidFill>
              </a:rPr>
              <a:t>Methods</a:t>
            </a:r>
            <a:r>
              <a:rPr lang="fr-FR" sz="2000" dirty="0">
                <a:solidFill>
                  <a:schemeClr val="tx1"/>
                </a:solidFill>
              </a:rPr>
              <a:t> of </a:t>
            </a:r>
            <a:r>
              <a:rPr lang="fr-FR" sz="2000" dirty="0" err="1">
                <a:solidFill>
                  <a:schemeClr val="tx1"/>
                </a:solidFill>
              </a:rPr>
              <a:t>discovery</a:t>
            </a:r>
            <a:r>
              <a:rPr lang="fr-FR" sz="2000" dirty="0">
                <a:solidFill>
                  <a:schemeClr val="tx1"/>
                </a:solidFill>
              </a:rPr>
              <a:t>: A guide to </a:t>
            </a:r>
            <a:r>
              <a:rPr lang="fr-FR" sz="2000" dirty="0" err="1">
                <a:solidFill>
                  <a:schemeClr val="tx1"/>
                </a:solidFill>
              </a:rPr>
              <a:t>research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>
                <a:solidFill>
                  <a:schemeClr val="tx1"/>
                </a:solidFill>
              </a:rPr>
              <a:t>writing</a:t>
            </a:r>
            <a:r>
              <a:rPr lang="fr-FR" sz="2000" dirty="0">
                <a:solidFill>
                  <a:schemeClr val="tx1"/>
                </a:solidFill>
              </a:rPr>
              <a:t>. </a:t>
            </a:r>
            <a:r>
              <a:rPr lang="en-US" sz="2000" dirty="0">
                <a:solidFill>
                  <a:schemeClr val="tx1"/>
                </a:solidFill>
              </a:rPr>
              <a:t>Retrieved July 22, 2015, from: </a:t>
            </a:r>
            <a:r>
              <a:rPr lang="fr-FR" sz="2000" u="sng" dirty="0">
                <a:solidFill>
                  <a:schemeClr val="tx1"/>
                </a:solidFill>
                <a:hlinkClick r:id="rId2"/>
              </a:rPr>
              <a:t>http://methodsofdiscovery.net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endParaRPr lang="it-IT" sz="2000" dirty="0">
              <a:solidFill>
                <a:schemeClr val="tx1"/>
              </a:solidFill>
            </a:endParaRPr>
          </a:p>
          <a:p>
            <a:endParaRPr lang="it-IT" sz="1800" dirty="0"/>
          </a:p>
        </p:txBody>
      </p:sp>
      <p:sp>
        <p:nvSpPr>
          <p:cNvPr id="4" name="Segnaposto numero diapositiva 3"/>
          <p:cNvSpPr txBox="1">
            <a:spLocks/>
          </p:cNvSpPr>
          <p:nvPr/>
        </p:nvSpPr>
        <p:spPr>
          <a:xfrm>
            <a:off x="3497943" y="613024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endParaRPr lang="en-US" sz="2400" b="1" dirty="0">
              <a:solidFill>
                <a:srgbClr val="FA3C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11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Creative commons</a:t>
            </a:r>
            <a:endParaRPr lang="en-GB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1C20F-7D8D-4AEA-8817-3B8A605B3D8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4668" y="4621490"/>
            <a:ext cx="2698632" cy="94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123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49943" y="497114"/>
            <a:ext cx="8229600" cy="4525963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Abdallah-</a:t>
            </a:r>
            <a:r>
              <a:rPr lang="en-US" sz="2000" dirty="0" err="1">
                <a:solidFill>
                  <a:schemeClr val="tx1"/>
                </a:solidFill>
              </a:rPr>
              <a:t>Pretceille</a:t>
            </a:r>
            <a:r>
              <a:rPr lang="en-US" sz="2000" dirty="0">
                <a:solidFill>
                  <a:schemeClr val="tx1"/>
                </a:solidFill>
              </a:rPr>
              <a:t>, M. (2012). POSTSCRIPT Towards a humanism of the diverse. </a:t>
            </a:r>
            <a:r>
              <a:rPr lang="en-US" sz="2000" i="1" dirty="0">
                <a:solidFill>
                  <a:schemeClr val="tx1"/>
                </a:solidFill>
              </a:rPr>
              <a:t>IJE4D Journal, 1</a:t>
            </a:r>
            <a:r>
              <a:rPr lang="en-US" sz="2000" dirty="0">
                <a:solidFill>
                  <a:schemeClr val="tx1"/>
                </a:solidFill>
              </a:rPr>
              <a:t>, 133-136.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Adler, P. S. (1975). The transitional experience: An alternative view of culture shock. </a:t>
            </a:r>
            <a:r>
              <a:rPr lang="en-US" sz="2000" i="1" dirty="0">
                <a:solidFill>
                  <a:schemeClr val="tx1"/>
                </a:solidFill>
              </a:rPr>
              <a:t>Journal of Humanistic Psychology, 154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smtClean="0">
                <a:solidFill>
                  <a:schemeClr val="tx1"/>
                </a:solidFill>
              </a:rPr>
              <a:t>13-23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 err="1">
                <a:solidFill>
                  <a:schemeClr val="tx1"/>
                </a:solidFill>
              </a:rPr>
              <a:t>Allport</a:t>
            </a:r>
            <a:r>
              <a:rPr lang="en-US" sz="2000" dirty="0">
                <a:solidFill>
                  <a:schemeClr val="tx1"/>
                </a:solidFill>
              </a:rPr>
              <a:t>, G. W. (1954). </a:t>
            </a:r>
            <a:r>
              <a:rPr lang="en-US" sz="2000" i="1" dirty="0">
                <a:solidFill>
                  <a:schemeClr val="tx1"/>
                </a:solidFill>
              </a:rPr>
              <a:t>The nature of prejudice</a:t>
            </a:r>
            <a:r>
              <a:rPr lang="en-US" sz="2000" dirty="0">
                <a:solidFill>
                  <a:schemeClr val="tx1"/>
                </a:solidFill>
              </a:rPr>
              <a:t>. Cambridge (MA): Addison-Wesley.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>
                <a:solidFill>
                  <a:schemeClr val="tx1"/>
                </a:solidFill>
              </a:rPr>
              <a:t>Anderson, B. (2006). </a:t>
            </a:r>
            <a:r>
              <a:rPr lang="en-GB" sz="2000" i="1" dirty="0">
                <a:solidFill>
                  <a:schemeClr val="tx1"/>
                </a:solidFill>
              </a:rPr>
              <a:t>Imagined communities: reflections on the origin and spread of nationalism. (Revised version)</a:t>
            </a:r>
            <a:r>
              <a:rPr lang="en-GB" sz="2000" dirty="0">
                <a:solidFill>
                  <a:schemeClr val="tx1"/>
                </a:solidFill>
              </a:rPr>
              <a:t>. London: Verso.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Atkinson, P., &amp; Hammersley, M. (2006). </a:t>
            </a:r>
            <a:r>
              <a:rPr lang="en-US" sz="2000" i="1" dirty="0">
                <a:solidFill>
                  <a:schemeClr val="tx1"/>
                </a:solidFill>
              </a:rPr>
              <a:t>Ethnography: Principles in practice. Third Edition</a:t>
            </a:r>
            <a:r>
              <a:rPr lang="en-US" sz="2000" dirty="0">
                <a:solidFill>
                  <a:schemeClr val="tx1"/>
                </a:solidFill>
              </a:rPr>
              <a:t>. New </a:t>
            </a:r>
            <a:r>
              <a:rPr lang="en-US" sz="2000" dirty="0" smtClean="0">
                <a:solidFill>
                  <a:schemeClr val="tx1"/>
                </a:solidFill>
              </a:rPr>
              <a:t>York (NY): </a:t>
            </a:r>
            <a:r>
              <a:rPr lang="en-US" sz="2000" dirty="0">
                <a:solidFill>
                  <a:schemeClr val="tx1"/>
                </a:solidFill>
              </a:rPr>
              <a:t>Routledge.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Barthes, R. (1977). Introduction to the structural analysis of narratives. In R. Barthes, </a:t>
            </a:r>
            <a:r>
              <a:rPr lang="en-US" sz="2000" i="1" dirty="0">
                <a:solidFill>
                  <a:schemeClr val="tx1"/>
                </a:solidFill>
              </a:rPr>
              <a:t>Image - Music - Text</a:t>
            </a:r>
            <a:r>
              <a:rPr lang="en-US" sz="2000" dirty="0">
                <a:solidFill>
                  <a:schemeClr val="tx1"/>
                </a:solidFill>
              </a:rPr>
              <a:t> (pp. 79-124). London: Fontana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 err="1">
                <a:solidFill>
                  <a:schemeClr val="tx1"/>
                </a:solidFill>
              </a:rPr>
              <a:t>Beaven</a:t>
            </a:r>
            <a:r>
              <a:rPr lang="en-GB" sz="2000" dirty="0">
                <a:solidFill>
                  <a:schemeClr val="tx1"/>
                </a:solidFill>
              </a:rPr>
              <a:t>, A. (2012). </a:t>
            </a:r>
            <a:r>
              <a:rPr lang="en-GB" sz="2000" i="1" dirty="0">
                <a:solidFill>
                  <a:schemeClr val="tx1"/>
                </a:solidFill>
              </a:rPr>
              <a:t>An exploration of cross-cultural adaptation in the context of European student mobility</a:t>
            </a:r>
            <a:r>
              <a:rPr lang="en-GB" sz="2000" dirty="0">
                <a:solidFill>
                  <a:schemeClr val="tx1"/>
                </a:solidFill>
              </a:rPr>
              <a:t>. Doctoral dissertation, University of Warwick.</a:t>
            </a:r>
            <a:endParaRPr lang="it-IT" sz="2000" dirty="0">
              <a:solidFill>
                <a:schemeClr val="tx1"/>
              </a:solidFill>
            </a:endParaRPr>
          </a:p>
          <a:p>
            <a:endParaRPr lang="it-IT" sz="2000" dirty="0"/>
          </a:p>
          <a:p>
            <a:endParaRPr lang="it-IT" sz="1800" dirty="0"/>
          </a:p>
        </p:txBody>
      </p:sp>
      <p:sp>
        <p:nvSpPr>
          <p:cNvPr id="4" name="Segnaposto numero diapositiva 3"/>
          <p:cNvSpPr txBox="1">
            <a:spLocks/>
          </p:cNvSpPr>
          <p:nvPr/>
        </p:nvSpPr>
        <p:spPr>
          <a:xfrm>
            <a:off x="3497943" y="613024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endParaRPr lang="en-US" sz="2400" b="1" dirty="0">
              <a:solidFill>
                <a:srgbClr val="FA3C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06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49943" y="497114"/>
            <a:ext cx="8229600" cy="4525963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GB" sz="2000" dirty="0">
                <a:solidFill>
                  <a:schemeClr val="tx1"/>
                </a:solidFill>
              </a:rPr>
              <a:t>Benson, P., </a:t>
            </a:r>
            <a:r>
              <a:rPr lang="en-GB" sz="2000" dirty="0" err="1">
                <a:solidFill>
                  <a:schemeClr val="tx1"/>
                </a:solidFill>
              </a:rPr>
              <a:t>Barkhuizen</a:t>
            </a:r>
            <a:r>
              <a:rPr lang="en-GB" sz="2000" dirty="0">
                <a:solidFill>
                  <a:schemeClr val="tx1"/>
                </a:solidFill>
              </a:rPr>
              <a:t>, G., </a:t>
            </a:r>
            <a:r>
              <a:rPr lang="en-GB" sz="2000" dirty="0" err="1">
                <a:solidFill>
                  <a:schemeClr val="tx1"/>
                </a:solidFill>
              </a:rPr>
              <a:t>Bodycott</a:t>
            </a:r>
            <a:r>
              <a:rPr lang="en-GB" sz="2000" dirty="0">
                <a:solidFill>
                  <a:schemeClr val="tx1"/>
                </a:solidFill>
              </a:rPr>
              <a:t>, P., Brown, J. (2012). Study abroad and the development of second language identities. </a:t>
            </a:r>
            <a:r>
              <a:rPr lang="it-IT" sz="2000" i="1" dirty="0" err="1">
                <a:solidFill>
                  <a:schemeClr val="tx1"/>
                </a:solidFill>
              </a:rPr>
              <a:t>Applied</a:t>
            </a:r>
            <a:r>
              <a:rPr lang="it-IT" sz="2000" i="1" dirty="0">
                <a:solidFill>
                  <a:schemeClr val="tx1"/>
                </a:solidFill>
              </a:rPr>
              <a:t> </a:t>
            </a:r>
            <a:r>
              <a:rPr lang="it-IT" sz="2000" i="1" dirty="0" err="1">
                <a:solidFill>
                  <a:schemeClr val="tx1"/>
                </a:solidFill>
              </a:rPr>
              <a:t>Linguistics</a:t>
            </a:r>
            <a:r>
              <a:rPr lang="it-IT" sz="2000" i="1" dirty="0">
                <a:solidFill>
                  <a:schemeClr val="tx1"/>
                </a:solidFill>
              </a:rPr>
              <a:t> </a:t>
            </a:r>
            <a:r>
              <a:rPr lang="it-IT" sz="2000" i="1" dirty="0" err="1">
                <a:solidFill>
                  <a:schemeClr val="tx1"/>
                </a:solidFill>
              </a:rPr>
              <a:t>Review</a:t>
            </a:r>
            <a:r>
              <a:rPr lang="it-IT" sz="2000" i="1" dirty="0">
                <a:solidFill>
                  <a:schemeClr val="tx1"/>
                </a:solidFill>
              </a:rPr>
              <a:t>, 3</a:t>
            </a:r>
            <a:r>
              <a:rPr lang="it-IT" sz="2000" dirty="0">
                <a:solidFill>
                  <a:schemeClr val="tx1"/>
                </a:solidFill>
              </a:rPr>
              <a:t>, 173-193.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it-IT" sz="2000" dirty="0" err="1">
                <a:solidFill>
                  <a:schemeClr val="tx1"/>
                </a:solidFill>
              </a:rPr>
              <a:t>Bettoni</a:t>
            </a:r>
            <a:r>
              <a:rPr lang="it-IT" sz="2000" dirty="0">
                <a:solidFill>
                  <a:schemeClr val="tx1"/>
                </a:solidFill>
              </a:rPr>
              <a:t>, C. (2006). </a:t>
            </a:r>
            <a:r>
              <a:rPr lang="it-IT" sz="2000" i="1" dirty="0">
                <a:solidFill>
                  <a:schemeClr val="tx1"/>
                </a:solidFill>
              </a:rPr>
              <a:t>Usare un’altra lingua: guida alla pragmatica interculturale</a:t>
            </a:r>
            <a:r>
              <a:rPr lang="it-IT" sz="2000" dirty="0">
                <a:solidFill>
                  <a:schemeClr val="tx1"/>
                </a:solidFill>
              </a:rPr>
              <a:t>. Roma: Laterza.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 err="1">
                <a:solidFill>
                  <a:schemeClr val="tx1"/>
                </a:solidFill>
              </a:rPr>
              <a:t>Bochner</a:t>
            </a:r>
            <a:r>
              <a:rPr lang="en-GB" sz="2000" dirty="0">
                <a:solidFill>
                  <a:schemeClr val="tx1"/>
                </a:solidFill>
              </a:rPr>
              <a:t>, S. (2003). Culture shock due to contact </a:t>
            </a:r>
            <a:r>
              <a:rPr lang="en-GB" sz="2000" dirty="0" err="1">
                <a:solidFill>
                  <a:schemeClr val="tx1"/>
                </a:solidFill>
              </a:rPr>
              <a:t>wi</a:t>
            </a:r>
            <a:r>
              <a:rPr lang="en-US" sz="2000" dirty="0" err="1">
                <a:solidFill>
                  <a:schemeClr val="tx1"/>
                </a:solidFill>
              </a:rPr>
              <a:t>th</a:t>
            </a:r>
            <a:r>
              <a:rPr lang="en-US" sz="2000" dirty="0">
                <a:solidFill>
                  <a:schemeClr val="tx1"/>
                </a:solidFill>
              </a:rPr>
              <a:t> unfamiliar cultures. </a:t>
            </a:r>
            <a:r>
              <a:rPr lang="en-US" sz="2000" i="1" dirty="0">
                <a:solidFill>
                  <a:schemeClr val="tx1"/>
                </a:solidFill>
              </a:rPr>
              <a:t>Online Readings in Psychology and Culture</a:t>
            </a:r>
            <a:r>
              <a:rPr lang="en-US" sz="2000" dirty="0">
                <a:solidFill>
                  <a:schemeClr val="tx1"/>
                </a:solidFill>
              </a:rPr>
              <a:t>, Unit 8. </a:t>
            </a:r>
            <a:r>
              <a:rPr lang="en-GB" sz="2000" dirty="0">
                <a:solidFill>
                  <a:schemeClr val="tx1"/>
                </a:solidFill>
              </a:rPr>
              <a:t>Retrieved July 22, 2015, </a:t>
            </a:r>
            <a:r>
              <a:rPr lang="en-GB" sz="2000" dirty="0" smtClean="0">
                <a:solidFill>
                  <a:schemeClr val="tx1"/>
                </a:solidFill>
              </a:rPr>
              <a:t>from: </a:t>
            </a:r>
            <a:r>
              <a:rPr lang="en-US" sz="2000" u="sng" dirty="0">
                <a:solidFill>
                  <a:schemeClr val="tx1"/>
                </a:solidFill>
                <a:hlinkClick r:id="rId2"/>
              </a:rPr>
              <a:t>http://scholarworks.gvsu.edu/orpc/vol8/iss1/7/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 err="1">
                <a:solidFill>
                  <a:schemeClr val="tx1"/>
                </a:solidFill>
              </a:rPr>
              <a:t>Bogain</a:t>
            </a:r>
            <a:r>
              <a:rPr lang="en-GB" sz="2000" dirty="0">
                <a:solidFill>
                  <a:schemeClr val="tx1"/>
                </a:solidFill>
              </a:rPr>
              <a:t>, A. (2012). Erasmus language students in a British university: A case study. </a:t>
            </a:r>
            <a:r>
              <a:rPr lang="en-GB" sz="2000" i="1" dirty="0">
                <a:solidFill>
                  <a:schemeClr val="tx1"/>
                </a:solidFill>
              </a:rPr>
              <a:t>The Language Learning Journal, 40</a:t>
            </a:r>
            <a:r>
              <a:rPr lang="en-GB" sz="2000" dirty="0">
                <a:solidFill>
                  <a:schemeClr val="tx1"/>
                </a:solidFill>
              </a:rPr>
              <a:t>(3), 359-374.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>
                <a:solidFill>
                  <a:schemeClr val="tx1"/>
                </a:solidFill>
              </a:rPr>
              <a:t>Bonilla-Silva, E. ( 2006). </a:t>
            </a:r>
            <a:r>
              <a:rPr lang="en-GB" sz="2000" i="1" dirty="0">
                <a:solidFill>
                  <a:schemeClr val="tx1"/>
                </a:solidFill>
              </a:rPr>
              <a:t>Racism without racists: </a:t>
            </a:r>
            <a:r>
              <a:rPr lang="en-GB" sz="2000" i="1" dirty="0" err="1">
                <a:solidFill>
                  <a:schemeClr val="tx1"/>
                </a:solidFill>
              </a:rPr>
              <a:t>Color</a:t>
            </a:r>
            <a:r>
              <a:rPr lang="en-GB" sz="2000" i="1" dirty="0">
                <a:solidFill>
                  <a:schemeClr val="tx1"/>
                </a:solidFill>
              </a:rPr>
              <a:t>-blind racism and the persistence of racial inequality in the United States</a:t>
            </a:r>
            <a:r>
              <a:rPr lang="en-GB" sz="2000" dirty="0">
                <a:solidFill>
                  <a:schemeClr val="tx1"/>
                </a:solidFill>
              </a:rPr>
              <a:t>. Lanham (</a:t>
            </a:r>
            <a:r>
              <a:rPr lang="en-US" sz="2000" dirty="0">
                <a:solidFill>
                  <a:schemeClr val="tx1"/>
                </a:solidFill>
              </a:rPr>
              <a:t>MD): Rowman &amp; Littlefield Publishers.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 err="1">
                <a:solidFill>
                  <a:schemeClr val="tx1"/>
                </a:solidFill>
              </a:rPr>
              <a:t>Borghetti</a:t>
            </a:r>
            <a:r>
              <a:rPr lang="en-GB" sz="2000" dirty="0">
                <a:solidFill>
                  <a:schemeClr val="tx1"/>
                </a:solidFill>
              </a:rPr>
              <a:t> (forthcoming) </a:t>
            </a:r>
            <a:r>
              <a:rPr lang="en-GB" sz="2000" i="1" dirty="0">
                <a:solidFill>
                  <a:schemeClr val="tx1"/>
                </a:solidFill>
              </a:rPr>
              <a:t>Intercultural Competence and the Teacher. A Pedagogical Model for Intercultural Language Education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  <a:p>
            <a:endParaRPr lang="it-IT" sz="2000" dirty="0"/>
          </a:p>
          <a:p>
            <a:endParaRPr lang="it-IT" sz="1800" dirty="0"/>
          </a:p>
        </p:txBody>
      </p:sp>
      <p:sp>
        <p:nvSpPr>
          <p:cNvPr id="4" name="Segnaposto numero diapositiva 3"/>
          <p:cNvSpPr txBox="1">
            <a:spLocks/>
          </p:cNvSpPr>
          <p:nvPr/>
        </p:nvSpPr>
        <p:spPr>
          <a:xfrm>
            <a:off x="3497943" y="613024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endParaRPr lang="en-US" sz="2400" b="1" dirty="0">
              <a:solidFill>
                <a:srgbClr val="FA3C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50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49943" y="497114"/>
            <a:ext cx="8229600" cy="5482772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GB" sz="2000" dirty="0" err="1">
                <a:solidFill>
                  <a:schemeClr val="tx1"/>
                </a:solidFill>
              </a:rPr>
              <a:t>Borghetti</a:t>
            </a:r>
            <a:r>
              <a:rPr lang="en-GB" sz="2000" dirty="0">
                <a:solidFill>
                  <a:schemeClr val="tx1"/>
                </a:solidFill>
              </a:rPr>
              <a:t> C., &amp; </a:t>
            </a:r>
            <a:r>
              <a:rPr lang="en-GB" sz="2000" dirty="0" err="1">
                <a:solidFill>
                  <a:schemeClr val="tx1"/>
                </a:solidFill>
              </a:rPr>
              <a:t>Beaven</a:t>
            </a:r>
            <a:r>
              <a:rPr lang="en-GB" sz="2000" dirty="0">
                <a:solidFill>
                  <a:schemeClr val="tx1"/>
                </a:solidFill>
              </a:rPr>
              <a:t>, A. (in press). Lingua </a:t>
            </a:r>
            <a:r>
              <a:rPr lang="en-GB" sz="2000" dirty="0" err="1">
                <a:solidFill>
                  <a:schemeClr val="tx1"/>
                </a:solidFill>
              </a:rPr>
              <a:t>francas</a:t>
            </a:r>
            <a:r>
              <a:rPr lang="en-GB" sz="2000" dirty="0">
                <a:solidFill>
                  <a:schemeClr val="tx1"/>
                </a:solidFill>
              </a:rPr>
              <a:t> and learning mobility: Reflections on students’ attitudes and beliefs towards language learning and use. </a:t>
            </a:r>
            <a:r>
              <a:rPr lang="en-GB" sz="2000" i="1" dirty="0">
                <a:solidFill>
                  <a:schemeClr val="tx1"/>
                </a:solidFill>
              </a:rPr>
              <a:t>International Journal of Applied Linguistics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 err="1">
                <a:solidFill>
                  <a:schemeClr val="tx1"/>
                </a:solidFill>
              </a:rPr>
              <a:t>Bucholtz</a:t>
            </a:r>
            <a:r>
              <a:rPr lang="en-US" sz="2000" dirty="0">
                <a:solidFill>
                  <a:schemeClr val="tx1"/>
                </a:solidFill>
              </a:rPr>
              <a:t>, M., &amp; Hall, K. (2005). Identity and interaction: a sociocultural linguistic approach. </a:t>
            </a:r>
            <a:r>
              <a:rPr lang="en-US" sz="2000" i="1" dirty="0">
                <a:solidFill>
                  <a:schemeClr val="tx1"/>
                </a:solidFill>
              </a:rPr>
              <a:t>Discourse Studies, 7</a:t>
            </a:r>
            <a:r>
              <a:rPr lang="en-US" sz="2000" dirty="0">
                <a:solidFill>
                  <a:schemeClr val="tx1"/>
                </a:solidFill>
              </a:rPr>
              <a:t>(4-5), 585-614.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 err="1">
                <a:solidFill>
                  <a:schemeClr val="tx1"/>
                </a:solidFill>
              </a:rPr>
              <a:t>Byram</a:t>
            </a:r>
            <a:r>
              <a:rPr lang="en-GB" sz="2000" dirty="0">
                <a:solidFill>
                  <a:schemeClr val="tx1"/>
                </a:solidFill>
              </a:rPr>
              <a:t>, M., Barrett, M. D., </a:t>
            </a:r>
            <a:r>
              <a:rPr lang="en-GB" sz="2000" dirty="0" err="1">
                <a:solidFill>
                  <a:schemeClr val="tx1"/>
                </a:solidFill>
              </a:rPr>
              <a:t>Ipgrave</a:t>
            </a:r>
            <a:r>
              <a:rPr lang="en-GB" sz="2000" dirty="0">
                <a:solidFill>
                  <a:schemeClr val="tx1"/>
                </a:solidFill>
              </a:rPr>
              <a:t>, J., Jackson, R., &amp; Mendez-Garcia, M. C. (2009). </a:t>
            </a:r>
            <a:r>
              <a:rPr lang="en-GB" sz="2000" i="1" dirty="0">
                <a:solidFill>
                  <a:schemeClr val="tx1"/>
                </a:solidFill>
              </a:rPr>
              <a:t>Autobiography of Intercultural Encounters: Context, Concepts and Theories</a:t>
            </a:r>
            <a:r>
              <a:rPr lang="en-GB" sz="2000" dirty="0">
                <a:solidFill>
                  <a:schemeClr val="tx1"/>
                </a:solidFill>
              </a:rPr>
              <a:t>. Strasbourg: Language Policy Division, Council of Europe Publishing. Retrieved July 22, 2015, from: </a:t>
            </a:r>
            <a:r>
              <a:rPr lang="en-GB" sz="2000" u="sng" dirty="0">
                <a:solidFill>
                  <a:schemeClr val="tx1"/>
                </a:solidFill>
                <a:hlinkClick r:id="rId2"/>
              </a:rPr>
              <a:t>http://www.coe.int/t/dg4/autobiography/default_en.asp#lien_inactif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 err="1">
                <a:solidFill>
                  <a:schemeClr val="tx1"/>
                </a:solidFill>
              </a:rPr>
              <a:t>Byram</a:t>
            </a:r>
            <a:r>
              <a:rPr lang="en-US" sz="2000" dirty="0">
                <a:solidFill>
                  <a:schemeClr val="tx1"/>
                </a:solidFill>
              </a:rPr>
              <a:t>, M., &amp; Fleming, M. (1998). </a:t>
            </a:r>
            <a:r>
              <a:rPr lang="en-US" sz="2000" i="1" dirty="0">
                <a:solidFill>
                  <a:schemeClr val="tx1"/>
                </a:solidFill>
              </a:rPr>
              <a:t>Language teaching in intercultural perspective. Approaches through drama and ethnography</a:t>
            </a:r>
            <a:r>
              <a:rPr lang="en-US" sz="2000" dirty="0">
                <a:solidFill>
                  <a:schemeClr val="tx1"/>
                </a:solidFill>
              </a:rPr>
              <a:t>. Cambridge: Cambridge University Press.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 err="1">
                <a:solidFill>
                  <a:schemeClr val="tx1"/>
                </a:solidFill>
              </a:rPr>
              <a:t>Cadd</a:t>
            </a:r>
            <a:r>
              <a:rPr lang="en-US" sz="2000" dirty="0">
                <a:solidFill>
                  <a:schemeClr val="tx1"/>
                </a:solidFill>
              </a:rPr>
              <a:t>, M. (2012). Encouraging students to engage with native speakers during study abroad, </a:t>
            </a:r>
            <a:r>
              <a:rPr lang="en-US" sz="2000" i="1" dirty="0">
                <a:solidFill>
                  <a:schemeClr val="tx1"/>
                </a:solidFill>
              </a:rPr>
              <a:t>Foreign Language Annals, 45</a:t>
            </a:r>
            <a:r>
              <a:rPr lang="en-US" sz="2000" dirty="0">
                <a:solidFill>
                  <a:schemeClr val="tx1"/>
                </a:solidFill>
              </a:rPr>
              <a:t>(2), 229–245.</a:t>
            </a:r>
            <a:endParaRPr lang="it-IT" sz="2000" dirty="0">
              <a:solidFill>
                <a:schemeClr val="tx1"/>
              </a:solidFill>
            </a:endParaRPr>
          </a:p>
          <a:p>
            <a:endParaRPr lang="it-IT" sz="2000" dirty="0"/>
          </a:p>
          <a:p>
            <a:endParaRPr lang="it-IT" sz="1800" dirty="0"/>
          </a:p>
        </p:txBody>
      </p:sp>
      <p:sp>
        <p:nvSpPr>
          <p:cNvPr id="4" name="Segnaposto numero diapositiva 3"/>
          <p:cNvSpPr txBox="1">
            <a:spLocks/>
          </p:cNvSpPr>
          <p:nvPr/>
        </p:nvSpPr>
        <p:spPr>
          <a:xfrm>
            <a:off x="3497943" y="613024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endParaRPr lang="en-US" sz="2400" b="1" dirty="0">
              <a:solidFill>
                <a:srgbClr val="FA3C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04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49943" y="497114"/>
            <a:ext cx="8229600" cy="5482772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Chen, Y-W, &amp; Collier, M. J. (2012). Intercultural identity positioning: Interview discourses from two identity-based nonprofit organizations. </a:t>
            </a:r>
            <a:r>
              <a:rPr lang="en-US" sz="2000" i="1" dirty="0">
                <a:solidFill>
                  <a:schemeClr val="tx1"/>
                </a:solidFill>
              </a:rPr>
              <a:t>Journal of International and Intercultural Communication, 5</a:t>
            </a:r>
            <a:r>
              <a:rPr lang="en-US" sz="2000" dirty="0">
                <a:solidFill>
                  <a:schemeClr val="tx1"/>
                </a:solidFill>
              </a:rPr>
              <a:t>(1), 43-63.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 err="1">
                <a:solidFill>
                  <a:schemeClr val="tx1"/>
                </a:solidFill>
              </a:rPr>
              <a:t>Chouliaraki</a:t>
            </a:r>
            <a:r>
              <a:rPr lang="en-US" sz="2000" dirty="0">
                <a:solidFill>
                  <a:schemeClr val="tx1"/>
                </a:solidFill>
              </a:rPr>
              <a:t> L., &amp; Fairclough N. (1999). </a:t>
            </a:r>
            <a:r>
              <a:rPr lang="en-US" sz="2000" i="1" dirty="0">
                <a:solidFill>
                  <a:schemeClr val="tx1"/>
                </a:solidFill>
              </a:rPr>
              <a:t>Discourse in late modernity: Rethinking Critical Discourse Analysis</a:t>
            </a:r>
            <a:r>
              <a:rPr lang="en-US" sz="2000" dirty="0">
                <a:solidFill>
                  <a:schemeClr val="tx1"/>
                </a:solidFill>
              </a:rPr>
              <a:t>. Edinburgh: Edinburgh University Press.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>
                <a:solidFill>
                  <a:schemeClr val="tx1"/>
                </a:solidFill>
              </a:rPr>
              <a:t>Coleman, J. A. (2013). Researching whole people and whole lives. In C. </a:t>
            </a:r>
            <a:r>
              <a:rPr lang="en-GB" sz="2000" dirty="0" err="1">
                <a:solidFill>
                  <a:schemeClr val="tx1"/>
                </a:solidFill>
              </a:rPr>
              <a:t>Kinginger</a:t>
            </a:r>
            <a:r>
              <a:rPr lang="en-GB" sz="2000" dirty="0">
                <a:solidFill>
                  <a:schemeClr val="tx1"/>
                </a:solidFill>
              </a:rPr>
              <a:t> (Ed.), </a:t>
            </a:r>
            <a:r>
              <a:rPr lang="en-GB" sz="2000" i="1" dirty="0">
                <a:solidFill>
                  <a:schemeClr val="tx1"/>
                </a:solidFill>
              </a:rPr>
              <a:t>Social and cultural aspects of language learning in study abroad</a:t>
            </a:r>
            <a:r>
              <a:rPr lang="en-GB" sz="2000" dirty="0">
                <a:solidFill>
                  <a:schemeClr val="tx1"/>
                </a:solidFill>
              </a:rPr>
              <a:t> (pp. 17-44). Amsterdam: John </a:t>
            </a:r>
            <a:r>
              <a:rPr lang="en-GB" sz="2000" dirty="0" err="1">
                <a:solidFill>
                  <a:schemeClr val="tx1"/>
                </a:solidFill>
              </a:rPr>
              <a:t>Benjamins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>
                <a:solidFill>
                  <a:schemeClr val="tx1"/>
                </a:solidFill>
              </a:rPr>
              <a:t>Dovidio, J. F., </a:t>
            </a:r>
            <a:r>
              <a:rPr lang="en-GB" sz="2000" dirty="0" err="1">
                <a:solidFill>
                  <a:schemeClr val="tx1"/>
                </a:solidFill>
              </a:rPr>
              <a:t>Hewstone</a:t>
            </a:r>
            <a:r>
              <a:rPr lang="en-GB" sz="2000" dirty="0">
                <a:solidFill>
                  <a:schemeClr val="tx1"/>
                </a:solidFill>
              </a:rPr>
              <a:t>, M., Glick, P., &amp; </a:t>
            </a:r>
            <a:r>
              <a:rPr lang="en-GB" sz="2000" dirty="0" err="1">
                <a:solidFill>
                  <a:schemeClr val="tx1"/>
                </a:solidFill>
              </a:rPr>
              <a:t>Esses</a:t>
            </a:r>
            <a:r>
              <a:rPr lang="en-GB" sz="2000" dirty="0">
                <a:solidFill>
                  <a:schemeClr val="tx1"/>
                </a:solidFill>
              </a:rPr>
              <a:t>, V. M (2010). Prejudice, stereotyping and discrimination: Theoretical and empirical overview. In J. F. Dovidio, M. </a:t>
            </a:r>
            <a:r>
              <a:rPr lang="en-GB" sz="2000" dirty="0" err="1">
                <a:solidFill>
                  <a:schemeClr val="tx1"/>
                </a:solidFill>
              </a:rPr>
              <a:t>Hewstone</a:t>
            </a:r>
            <a:r>
              <a:rPr lang="en-GB" sz="2000" dirty="0">
                <a:solidFill>
                  <a:schemeClr val="tx1"/>
                </a:solidFill>
              </a:rPr>
              <a:t>, P. Glick, &amp; V. M. </a:t>
            </a:r>
            <a:r>
              <a:rPr lang="en-GB" sz="2000" dirty="0" err="1">
                <a:solidFill>
                  <a:schemeClr val="tx1"/>
                </a:solidFill>
              </a:rPr>
              <a:t>Esses</a:t>
            </a:r>
            <a:r>
              <a:rPr lang="en-GB" sz="2000" dirty="0">
                <a:solidFill>
                  <a:schemeClr val="tx1"/>
                </a:solidFill>
              </a:rPr>
              <a:t> (Eds.), </a:t>
            </a:r>
            <a:r>
              <a:rPr lang="en-GB" sz="2000" i="1" dirty="0">
                <a:solidFill>
                  <a:schemeClr val="tx1"/>
                </a:solidFill>
              </a:rPr>
              <a:t>The SAGE handbook of prejudice, stereotyping and discrimination</a:t>
            </a:r>
            <a:r>
              <a:rPr lang="en-GB" sz="2000" dirty="0">
                <a:solidFill>
                  <a:schemeClr val="tx1"/>
                </a:solidFill>
              </a:rPr>
              <a:t> (pp. 3-28). Thousand Oaks: Sage.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 err="1">
                <a:solidFill>
                  <a:schemeClr val="tx1"/>
                </a:solidFill>
              </a:rPr>
              <a:t>Ellingson</a:t>
            </a:r>
            <a:r>
              <a:rPr lang="en-GB" sz="2000" dirty="0">
                <a:solidFill>
                  <a:schemeClr val="tx1"/>
                </a:solidFill>
              </a:rPr>
              <a:t>, L. L., &amp; Ellis, C. (2008). Autoethnography as constructionist project. In J. A. Holstein &amp; J. F. </a:t>
            </a:r>
            <a:r>
              <a:rPr lang="en-GB" sz="2000" dirty="0" err="1">
                <a:solidFill>
                  <a:schemeClr val="tx1"/>
                </a:solidFill>
              </a:rPr>
              <a:t>Gubrium</a:t>
            </a:r>
            <a:r>
              <a:rPr lang="en-GB" sz="2000" dirty="0">
                <a:solidFill>
                  <a:schemeClr val="tx1"/>
                </a:solidFill>
              </a:rPr>
              <a:t> (Eds.), </a:t>
            </a:r>
            <a:r>
              <a:rPr lang="en-GB" sz="2000" i="1" dirty="0">
                <a:solidFill>
                  <a:schemeClr val="tx1"/>
                </a:solidFill>
              </a:rPr>
              <a:t>Handbook of constructionist research</a:t>
            </a:r>
            <a:r>
              <a:rPr lang="en-GB" sz="2000" dirty="0">
                <a:solidFill>
                  <a:schemeClr val="tx1"/>
                </a:solidFill>
              </a:rPr>
              <a:t> (pp. 445-465). New York (NY): Guilford Publications.</a:t>
            </a:r>
            <a:endParaRPr lang="it-IT" sz="2000" dirty="0">
              <a:solidFill>
                <a:schemeClr val="tx1"/>
              </a:solidFill>
            </a:endParaRPr>
          </a:p>
          <a:p>
            <a:endParaRPr lang="it-IT" sz="2000" dirty="0"/>
          </a:p>
          <a:p>
            <a:endParaRPr lang="it-IT" sz="1800" dirty="0"/>
          </a:p>
        </p:txBody>
      </p:sp>
      <p:sp>
        <p:nvSpPr>
          <p:cNvPr id="4" name="Segnaposto numero diapositiva 3"/>
          <p:cNvSpPr txBox="1">
            <a:spLocks/>
          </p:cNvSpPr>
          <p:nvPr/>
        </p:nvSpPr>
        <p:spPr>
          <a:xfrm>
            <a:off x="3497943" y="613024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endParaRPr lang="en-US" sz="2400" b="1" dirty="0">
              <a:solidFill>
                <a:srgbClr val="FA3C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69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49943" y="497114"/>
            <a:ext cx="8229600" cy="5482772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Ellis, C., Adams, T. E., &amp; </a:t>
            </a:r>
            <a:r>
              <a:rPr lang="en-US" sz="2000" dirty="0" err="1">
                <a:solidFill>
                  <a:schemeClr val="tx1"/>
                </a:solidFill>
              </a:rPr>
              <a:t>Bochner</a:t>
            </a:r>
            <a:r>
              <a:rPr lang="en-US" sz="2000" dirty="0">
                <a:solidFill>
                  <a:schemeClr val="tx1"/>
                </a:solidFill>
              </a:rPr>
              <a:t>, A. P. (2011). Autoethnography: An overview. </a:t>
            </a:r>
            <a:r>
              <a:rPr lang="en-US" sz="2000" i="1" dirty="0">
                <a:solidFill>
                  <a:schemeClr val="tx1"/>
                </a:solidFill>
              </a:rPr>
              <a:t>Forum: Qualitative Social Research, 12</a:t>
            </a:r>
            <a:r>
              <a:rPr lang="en-US" sz="2000" dirty="0">
                <a:solidFill>
                  <a:schemeClr val="tx1"/>
                </a:solidFill>
              </a:rPr>
              <a:t>(1). </a:t>
            </a:r>
            <a:r>
              <a:rPr lang="en-GB" sz="2000" dirty="0">
                <a:solidFill>
                  <a:schemeClr val="tx1"/>
                </a:solidFill>
              </a:rPr>
              <a:t>Retrieved July 22, 2015, from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u="sng" dirty="0">
                <a:solidFill>
                  <a:schemeClr val="tx1"/>
                </a:solidFill>
                <a:hlinkClick r:id="rId2"/>
              </a:rPr>
              <a:t>http://www.qualitative-research.net/index.php/fqs/article/view/1589/3095#g2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Ewing, K. P. (1990). The illusion of wholeness: Culture, Self, and the experience of inconsistency. </a:t>
            </a:r>
            <a:r>
              <a:rPr lang="en-US" sz="2000" i="1" dirty="0">
                <a:solidFill>
                  <a:schemeClr val="tx1"/>
                </a:solidFill>
              </a:rPr>
              <a:t>Ethos, 18</a:t>
            </a:r>
            <a:r>
              <a:rPr lang="en-US" sz="2000" dirty="0">
                <a:solidFill>
                  <a:schemeClr val="tx1"/>
                </a:solidFill>
              </a:rPr>
              <a:t>(3), 251-278.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>
                <a:solidFill>
                  <a:schemeClr val="tx1"/>
                </a:solidFill>
              </a:rPr>
              <a:t>Fiske, S. T. (1998). Stereotyping, prejudice, and discrimination. In D. T. Gilbert, S. T. Fiske, &amp; G. </a:t>
            </a:r>
            <a:r>
              <a:rPr lang="en-GB" sz="2000" dirty="0" err="1">
                <a:solidFill>
                  <a:schemeClr val="tx1"/>
                </a:solidFill>
              </a:rPr>
              <a:t>Lindzey</a:t>
            </a:r>
            <a:r>
              <a:rPr lang="en-GB" sz="2000" dirty="0">
                <a:solidFill>
                  <a:schemeClr val="tx1"/>
                </a:solidFill>
              </a:rPr>
              <a:t> (Eds.), </a:t>
            </a:r>
            <a:r>
              <a:rPr lang="en-GB" sz="2000" i="1" dirty="0">
                <a:solidFill>
                  <a:schemeClr val="tx1"/>
                </a:solidFill>
              </a:rPr>
              <a:t>The handbook of social psychology</a:t>
            </a:r>
            <a:r>
              <a:rPr lang="en-GB" sz="2000" dirty="0">
                <a:solidFill>
                  <a:schemeClr val="tx1"/>
                </a:solidFill>
              </a:rPr>
              <a:t> (pp. 357-411). Boston: McGraw-Hill.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 err="1">
                <a:solidFill>
                  <a:schemeClr val="tx1"/>
                </a:solidFill>
              </a:rPr>
              <a:t>Gaw</a:t>
            </a:r>
            <a:r>
              <a:rPr lang="en-GB" sz="2000" dirty="0">
                <a:solidFill>
                  <a:schemeClr val="tx1"/>
                </a:solidFill>
              </a:rPr>
              <a:t>, K. F. (2000). Reverse culture shock in students returning from overseas. </a:t>
            </a:r>
            <a:r>
              <a:rPr lang="en-GB" sz="2000" i="1" dirty="0">
                <a:solidFill>
                  <a:schemeClr val="tx1"/>
                </a:solidFill>
              </a:rPr>
              <a:t>International Journal of Intercultural Relations, </a:t>
            </a:r>
            <a:r>
              <a:rPr lang="en-US" sz="2000" i="1" dirty="0">
                <a:solidFill>
                  <a:schemeClr val="tx1"/>
                </a:solidFill>
              </a:rPr>
              <a:t>24</a:t>
            </a:r>
            <a:r>
              <a:rPr lang="en-US" sz="2000" dirty="0">
                <a:solidFill>
                  <a:schemeClr val="tx1"/>
                </a:solidFill>
              </a:rPr>
              <a:t>(1), 83-104.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 err="1">
                <a:solidFill>
                  <a:schemeClr val="tx1"/>
                </a:solidFill>
              </a:rPr>
              <a:t>Gullahorn</a:t>
            </a:r>
            <a:r>
              <a:rPr lang="en-US" sz="2000" dirty="0">
                <a:solidFill>
                  <a:schemeClr val="tx1"/>
                </a:solidFill>
              </a:rPr>
              <a:t>, J. T., &amp; </a:t>
            </a:r>
            <a:r>
              <a:rPr lang="en-US" sz="2000" dirty="0" err="1">
                <a:solidFill>
                  <a:schemeClr val="tx1"/>
                </a:solidFill>
              </a:rPr>
              <a:t>Gullahorn</a:t>
            </a:r>
            <a:r>
              <a:rPr lang="en-US" sz="2000" dirty="0">
                <a:solidFill>
                  <a:schemeClr val="tx1"/>
                </a:solidFill>
              </a:rPr>
              <a:t>, J. E. (1963). An extension of the U-curve hypothesis. </a:t>
            </a:r>
            <a:r>
              <a:rPr lang="en-US" sz="2000" i="1" dirty="0">
                <a:solidFill>
                  <a:schemeClr val="tx1"/>
                </a:solidFill>
              </a:rPr>
              <a:t>Journal of Social Issues, 19</a:t>
            </a:r>
            <a:r>
              <a:rPr lang="en-US" sz="2000" dirty="0">
                <a:solidFill>
                  <a:schemeClr val="tx1"/>
                </a:solidFill>
              </a:rPr>
              <a:t>, 33-47.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Hall, S. (1992). The question of cultural identity. In S. Hall, D. Held, &amp; A. McGrew (Eds.), </a:t>
            </a:r>
            <a:r>
              <a:rPr lang="en-US" sz="2000" i="1" dirty="0">
                <a:solidFill>
                  <a:schemeClr val="tx1"/>
                </a:solidFill>
              </a:rPr>
              <a:t>Modernity and its futures</a:t>
            </a:r>
            <a:r>
              <a:rPr lang="en-US" sz="2000" dirty="0">
                <a:solidFill>
                  <a:schemeClr val="tx1"/>
                </a:solidFill>
              </a:rPr>
              <a:t> (pp. 274-316). Cambridge: Polity Press in association with the Open University.</a:t>
            </a:r>
            <a:endParaRPr lang="it-IT" sz="2000" dirty="0">
              <a:solidFill>
                <a:schemeClr val="tx1"/>
              </a:solidFill>
            </a:endParaRPr>
          </a:p>
          <a:p>
            <a:endParaRPr lang="it-IT" sz="2000" dirty="0"/>
          </a:p>
          <a:p>
            <a:endParaRPr lang="it-IT" sz="1800" dirty="0"/>
          </a:p>
        </p:txBody>
      </p:sp>
      <p:sp>
        <p:nvSpPr>
          <p:cNvPr id="4" name="Segnaposto numero diapositiva 3"/>
          <p:cNvSpPr txBox="1">
            <a:spLocks/>
          </p:cNvSpPr>
          <p:nvPr/>
        </p:nvSpPr>
        <p:spPr>
          <a:xfrm>
            <a:off x="3497943" y="613024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endParaRPr lang="en-US" sz="2400" b="1" dirty="0">
              <a:solidFill>
                <a:srgbClr val="FA3C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23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49943" y="497114"/>
            <a:ext cx="8229600" cy="5482772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000" dirty="0" err="1">
                <a:solidFill>
                  <a:schemeClr val="tx1"/>
                </a:solidFill>
                <a:ea typeface="Calibri"/>
                <a:cs typeface="Times New Roman"/>
              </a:rPr>
              <a:t>Hamers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/>
              </a:rPr>
              <a:t>, J. F., &amp; Blanc, M. H. A. (2004). </a:t>
            </a:r>
            <a:r>
              <a:rPr lang="en-US" sz="2000" i="1" dirty="0" err="1">
                <a:solidFill>
                  <a:schemeClr val="tx1"/>
                </a:solidFill>
                <a:ea typeface="Calibri"/>
                <a:cs typeface="Times New Roman"/>
              </a:rPr>
              <a:t>Bilinguality</a:t>
            </a:r>
            <a:r>
              <a:rPr lang="en-US" sz="2000" i="1" dirty="0">
                <a:solidFill>
                  <a:schemeClr val="tx1"/>
                </a:solidFill>
                <a:ea typeface="Calibri"/>
                <a:cs typeface="Times New Roman"/>
              </a:rPr>
              <a:t> and bilingualism. Second Edition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/>
              </a:rPr>
              <a:t>. Cambridge: Cambridge University Press.</a:t>
            </a:r>
            <a:endParaRPr lang="it-IT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ea typeface="Calibri"/>
                <a:cs typeface="Times New Roman"/>
              </a:rPr>
              <a:t>Hogg, M. A. (2006). Social identity theory. In Burke, P. J. (Ed.), </a:t>
            </a:r>
            <a:r>
              <a:rPr lang="en-US" sz="2000" i="1" dirty="0">
                <a:solidFill>
                  <a:schemeClr val="tx1"/>
                </a:solidFill>
                <a:ea typeface="Calibri"/>
                <a:cs typeface="Times New Roman"/>
              </a:rPr>
              <a:t>Contemporary social psychological theories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/>
              </a:rPr>
              <a:t> (pp. 111-136). Stanford: Stanford University Press.</a:t>
            </a:r>
            <a:endParaRPr lang="it-IT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fr-FR" sz="2000" dirty="0" err="1">
                <a:solidFill>
                  <a:schemeClr val="tx1"/>
                </a:solidFill>
                <a:ea typeface="Calibri"/>
                <a:cs typeface="Times New Roman"/>
              </a:rPr>
              <a:t>Hogg</a:t>
            </a:r>
            <a:r>
              <a:rPr lang="fr-FR" sz="2000" dirty="0">
                <a:solidFill>
                  <a:schemeClr val="tx1"/>
                </a:solidFill>
                <a:ea typeface="Calibri"/>
                <a:cs typeface="Times New Roman"/>
              </a:rPr>
              <a:t>, M. A., &amp; </a:t>
            </a:r>
            <a:r>
              <a:rPr lang="fr-FR" sz="2000" dirty="0" err="1">
                <a:solidFill>
                  <a:schemeClr val="tx1"/>
                </a:solidFill>
                <a:ea typeface="Calibri"/>
                <a:cs typeface="Times New Roman"/>
              </a:rPr>
              <a:t>Abrams</a:t>
            </a:r>
            <a:r>
              <a:rPr lang="fr-FR" sz="2000" dirty="0">
                <a:solidFill>
                  <a:schemeClr val="tx1"/>
                </a:solidFill>
                <a:ea typeface="Calibri"/>
                <a:cs typeface="Times New Roman"/>
              </a:rPr>
              <a:t>, D. (2007). </a:t>
            </a:r>
            <a:r>
              <a:rPr lang="fr-FR" sz="2000" dirty="0" err="1">
                <a:solidFill>
                  <a:schemeClr val="tx1"/>
                </a:solidFill>
                <a:ea typeface="Calibri"/>
                <a:cs typeface="Times New Roman"/>
              </a:rPr>
              <a:t>Intergroup</a:t>
            </a:r>
            <a:r>
              <a:rPr lang="fr-FR" sz="2000" dirty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fr-FR" sz="2000" dirty="0" err="1">
                <a:solidFill>
                  <a:schemeClr val="tx1"/>
                </a:solidFill>
                <a:ea typeface="Calibri"/>
                <a:cs typeface="Times New Roman"/>
              </a:rPr>
              <a:t>behavior</a:t>
            </a:r>
            <a:r>
              <a:rPr lang="fr-FR" sz="2000" dirty="0">
                <a:solidFill>
                  <a:schemeClr val="tx1"/>
                </a:solidFill>
                <a:ea typeface="Calibri"/>
                <a:cs typeface="Times New Roman"/>
              </a:rPr>
              <a:t> and social </a:t>
            </a:r>
            <a:r>
              <a:rPr lang="fr-FR" sz="2000" dirty="0" err="1">
                <a:solidFill>
                  <a:schemeClr val="tx1"/>
                </a:solidFill>
                <a:ea typeface="Calibri"/>
                <a:cs typeface="Times New Roman"/>
              </a:rPr>
              <a:t>identity</a:t>
            </a:r>
            <a:r>
              <a:rPr lang="fr-FR" sz="2000" dirty="0">
                <a:solidFill>
                  <a:schemeClr val="tx1"/>
                </a:solidFill>
                <a:ea typeface="Calibri"/>
                <a:cs typeface="Times New Roman"/>
              </a:rPr>
              <a:t>. In M. A. </a:t>
            </a:r>
            <a:r>
              <a:rPr lang="fr-FR" sz="2000" dirty="0" err="1">
                <a:solidFill>
                  <a:schemeClr val="tx1"/>
                </a:solidFill>
                <a:ea typeface="Calibri"/>
                <a:cs typeface="Times New Roman"/>
              </a:rPr>
              <a:t>Hogg</a:t>
            </a:r>
            <a:r>
              <a:rPr lang="fr-FR" sz="2000" dirty="0">
                <a:solidFill>
                  <a:schemeClr val="tx1"/>
                </a:solidFill>
                <a:ea typeface="Calibri"/>
                <a:cs typeface="Times New Roman"/>
              </a:rPr>
              <a:t> &amp; J. Cooper (</a:t>
            </a:r>
            <a:r>
              <a:rPr lang="fr-FR" sz="2000" dirty="0" err="1">
                <a:solidFill>
                  <a:schemeClr val="tx1"/>
                </a:solidFill>
                <a:ea typeface="Calibri"/>
                <a:cs typeface="Times New Roman"/>
              </a:rPr>
              <a:t>Eds</a:t>
            </a:r>
            <a:r>
              <a:rPr lang="fr-FR" sz="2000" dirty="0">
                <a:solidFill>
                  <a:schemeClr val="tx1"/>
                </a:solidFill>
                <a:ea typeface="Calibri"/>
                <a:cs typeface="Times New Roman"/>
              </a:rPr>
              <a:t>.), </a:t>
            </a:r>
            <a:r>
              <a:rPr lang="fr-FR" sz="2000" i="1" dirty="0">
                <a:solidFill>
                  <a:schemeClr val="tx1"/>
                </a:solidFill>
                <a:ea typeface="Calibri"/>
                <a:cs typeface="Times New Roman"/>
              </a:rPr>
              <a:t>The SAGE </a:t>
            </a:r>
            <a:r>
              <a:rPr lang="fr-FR" sz="2000" i="1" dirty="0" err="1">
                <a:solidFill>
                  <a:schemeClr val="tx1"/>
                </a:solidFill>
                <a:ea typeface="Calibri"/>
                <a:cs typeface="Times New Roman"/>
              </a:rPr>
              <a:t>handbook</a:t>
            </a:r>
            <a:r>
              <a:rPr lang="fr-FR" sz="2000" i="1" dirty="0">
                <a:solidFill>
                  <a:schemeClr val="tx1"/>
                </a:solidFill>
                <a:ea typeface="Calibri"/>
                <a:cs typeface="Times New Roman"/>
              </a:rPr>
              <a:t> of social </a:t>
            </a:r>
            <a:r>
              <a:rPr lang="fr-FR" sz="2000" i="1" dirty="0" err="1">
                <a:solidFill>
                  <a:schemeClr val="tx1"/>
                </a:solidFill>
                <a:ea typeface="Calibri"/>
                <a:cs typeface="Times New Roman"/>
              </a:rPr>
              <a:t>psychology</a:t>
            </a:r>
            <a:r>
              <a:rPr lang="fr-FR" sz="2000" i="1" dirty="0">
                <a:solidFill>
                  <a:schemeClr val="tx1"/>
                </a:solidFill>
                <a:ea typeface="Calibri"/>
                <a:cs typeface="Times New Roman"/>
              </a:rPr>
              <a:t>. Concise </a:t>
            </a:r>
            <a:r>
              <a:rPr lang="fr-FR" sz="2000" i="1" dirty="0" err="1">
                <a:solidFill>
                  <a:schemeClr val="tx1"/>
                </a:solidFill>
                <a:ea typeface="Calibri"/>
                <a:cs typeface="Times New Roman"/>
              </a:rPr>
              <a:t>student</a:t>
            </a:r>
            <a:r>
              <a:rPr lang="fr-FR" sz="2000" i="1" dirty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fr-FR" sz="2000" i="1" dirty="0" err="1">
                <a:solidFill>
                  <a:schemeClr val="tx1"/>
                </a:solidFill>
                <a:ea typeface="Calibri"/>
                <a:cs typeface="Times New Roman"/>
              </a:rPr>
              <a:t>edition</a:t>
            </a:r>
            <a:r>
              <a:rPr lang="fr-FR" sz="2000" dirty="0">
                <a:solidFill>
                  <a:schemeClr val="tx1"/>
                </a:solidFill>
                <a:ea typeface="Calibri"/>
                <a:cs typeface="Times New Roman"/>
              </a:rPr>
              <a:t> (pp. 335-360). London: Sage.</a:t>
            </a:r>
            <a:endParaRPr lang="it-IT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chemeClr val="tx1"/>
                </a:solidFill>
                <a:ea typeface="Calibri"/>
                <a:cs typeface="Times New Roman"/>
              </a:rPr>
              <a:t>Holliday, A. (1999). Small cultures. </a:t>
            </a:r>
            <a:r>
              <a:rPr lang="en-GB" sz="2000" i="1" dirty="0">
                <a:solidFill>
                  <a:schemeClr val="tx1"/>
                </a:solidFill>
                <a:ea typeface="Calibri"/>
                <a:cs typeface="Times New Roman"/>
              </a:rPr>
              <a:t>Applied Linguistics, 20</a:t>
            </a:r>
            <a:r>
              <a:rPr lang="en-GB" sz="2000" dirty="0">
                <a:solidFill>
                  <a:schemeClr val="tx1"/>
                </a:solidFill>
                <a:ea typeface="Calibri"/>
                <a:cs typeface="Times New Roman"/>
              </a:rPr>
              <a:t>(2), 237-264.</a:t>
            </a:r>
            <a:endParaRPr lang="it-IT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chemeClr val="tx1"/>
                </a:solidFill>
                <a:ea typeface="Calibri"/>
                <a:cs typeface="Times New Roman"/>
              </a:rPr>
              <a:t>Holliday, A. (2011). </a:t>
            </a:r>
            <a:r>
              <a:rPr lang="en-GB" sz="2000" i="1" dirty="0">
                <a:solidFill>
                  <a:schemeClr val="tx1"/>
                </a:solidFill>
                <a:ea typeface="Calibri"/>
                <a:cs typeface="Times New Roman"/>
              </a:rPr>
              <a:t>Intercultural communication and ideology</a:t>
            </a:r>
            <a:r>
              <a:rPr lang="en-GB" sz="2000" dirty="0">
                <a:solidFill>
                  <a:schemeClr val="tx1"/>
                </a:solidFill>
                <a:ea typeface="Calibri"/>
                <a:cs typeface="Times New Roman"/>
              </a:rPr>
              <a:t>. London: Sage.</a:t>
            </a:r>
            <a:endParaRPr lang="it-IT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chemeClr val="tx1"/>
                </a:solidFill>
                <a:ea typeface="Calibri"/>
                <a:cs typeface="Times New Roman"/>
              </a:rPr>
              <a:t>Holliday, A., Hyde, M., &amp; </a:t>
            </a:r>
            <a:r>
              <a:rPr lang="en-GB" sz="2000" dirty="0" err="1">
                <a:solidFill>
                  <a:schemeClr val="tx1"/>
                </a:solidFill>
                <a:ea typeface="Calibri"/>
                <a:cs typeface="Times New Roman"/>
              </a:rPr>
              <a:t>Kullman</a:t>
            </a:r>
            <a:r>
              <a:rPr lang="en-GB" sz="2000" dirty="0">
                <a:solidFill>
                  <a:schemeClr val="tx1"/>
                </a:solidFill>
                <a:ea typeface="Calibri"/>
                <a:cs typeface="Times New Roman"/>
              </a:rPr>
              <a:t>, J. (2010). </a:t>
            </a:r>
            <a:r>
              <a:rPr lang="en-GB" sz="2000" i="1" dirty="0">
                <a:solidFill>
                  <a:schemeClr val="tx1"/>
                </a:solidFill>
                <a:ea typeface="Calibri"/>
                <a:cs typeface="Times New Roman"/>
              </a:rPr>
              <a:t>Intercultural communication: An advanced resource book. Second edition</a:t>
            </a:r>
            <a:r>
              <a:rPr lang="en-GB" sz="2000" dirty="0">
                <a:solidFill>
                  <a:schemeClr val="tx1"/>
                </a:solidFill>
                <a:ea typeface="Calibri"/>
                <a:cs typeface="Times New Roman"/>
              </a:rPr>
              <a:t>. London: Routledge</a:t>
            </a:r>
            <a:r>
              <a:rPr lang="en-GB" sz="2000" dirty="0" smtClean="0">
                <a:solidFill>
                  <a:schemeClr val="tx1"/>
                </a:solidFill>
                <a:ea typeface="Calibri"/>
                <a:cs typeface="Times New Roman"/>
              </a:rPr>
              <a:t>.</a:t>
            </a: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chemeClr val="tx1"/>
                </a:solidFill>
              </a:rPr>
              <a:t>Jackson, J. (2006). Ethnographic pedagogy and evaluation in short-term study abroad. In M. </a:t>
            </a:r>
            <a:r>
              <a:rPr lang="en-GB" sz="2000" dirty="0" err="1">
                <a:solidFill>
                  <a:schemeClr val="tx1"/>
                </a:solidFill>
              </a:rPr>
              <a:t>Byram</a:t>
            </a:r>
            <a:r>
              <a:rPr lang="en-GB" sz="2000" dirty="0">
                <a:solidFill>
                  <a:schemeClr val="tx1"/>
                </a:solidFill>
              </a:rPr>
              <a:t> &amp; A. Feng (Eds.), </a:t>
            </a:r>
            <a:r>
              <a:rPr lang="en-GB" sz="2000" i="1" dirty="0">
                <a:solidFill>
                  <a:schemeClr val="tx1"/>
                </a:solidFill>
              </a:rPr>
              <a:t>Living and studying abroad: Research and practice</a:t>
            </a:r>
            <a:r>
              <a:rPr lang="en-GB" sz="2000" dirty="0">
                <a:solidFill>
                  <a:schemeClr val="tx1"/>
                </a:solidFill>
              </a:rPr>
              <a:t> (pp. 134-156). Clevedon: Multilingual Matters.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endParaRPr lang="it-IT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endParaRPr lang="it-IT" sz="2000" dirty="0"/>
          </a:p>
          <a:p>
            <a:endParaRPr lang="it-IT" sz="1800" dirty="0"/>
          </a:p>
        </p:txBody>
      </p:sp>
      <p:sp>
        <p:nvSpPr>
          <p:cNvPr id="4" name="Segnaposto numero diapositiva 3"/>
          <p:cNvSpPr txBox="1">
            <a:spLocks/>
          </p:cNvSpPr>
          <p:nvPr/>
        </p:nvSpPr>
        <p:spPr>
          <a:xfrm>
            <a:off x="3497943" y="613024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endParaRPr lang="en-US" sz="2400" b="1" dirty="0">
              <a:solidFill>
                <a:srgbClr val="FA3C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49943" y="497114"/>
            <a:ext cx="8229600" cy="5482772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GB" sz="2000" dirty="0" err="1">
                <a:solidFill>
                  <a:schemeClr val="tx1"/>
                </a:solidFill>
              </a:rPr>
              <a:t>Jiwani</a:t>
            </a:r>
            <a:r>
              <a:rPr lang="en-GB" sz="2000" dirty="0">
                <a:solidFill>
                  <a:schemeClr val="tx1"/>
                </a:solidFill>
              </a:rPr>
              <a:t> Y., &amp; Richardson, J. E. (2011). Discourse, ethnicity, and racism. In van </a:t>
            </a:r>
            <a:r>
              <a:rPr lang="en-GB" sz="2000" dirty="0" err="1">
                <a:solidFill>
                  <a:schemeClr val="tx1"/>
                </a:solidFill>
              </a:rPr>
              <a:t>Dijk</a:t>
            </a:r>
            <a:r>
              <a:rPr lang="en-GB" sz="2000" dirty="0">
                <a:solidFill>
                  <a:schemeClr val="tx1"/>
                </a:solidFill>
              </a:rPr>
              <a:t>, T.A. (Ed.), </a:t>
            </a:r>
            <a:r>
              <a:rPr lang="en-GB" sz="2000" i="1" dirty="0">
                <a:solidFill>
                  <a:schemeClr val="tx1"/>
                </a:solidFill>
              </a:rPr>
              <a:t>Discourse studies. A multidisciplinary introduction. Second Edition</a:t>
            </a:r>
            <a:r>
              <a:rPr lang="en-GB" sz="2000" dirty="0">
                <a:solidFill>
                  <a:schemeClr val="tx1"/>
                </a:solidFill>
              </a:rPr>
              <a:t> (pp. 241-262). Thousand Oaks (CA): Sage.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>
                <a:solidFill>
                  <a:schemeClr val="tx1"/>
                </a:solidFill>
              </a:rPr>
              <a:t>Jordan, S. (2002). Intercultural issues in foreign language learning and ethnographic approaches to study abroad. </a:t>
            </a:r>
            <a:r>
              <a:rPr lang="en-GB" sz="2000" i="1" dirty="0">
                <a:solidFill>
                  <a:schemeClr val="tx1"/>
                </a:solidFill>
              </a:rPr>
              <a:t>Centre for Languages, Linguistics and Area Studies</a:t>
            </a:r>
            <a:r>
              <a:rPr lang="en-GB" sz="2000" dirty="0">
                <a:solidFill>
                  <a:schemeClr val="tx1"/>
                </a:solidFill>
              </a:rPr>
              <a:t>. Retrieved July 22, 2015, from: </a:t>
            </a:r>
            <a:r>
              <a:rPr lang="en-GB" sz="2000" u="sng" dirty="0">
                <a:solidFill>
                  <a:schemeClr val="tx1"/>
                </a:solidFill>
                <a:hlinkClick r:id="rId2"/>
              </a:rPr>
              <a:t>https://www.llas.ac.uk/resources/gpg/100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 err="1">
                <a:solidFill>
                  <a:schemeClr val="tx1"/>
                </a:solidFill>
              </a:rPr>
              <a:t>Kalocsai</a:t>
            </a:r>
            <a:r>
              <a:rPr lang="en-GB" sz="2000" dirty="0">
                <a:solidFill>
                  <a:schemeClr val="tx1"/>
                </a:solidFill>
              </a:rPr>
              <a:t>, K. (2014). </a:t>
            </a:r>
            <a:r>
              <a:rPr lang="en-GB" sz="2000" i="1" dirty="0">
                <a:solidFill>
                  <a:schemeClr val="tx1"/>
                </a:solidFill>
              </a:rPr>
              <a:t>Communities of practice and English as a lingua franca: A study of  Erasmus students</a:t>
            </a:r>
            <a:r>
              <a:rPr lang="en-GB" sz="2000" dirty="0">
                <a:solidFill>
                  <a:schemeClr val="tx1"/>
                </a:solidFill>
              </a:rPr>
              <a:t>. Berlin: De </a:t>
            </a:r>
            <a:r>
              <a:rPr lang="en-GB" sz="2000" dirty="0" err="1">
                <a:solidFill>
                  <a:schemeClr val="tx1"/>
                </a:solidFill>
              </a:rPr>
              <a:t>Gruyter</a:t>
            </a:r>
            <a:r>
              <a:rPr lang="en-GB" sz="2000" dirty="0">
                <a:solidFill>
                  <a:schemeClr val="tx1"/>
                </a:solidFill>
              </a:rPr>
              <a:t> Mouton.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 err="1">
                <a:solidFill>
                  <a:schemeClr val="tx1"/>
                </a:solidFill>
              </a:rPr>
              <a:t>Kinginger</a:t>
            </a:r>
            <a:r>
              <a:rPr lang="en-GB" sz="2000" dirty="0">
                <a:solidFill>
                  <a:schemeClr val="tx1"/>
                </a:solidFill>
              </a:rPr>
              <a:t>, C. (2013). Language socialization in study abroad. In </a:t>
            </a:r>
            <a:r>
              <a:rPr lang="en-GB" sz="2000" dirty="0" err="1">
                <a:solidFill>
                  <a:schemeClr val="tx1"/>
                </a:solidFill>
              </a:rPr>
              <a:t>Chapelle</a:t>
            </a:r>
            <a:r>
              <a:rPr lang="en-GB" sz="2000" dirty="0">
                <a:solidFill>
                  <a:schemeClr val="tx1"/>
                </a:solidFill>
              </a:rPr>
              <a:t>, C. A. (Ed.), </a:t>
            </a:r>
            <a:r>
              <a:rPr lang="en-GB" sz="2000" i="1" dirty="0">
                <a:solidFill>
                  <a:schemeClr val="tx1"/>
                </a:solidFill>
              </a:rPr>
              <a:t>The </a:t>
            </a:r>
            <a:r>
              <a:rPr lang="en-GB" sz="2000" i="1" dirty="0" err="1">
                <a:solidFill>
                  <a:schemeClr val="tx1"/>
                </a:solidFill>
              </a:rPr>
              <a:t>Encyclopedia</a:t>
            </a:r>
            <a:r>
              <a:rPr lang="en-GB" sz="2000" i="1" dirty="0">
                <a:solidFill>
                  <a:schemeClr val="tx1"/>
                </a:solidFill>
              </a:rPr>
              <a:t> of Applied Linguistics</a:t>
            </a:r>
            <a:r>
              <a:rPr lang="en-GB" sz="2000" dirty="0">
                <a:solidFill>
                  <a:schemeClr val="tx1"/>
                </a:solidFill>
              </a:rPr>
              <a:t>. Hoboken (NJ): Wiley-Blackwell.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 err="1">
                <a:solidFill>
                  <a:schemeClr val="tx1"/>
                </a:solidFill>
              </a:rPr>
              <a:t>Krzaklewska</a:t>
            </a:r>
            <a:r>
              <a:rPr lang="en-GB" sz="2000" dirty="0">
                <a:solidFill>
                  <a:schemeClr val="tx1"/>
                </a:solidFill>
              </a:rPr>
              <a:t>, E., &amp; </a:t>
            </a:r>
            <a:r>
              <a:rPr lang="en-GB" sz="2000" dirty="0" err="1">
                <a:solidFill>
                  <a:schemeClr val="tx1"/>
                </a:solidFill>
              </a:rPr>
              <a:t>Skórska</a:t>
            </a:r>
            <a:r>
              <a:rPr lang="en-GB" sz="2000" dirty="0">
                <a:solidFill>
                  <a:schemeClr val="tx1"/>
                </a:solidFill>
              </a:rPr>
              <a:t>, P. (2013). Culture shock during ERASMUS exchange - Determinants, Processes, Prevention. In B. </a:t>
            </a:r>
            <a:r>
              <a:rPr lang="en-GB" sz="2000" dirty="0" err="1">
                <a:solidFill>
                  <a:schemeClr val="tx1"/>
                </a:solidFill>
              </a:rPr>
              <a:t>Feyen</a:t>
            </a:r>
            <a:r>
              <a:rPr lang="en-GB" sz="2000" dirty="0">
                <a:solidFill>
                  <a:schemeClr val="tx1"/>
                </a:solidFill>
              </a:rPr>
              <a:t> &amp; E. </a:t>
            </a:r>
            <a:r>
              <a:rPr lang="en-GB" sz="2000" dirty="0" err="1">
                <a:solidFill>
                  <a:schemeClr val="tx1"/>
                </a:solidFill>
              </a:rPr>
              <a:t>Krzaklewska</a:t>
            </a:r>
            <a:r>
              <a:rPr lang="en-GB" sz="2000" dirty="0">
                <a:solidFill>
                  <a:schemeClr val="tx1"/>
                </a:solidFill>
              </a:rPr>
              <a:t> (Eds.), </a:t>
            </a:r>
            <a:r>
              <a:rPr lang="en-GB" sz="2000" i="1" dirty="0">
                <a:solidFill>
                  <a:schemeClr val="tx1"/>
                </a:solidFill>
              </a:rPr>
              <a:t>The ERASMUS phenomenon - Symbol of a New European Generation? </a:t>
            </a:r>
            <a:r>
              <a:rPr lang="en-GB" sz="2000" dirty="0">
                <a:solidFill>
                  <a:schemeClr val="tx1"/>
                </a:solidFill>
              </a:rPr>
              <a:t>(pp. 105-126). Frankfurt am Main: Peter Lang.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endParaRPr lang="it-IT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endParaRPr lang="it-IT" sz="2000" dirty="0"/>
          </a:p>
          <a:p>
            <a:endParaRPr lang="it-IT" sz="1800" dirty="0"/>
          </a:p>
        </p:txBody>
      </p:sp>
      <p:sp>
        <p:nvSpPr>
          <p:cNvPr id="4" name="Segnaposto numero diapositiva 3"/>
          <p:cNvSpPr txBox="1">
            <a:spLocks/>
          </p:cNvSpPr>
          <p:nvPr/>
        </p:nvSpPr>
        <p:spPr>
          <a:xfrm>
            <a:off x="3497943" y="613024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endParaRPr lang="en-US" sz="2400" b="1" dirty="0">
              <a:solidFill>
                <a:srgbClr val="FA3C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77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49943" y="497114"/>
            <a:ext cx="8229600" cy="5482772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GB" sz="2000" dirty="0" err="1">
                <a:solidFill>
                  <a:schemeClr val="tx1"/>
                </a:solidFill>
              </a:rPr>
              <a:t>Lysgaard</a:t>
            </a:r>
            <a:r>
              <a:rPr lang="en-GB" sz="2000" dirty="0">
                <a:solidFill>
                  <a:schemeClr val="tx1"/>
                </a:solidFill>
              </a:rPr>
              <a:t>, S. (1955). Adjustment in a foreign society: Norwegian Fulbright grantees visiting the United States. </a:t>
            </a:r>
            <a:r>
              <a:rPr lang="en-GB" sz="2000" i="1" dirty="0">
                <a:solidFill>
                  <a:schemeClr val="tx1"/>
                </a:solidFill>
              </a:rPr>
              <a:t>International Social Science Bulletin, 7</a:t>
            </a:r>
            <a:r>
              <a:rPr lang="en-GB" sz="2000" dirty="0">
                <a:solidFill>
                  <a:schemeClr val="tx1"/>
                </a:solidFill>
              </a:rPr>
              <a:t>, </a:t>
            </a:r>
            <a:r>
              <a:rPr lang="en-GB" sz="2000" dirty="0" smtClean="0">
                <a:solidFill>
                  <a:schemeClr val="tx1"/>
                </a:solidFill>
              </a:rPr>
              <a:t>45-51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>
                <a:solidFill>
                  <a:schemeClr val="tx1"/>
                </a:solidFill>
              </a:rPr>
              <a:t>Marshall, G. (1998). Culture shock. </a:t>
            </a:r>
            <a:r>
              <a:rPr lang="en-GB" sz="2000" i="1" dirty="0">
                <a:solidFill>
                  <a:schemeClr val="tx1"/>
                </a:solidFill>
              </a:rPr>
              <a:t>A Dictionary of Sociology. Encyclopedia.com</a:t>
            </a:r>
            <a:r>
              <a:rPr lang="en-GB" sz="2000" dirty="0">
                <a:solidFill>
                  <a:schemeClr val="tx1"/>
                </a:solidFill>
              </a:rPr>
              <a:t>. Retrieved July 22, 2015, from: </a:t>
            </a:r>
            <a:r>
              <a:rPr lang="en-GB" sz="2000" u="sng" dirty="0">
                <a:solidFill>
                  <a:schemeClr val="tx1"/>
                </a:solidFill>
                <a:hlinkClick r:id="rId2"/>
              </a:rPr>
              <a:t>http://www.encyclopedia.com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>
                <a:solidFill>
                  <a:schemeClr val="tx1"/>
                </a:solidFill>
              </a:rPr>
              <a:t>Moscovici, S. (1973). Foreword. In C. </a:t>
            </a:r>
            <a:r>
              <a:rPr lang="en-GB" sz="2000" dirty="0" err="1">
                <a:solidFill>
                  <a:schemeClr val="tx1"/>
                </a:solidFill>
              </a:rPr>
              <a:t>Herzlich</a:t>
            </a:r>
            <a:r>
              <a:rPr lang="en-GB" sz="2000" dirty="0">
                <a:solidFill>
                  <a:schemeClr val="tx1"/>
                </a:solidFill>
              </a:rPr>
              <a:t> (Ed.), </a:t>
            </a:r>
            <a:r>
              <a:rPr lang="en-GB" sz="2000" i="1" dirty="0">
                <a:solidFill>
                  <a:schemeClr val="tx1"/>
                </a:solidFill>
              </a:rPr>
              <a:t>Health and illness: a social psychological analysis</a:t>
            </a:r>
            <a:r>
              <a:rPr lang="en-GB" sz="2000" dirty="0">
                <a:solidFill>
                  <a:schemeClr val="tx1"/>
                </a:solidFill>
              </a:rPr>
              <a:t> (pp. ix-xiv). London: Academic Press.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>
                <a:solidFill>
                  <a:schemeClr val="tx1"/>
                </a:solidFill>
              </a:rPr>
              <a:t>Mountz, A. (2009) The Other. In C. Gallaher, C. T </a:t>
            </a:r>
            <a:r>
              <a:rPr lang="en-GB" sz="2000" dirty="0" err="1">
                <a:solidFill>
                  <a:schemeClr val="tx1"/>
                </a:solidFill>
              </a:rPr>
              <a:t>Dahlman</a:t>
            </a:r>
            <a:r>
              <a:rPr lang="en-GB" sz="2000" dirty="0">
                <a:solidFill>
                  <a:schemeClr val="tx1"/>
                </a:solidFill>
              </a:rPr>
              <a:t>, M. </a:t>
            </a:r>
            <a:r>
              <a:rPr lang="en-GB" sz="2000" dirty="0" err="1">
                <a:solidFill>
                  <a:schemeClr val="tx1"/>
                </a:solidFill>
              </a:rPr>
              <a:t>Gilmartin</a:t>
            </a:r>
            <a:r>
              <a:rPr lang="en-GB" sz="2000" dirty="0">
                <a:solidFill>
                  <a:schemeClr val="tx1"/>
                </a:solidFill>
              </a:rPr>
              <a:t>, A. Mountz, &amp; P. </a:t>
            </a:r>
            <a:r>
              <a:rPr lang="en-GB" sz="2000" dirty="0" err="1">
                <a:solidFill>
                  <a:schemeClr val="tx1"/>
                </a:solidFill>
              </a:rPr>
              <a:t>Shirlow</a:t>
            </a:r>
            <a:r>
              <a:rPr lang="en-GB" sz="2000" dirty="0">
                <a:solidFill>
                  <a:schemeClr val="tx1"/>
                </a:solidFill>
              </a:rPr>
              <a:t> (Eds.), </a:t>
            </a:r>
            <a:r>
              <a:rPr lang="en-GB" sz="2000" i="1" dirty="0">
                <a:solidFill>
                  <a:schemeClr val="tx1"/>
                </a:solidFill>
              </a:rPr>
              <a:t>Key Concepts in Political Geography </a:t>
            </a:r>
            <a:r>
              <a:rPr lang="en-GB" sz="2000" dirty="0">
                <a:solidFill>
                  <a:schemeClr val="tx1"/>
                </a:solidFill>
              </a:rPr>
              <a:t>(pp. 328-339). London: Sage.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Norton, B. (2000). </a:t>
            </a:r>
            <a:r>
              <a:rPr lang="en-US" sz="2000" i="1" dirty="0">
                <a:solidFill>
                  <a:schemeClr val="tx1"/>
                </a:solidFill>
              </a:rPr>
              <a:t>Identity and language learning: Gender, ethnicity and educational change</a:t>
            </a:r>
            <a:r>
              <a:rPr lang="en-US" sz="2000" dirty="0">
                <a:solidFill>
                  <a:schemeClr val="tx1"/>
                </a:solidFill>
              </a:rPr>
              <a:t>. Harlow: Pearson Education/Longman.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>
                <a:solidFill>
                  <a:schemeClr val="tx1"/>
                </a:solidFill>
              </a:rPr>
              <a:t>Oberg, K. (1954). Culture shock. </a:t>
            </a:r>
            <a:r>
              <a:rPr lang="en-GB" sz="2000" i="1" dirty="0">
                <a:solidFill>
                  <a:schemeClr val="tx1"/>
                </a:solidFill>
              </a:rPr>
              <a:t>Talk presented to the Women’s Club of Rio de Janeiro</a:t>
            </a:r>
            <a:r>
              <a:rPr lang="en-GB" sz="2000" dirty="0">
                <a:solidFill>
                  <a:schemeClr val="tx1"/>
                </a:solidFill>
              </a:rPr>
              <a:t>, Brazil, August 3, 1954.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endParaRPr lang="it-IT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endParaRPr lang="it-IT" sz="2000" dirty="0"/>
          </a:p>
          <a:p>
            <a:endParaRPr lang="it-IT" sz="1800" dirty="0"/>
          </a:p>
        </p:txBody>
      </p:sp>
      <p:sp>
        <p:nvSpPr>
          <p:cNvPr id="4" name="Segnaposto numero diapositiva 3"/>
          <p:cNvSpPr txBox="1">
            <a:spLocks/>
          </p:cNvSpPr>
          <p:nvPr/>
        </p:nvSpPr>
        <p:spPr>
          <a:xfrm>
            <a:off x="3497943" y="613024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endParaRPr lang="en-US" sz="2400" b="1" dirty="0">
              <a:solidFill>
                <a:srgbClr val="FA3C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14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2452</TotalTime>
  <Words>2311</Words>
  <Application>Microsoft Office PowerPoint</Application>
  <PresentationFormat>Presentazione su schermo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Office Theme</vt:lpstr>
      <vt:lpstr> References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Creative commons</vt:lpstr>
    </vt:vector>
  </TitlesOfParts>
  <Company>KMi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Harry</dc:creator>
  <cp:lastModifiedBy>CB</cp:lastModifiedBy>
  <cp:revision>197</cp:revision>
  <dcterms:created xsi:type="dcterms:W3CDTF">2012-10-10T14:15:21Z</dcterms:created>
  <dcterms:modified xsi:type="dcterms:W3CDTF">2015-09-15T22:52:26Z</dcterms:modified>
</cp:coreProperties>
</file>