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64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94" autoAdjust="0"/>
    <p:restoredTop sz="90929"/>
  </p:normalViewPr>
  <p:slideViewPr>
    <p:cSldViewPr>
      <p:cViewPr varScale="1">
        <p:scale>
          <a:sx n="71" d="100"/>
          <a:sy n="71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E9F8D-F9DD-4E2B-9F26-416ABD0427B7}" type="datetimeFigureOut">
              <a:rPr lang="en-US" smtClean="0"/>
              <a:pPr/>
              <a:t>1/5/2010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C6ED1-CDD0-4E52-931B-5EA89EB6F05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55CE1F-90E9-45BA-B152-A77C4B67EAB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47F16C-BFCA-4DC2-AE54-558A73AF0449}" type="slidenum">
              <a:rPr lang="en-GB"/>
              <a:pPr/>
              <a:t>1</a:t>
            </a:fld>
            <a:endParaRPr lang="en-GB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10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11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12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13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14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15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16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17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18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19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D9671-FD36-4E9B-A7E5-89BACB29CC33}" type="slidenum">
              <a:rPr lang="en-GB"/>
              <a:pPr/>
              <a:t>2</a:t>
            </a:fld>
            <a:endParaRPr lang="en-GB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20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5CE1F-90E9-45BA-B152-A77C4B67EAB0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22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F98C8-B446-44C5-8544-64FDC8E4B1A0}" type="slidenum">
              <a:rPr lang="en-GB"/>
              <a:pPr/>
              <a:t>3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F98C8-B446-44C5-8544-64FDC8E4B1A0}" type="slidenum">
              <a:rPr lang="en-GB"/>
              <a:pPr/>
              <a:t>4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45FDD-A2FF-4C7E-8972-197343B4DEDE}" type="slidenum">
              <a:rPr lang="en-GB"/>
              <a:pPr/>
              <a:t>5</a:t>
            </a:fld>
            <a:endParaRPr lang="en-GB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6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7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8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32B66-9832-4B94-B9DD-B8AC519A7DF2}" type="slidenum">
              <a:rPr lang="en-GB"/>
              <a:pPr/>
              <a:t>9</a:t>
            </a:fld>
            <a:endParaRPr lang="en-GB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19829-C782-48CE-86EC-8A3F5C5F02B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E8BAD-FC6F-47A8-9638-136FD9ED89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7DD71-E2AA-40A2-9574-92844AAF21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EFBFF-3399-470A-9E5F-AE6A55451D5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AD86C-7861-4B3D-9E23-C660D0343D4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58059-0FDF-4477-BE1C-394EF3CFE84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35BB9-A084-4C28-B6E9-9FFA866F92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712F6-97DC-448D-B3DF-92E1513061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A93F7-BABF-4D71-A1FC-F8FB1BDD5AD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84638-6D99-40C9-AC75-26D9EECF17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3AFB5-B95E-4675-BAC1-5E9DB3F517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89E12F-12B1-4BA9-B708-27D874D4062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L_nPHggnK6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liticalhumor.about.com/library/jokes/bljokepcredridinghood.ht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Dysphemis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K21e7po1Sro&amp;feature=PlayList&amp;p=9F2A6E1A3BF2CEA5&amp;playnext=1&amp;playnext_from=PL&amp;index=59" TargetMode="External"/><Relationship Id="rId4" Type="http://schemas.openxmlformats.org/officeDocument/2006/relationships/hyperlink" Target="http://www.youtube.com/watch?v=fn4NSHGd_l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jGAOCVwLrX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dna/h2g2/A71119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Chisholm_v._Georgi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Helvetica" pitchFamily="34" charset="0"/>
              </a:rPr>
              <a:t>Has Political Correctness Really Gone Mad?</a:t>
            </a:r>
            <a:endParaRPr lang="en-GB" dirty="0">
              <a:solidFill>
                <a:schemeClr val="bg1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Stamp of approval to slogan of 			opprobrium  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Perhaps inevitable due to most people’s dislikes of extremes.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Similar to to the word </a:t>
            </a:r>
            <a:r>
              <a:rPr lang="en-GB" sz="2400" i="1" dirty="0" smtClean="0">
                <a:latin typeface="Helvetica" pitchFamily="34" charset="0"/>
              </a:rPr>
              <a:t>orthodoxy – </a:t>
            </a:r>
            <a:r>
              <a:rPr lang="en-GB" sz="2400" dirty="0" smtClean="0">
                <a:latin typeface="Helvetica" pitchFamily="34" charset="0"/>
              </a:rPr>
              <a:t>also a sneer term.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  <a:hlinkClick r:id="rId4"/>
              </a:rPr>
              <a:t>Even Sesame street wasn’t </a:t>
            </a:r>
            <a:r>
              <a:rPr lang="en-GB" sz="2400" dirty="0">
                <a:latin typeface="Helvetica" pitchFamily="34" charset="0"/>
                <a:hlinkClick r:id="rId4"/>
              </a:rPr>
              <a:t>i</a:t>
            </a:r>
            <a:r>
              <a:rPr lang="en-GB" sz="2400" dirty="0" smtClean="0">
                <a:latin typeface="Helvetica" pitchFamily="34" charset="0"/>
                <a:hlinkClick r:id="rId4"/>
              </a:rPr>
              <a:t>mmune</a:t>
            </a: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And so hostility to PC grew…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Fuelled by endless reporting and re-reporting of over-the-top speech codes and the banning of books and visual images.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Is the name of an opening for a sewer really of any consequence?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 algn="ctr">
              <a:buNone/>
            </a:pPr>
            <a:r>
              <a:rPr lang="en-GB" sz="2400" i="1" dirty="0">
                <a:latin typeface="Helvetica" pitchFamily="34" charset="0"/>
              </a:rPr>
              <a:t>m</a:t>
            </a:r>
            <a:r>
              <a:rPr lang="en-GB" sz="2400" i="1" dirty="0" smtClean="0">
                <a:latin typeface="Helvetica" pitchFamily="34" charset="0"/>
              </a:rPr>
              <a:t>anholes, </a:t>
            </a:r>
            <a:r>
              <a:rPr lang="en-GB" sz="2400" i="1" dirty="0" err="1" smtClean="0">
                <a:latin typeface="Helvetica" pitchFamily="34" charset="0"/>
              </a:rPr>
              <a:t>femholes</a:t>
            </a:r>
            <a:r>
              <a:rPr lang="en-GB" sz="2400" i="1" dirty="0" smtClean="0">
                <a:latin typeface="Helvetica" pitchFamily="34" charset="0"/>
              </a:rPr>
              <a:t>, person holes, maintenance hatches, utility holes, personnel access structures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What’s Orwell got to do with it?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Parallels drawn between PC and Newspeak in Nineteen Eighty-four.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The aim of Newspeak was to reduce the number of words in the English language to eliminate ideas deemed dangerous to Big Brother and the Party: if there were no words available ‘</a:t>
            </a:r>
            <a:r>
              <a:rPr lang="en-GB" sz="2400" dirty="0" err="1" smtClean="0">
                <a:latin typeface="Helvetica" pitchFamily="34" charset="0"/>
              </a:rPr>
              <a:t>thoughtcrime</a:t>
            </a:r>
            <a:r>
              <a:rPr lang="en-GB" sz="2400" dirty="0" smtClean="0">
                <a:latin typeface="Helvetica" pitchFamily="34" charset="0"/>
              </a:rPr>
              <a:t>’ (subversion) would be impossible.  (Allan and </a:t>
            </a:r>
            <a:r>
              <a:rPr lang="en-GB" sz="2400" dirty="0" err="1" smtClean="0">
                <a:latin typeface="Helvetica" pitchFamily="34" charset="0"/>
              </a:rPr>
              <a:t>Burridge</a:t>
            </a:r>
            <a:r>
              <a:rPr lang="en-GB" sz="2400" dirty="0" smtClean="0">
                <a:latin typeface="Helvetica" pitchFamily="34" charset="0"/>
              </a:rPr>
              <a:t> 2006)</a:t>
            </a: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Trivialising important issues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… criticised for trivialising important issues precisely because it focussed on insignificant language matters, and not on important political ones. (Allan and </a:t>
            </a:r>
            <a:r>
              <a:rPr lang="en-GB" sz="2400" dirty="0" err="1" smtClean="0">
                <a:latin typeface="Helvetica" pitchFamily="34" charset="0"/>
              </a:rPr>
              <a:t>Burridge</a:t>
            </a:r>
            <a:r>
              <a:rPr lang="en-GB" sz="2400" dirty="0" smtClean="0">
                <a:latin typeface="Helvetica" pitchFamily="34" charset="0"/>
              </a:rPr>
              <a:t> 2006)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Person with hard to meet needs</a:t>
            </a:r>
            <a:r>
              <a:rPr lang="en-GB" sz="2400" dirty="0" smtClean="0">
                <a:latin typeface="Helvetica" pitchFamily="34" charset="0"/>
              </a:rPr>
              <a:t> (‘serial killers’)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Differently pleasured people</a:t>
            </a:r>
            <a:r>
              <a:rPr lang="en-GB" sz="2400" dirty="0" smtClean="0">
                <a:latin typeface="Helvetica" pitchFamily="34" charset="0"/>
              </a:rPr>
              <a:t> (‘</a:t>
            </a:r>
            <a:r>
              <a:rPr lang="en-GB" sz="2400" dirty="0" err="1" smtClean="0">
                <a:latin typeface="Helvetica" pitchFamily="34" charset="0"/>
              </a:rPr>
              <a:t>sado</a:t>
            </a:r>
            <a:r>
              <a:rPr lang="en-GB" sz="2400" dirty="0" smtClean="0">
                <a:latin typeface="Helvetica" pitchFamily="34" charset="0"/>
              </a:rPr>
              <a:t>-masochists’)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  <a:hlinkClick r:id="rId4"/>
              </a:rPr>
              <a:t>Politically Correct Little Red Riding Hood</a:t>
            </a: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From politics to etiquette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Etiquette </a:t>
            </a:r>
            <a:r>
              <a:rPr lang="en-GB" sz="2400" i="1" dirty="0" smtClean="0">
                <a:latin typeface="Helvetica" pitchFamily="34" charset="0"/>
              </a:rPr>
              <a:t>noun</a:t>
            </a:r>
            <a:r>
              <a:rPr lang="en-GB" sz="2400" dirty="0" smtClean="0">
                <a:latin typeface="Helvetica" pitchFamily="34" charset="0"/>
              </a:rPr>
              <a:t> 1. conventional requirements as to social behaviour; properties of conduct as established in any class or community or for any occasion. (</a:t>
            </a:r>
            <a:r>
              <a:rPr lang="en-GB" sz="2400" i="1" dirty="0" err="1" smtClean="0">
                <a:latin typeface="Helvetica" pitchFamily="34" charset="0"/>
              </a:rPr>
              <a:t>Macquaire</a:t>
            </a:r>
            <a:r>
              <a:rPr lang="en-GB" sz="2400" i="1" dirty="0" smtClean="0">
                <a:latin typeface="Helvetica" pitchFamily="34" charset="0"/>
              </a:rPr>
              <a:t> Dictionary 2003</a:t>
            </a:r>
            <a:r>
              <a:rPr lang="en-GB" sz="2400" dirty="0" smtClean="0">
                <a:latin typeface="Helvetica" pitchFamily="34" charset="0"/>
              </a:rPr>
              <a:t>)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Nowadays, political correctness typically refers to behaviour, especially verbal behaviour, rather than a political position. (Allan and </a:t>
            </a:r>
            <a:r>
              <a:rPr lang="en-GB" sz="2400" dirty="0" err="1" smtClean="0">
                <a:latin typeface="Helvetica" pitchFamily="34" charset="0"/>
              </a:rPr>
              <a:t>Burridge</a:t>
            </a:r>
            <a:r>
              <a:rPr lang="en-GB" sz="2400" dirty="0" smtClean="0">
                <a:latin typeface="Helvetica" pitchFamily="34" charset="0"/>
              </a:rPr>
              <a:t> 2006)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Quotes from </a:t>
            </a:r>
            <a:r>
              <a:rPr lang="en-GB" sz="3200" i="1" dirty="0" smtClean="0">
                <a:solidFill>
                  <a:schemeClr val="bg1"/>
                </a:solidFill>
                <a:latin typeface="Helvetica" pitchFamily="34" charset="0"/>
              </a:rPr>
              <a:t>Linguist List </a:t>
            </a:r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June 1996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462474"/>
          </a:xfrm>
          <a:ln/>
        </p:spPr>
        <p:txBody>
          <a:bodyPr/>
          <a:lstStyle/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It is not politically correct to let your dinner hosts wash all the dishes themselves.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Much of the PC activity …on our campus comes from the Student Activities Office.  The housing folk have long been into euphemism/revisionism.  We can’t call the dorms anything but ’residence halls’.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[On Arnold Schwarzenegger’s movie Erasure] There’s a rush to set up the buffet line as some background actors (the politically correct term for extras) begin trickling into the film’s designated holding area.</a:t>
            </a:r>
            <a:endParaRPr lang="en-GB" sz="2400" i="1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PC language – euphemism </a:t>
            </a:r>
            <a:b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</a:br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with attitude?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391036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Are the following terms euphemisms or simply accurate?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Chairperson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Partner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Queer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GLBTIQ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He/she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African Americans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Pass away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Go to a better place</a:t>
            </a:r>
          </a:p>
          <a:p>
            <a:pPr>
              <a:buNone/>
            </a:pPr>
            <a:endParaRPr lang="en-GB" sz="2400" i="1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Dysphemism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2852"/>
            <a:ext cx="7772400" cy="4929222"/>
          </a:xfrm>
          <a:ln/>
        </p:spPr>
        <p:txBody>
          <a:bodyPr/>
          <a:lstStyle/>
          <a:p>
            <a:pPr>
              <a:buNone/>
            </a:pPr>
            <a:r>
              <a:rPr lang="en-GB" sz="2400" i="1" dirty="0" smtClean="0">
                <a:latin typeface="Helvetica" pitchFamily="34" charset="0"/>
                <a:hlinkClick r:id="rId4"/>
              </a:rPr>
              <a:t>Dysphemism</a:t>
            </a:r>
            <a:endParaRPr lang="en-GB" sz="2400" i="1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err="1" smtClean="0">
                <a:latin typeface="Helvetica" pitchFamily="34" charset="0"/>
              </a:rPr>
              <a:t>Aidsspeak</a:t>
            </a:r>
            <a:r>
              <a:rPr lang="en-GB" sz="2400" i="1" dirty="0" smtClean="0">
                <a:latin typeface="Helvetica" pitchFamily="34" charset="0"/>
              </a:rPr>
              <a:t>:  People with Aids/PWAs</a:t>
            </a:r>
          </a:p>
          <a:p>
            <a:pPr>
              <a:buNone/>
            </a:pPr>
            <a:r>
              <a:rPr lang="en-GB" sz="2400" i="1" dirty="0">
                <a:latin typeface="Helvetica" pitchFamily="34" charset="0"/>
              </a:rPr>
              <a:t>	</a:t>
            </a:r>
            <a:r>
              <a:rPr lang="en-GB" sz="2400" i="1" dirty="0" smtClean="0">
                <a:latin typeface="Helvetica" pitchFamily="34" charset="0"/>
              </a:rPr>
              <a:t>		 People Living with Aids/PLAs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Rather than </a:t>
            </a:r>
            <a:r>
              <a:rPr lang="en-GB" sz="2400" i="1" dirty="0" smtClean="0">
                <a:latin typeface="Helvetica" pitchFamily="34" charset="0"/>
              </a:rPr>
              <a:t>patients or victims </a:t>
            </a:r>
            <a:r>
              <a:rPr lang="en-GB" sz="2400" dirty="0" smtClean="0">
                <a:latin typeface="Helvetica" pitchFamily="34" charset="0"/>
              </a:rPr>
              <a:t>but</a:t>
            </a:r>
            <a:r>
              <a:rPr lang="en-GB" sz="2400" i="1" dirty="0" smtClean="0">
                <a:latin typeface="Helvetica" pitchFamily="34" charset="0"/>
              </a:rPr>
              <a:t> victim </a:t>
            </a:r>
            <a:r>
              <a:rPr lang="en-GB" sz="2400" dirty="0" smtClean="0">
                <a:latin typeface="Helvetica" pitchFamily="34" charset="0"/>
              </a:rPr>
              <a:t>is still preferred by people battling for victims’ rights.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Deaf v hearing impaired.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Chairman v chairperson v Madam Chair or Madam Chairman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Many are short-lived and degenerate into dysphemism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Village idiot v mentally handicapped v learning difficulties</a:t>
            </a:r>
            <a:r>
              <a:rPr lang="en-GB" sz="2400" dirty="0" smtClean="0">
                <a:latin typeface="Helvetica" pitchFamily="34" charset="0"/>
              </a:rPr>
              <a:t>.  Children already use </a:t>
            </a:r>
            <a:r>
              <a:rPr lang="en-GB" sz="2400" i="1" dirty="0" smtClean="0">
                <a:latin typeface="Helvetica" pitchFamily="34" charset="0"/>
              </a:rPr>
              <a:t>LDs</a:t>
            </a:r>
            <a:r>
              <a:rPr lang="en-GB" sz="2400" dirty="0" smtClean="0">
                <a:latin typeface="Helvetica" pitchFamily="34" charset="0"/>
              </a:rPr>
              <a:t> as a term of abuse.</a:t>
            </a: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Expressions referring to the poor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2852"/>
            <a:ext cx="7772400" cy="4929222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Earliest </a:t>
            </a:r>
            <a:r>
              <a:rPr lang="en-GB" sz="2400" i="1" dirty="0" smtClean="0">
                <a:latin typeface="Helvetica" pitchFamily="34" charset="0"/>
              </a:rPr>
              <a:t>backward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1940s </a:t>
            </a:r>
            <a:r>
              <a:rPr lang="en-GB" sz="2400" i="1" dirty="0" smtClean="0">
                <a:latin typeface="Helvetica" pitchFamily="34" charset="0"/>
              </a:rPr>
              <a:t>underdeveloped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1950s </a:t>
            </a:r>
            <a:r>
              <a:rPr lang="en-GB" sz="2400" i="1" dirty="0" smtClean="0">
                <a:latin typeface="Helvetica" pitchFamily="34" charset="0"/>
              </a:rPr>
              <a:t>less developed </a:t>
            </a:r>
            <a:r>
              <a:rPr lang="en-GB" sz="2400" dirty="0" smtClean="0">
                <a:latin typeface="Helvetica" pitchFamily="34" charset="0"/>
              </a:rPr>
              <a:t>or </a:t>
            </a:r>
            <a:r>
              <a:rPr lang="en-GB" sz="2400" i="1" dirty="0" smtClean="0">
                <a:latin typeface="Helvetica" pitchFamily="34" charset="0"/>
              </a:rPr>
              <a:t>lesser developed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1960s </a:t>
            </a:r>
            <a:r>
              <a:rPr lang="en-GB" sz="2400" i="1" dirty="0" smtClean="0">
                <a:latin typeface="Helvetica" pitchFamily="34" charset="0"/>
              </a:rPr>
              <a:t>developing</a:t>
            </a:r>
            <a:r>
              <a:rPr lang="en-GB" sz="2400" dirty="0" smtClean="0">
                <a:latin typeface="Helvetica" pitchFamily="34" charset="0"/>
              </a:rPr>
              <a:t> followed by </a:t>
            </a:r>
            <a:r>
              <a:rPr lang="en-GB" sz="2400" i="1" dirty="0" smtClean="0">
                <a:latin typeface="Helvetica" pitchFamily="34" charset="0"/>
              </a:rPr>
              <a:t>emergent</a:t>
            </a:r>
            <a:r>
              <a:rPr lang="en-GB" sz="2400" dirty="0" smtClean="0">
                <a:latin typeface="Helvetica" pitchFamily="34" charset="0"/>
              </a:rPr>
              <a:t> or </a:t>
            </a:r>
            <a:r>
              <a:rPr lang="en-GB" sz="2400" i="1" dirty="0" smtClean="0">
                <a:latin typeface="Helvetica" pitchFamily="34" charset="0"/>
              </a:rPr>
              <a:t>emerging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All rendered taboo due to smack of colonialism.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These days: </a:t>
            </a:r>
            <a:r>
              <a:rPr lang="en-GB" sz="2400" i="1" dirty="0" smtClean="0">
                <a:latin typeface="Helvetica" pitchFamily="34" charset="0"/>
              </a:rPr>
              <a:t>Third World, The South </a:t>
            </a:r>
            <a:r>
              <a:rPr lang="en-GB" sz="2400" dirty="0" smtClean="0">
                <a:latin typeface="Helvetica" pitchFamily="34" charset="0"/>
              </a:rPr>
              <a:t>or </a:t>
            </a:r>
            <a:r>
              <a:rPr lang="en-GB" sz="2400" i="1" dirty="0" smtClean="0">
                <a:latin typeface="Helvetica" pitchFamily="34" charset="0"/>
              </a:rPr>
              <a:t>HIPCs</a:t>
            </a:r>
            <a:r>
              <a:rPr lang="en-GB" sz="2400" dirty="0" smtClean="0">
                <a:latin typeface="Helvetica" pitchFamily="34" charset="0"/>
              </a:rPr>
              <a:t> (highly indebted poor countries?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Darkie toothpaste becomes </a:t>
            </a:r>
            <a:r>
              <a:rPr lang="en-GB" sz="3200" dirty="0" err="1" smtClean="0">
                <a:solidFill>
                  <a:schemeClr val="bg1"/>
                </a:solidFill>
                <a:latin typeface="Helvetica" pitchFamily="34" charset="0"/>
              </a:rPr>
              <a:t>Darlie</a:t>
            </a:r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 </a:t>
            </a:r>
            <a:b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</a:br>
            <a:r>
              <a:rPr lang="en-GB" sz="1200" dirty="0" smtClean="0">
                <a:solidFill>
                  <a:schemeClr val="bg1"/>
                </a:solidFill>
                <a:latin typeface="Helvetica" pitchFamily="34" charset="0"/>
              </a:rPr>
              <a:t>Source: http://www.paulatsai.com/blog/wp-content/uploads/2008/11/darlie.jpg </a:t>
            </a:r>
            <a:endParaRPr lang="en-GB" sz="1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2852"/>
            <a:ext cx="5886464" cy="4929222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err="1" smtClean="0">
                <a:latin typeface="Helvetica" pitchFamily="34" charset="0"/>
              </a:rPr>
              <a:t>Ssoprces</a:t>
            </a:r>
            <a:endParaRPr lang="en-GB" sz="2400" dirty="0" smtClean="0">
              <a:latin typeface="Helvetica" pitchFamily="34" charset="0"/>
            </a:endParaRPr>
          </a:p>
        </p:txBody>
      </p:sp>
      <p:pic>
        <p:nvPicPr>
          <p:cNvPr id="35842" name="Picture 2" descr="C:\Documents and Settings\LSX133.000\Desktop\darl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214290"/>
            <a:ext cx="5643602" cy="4852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410200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Divergent views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“healthy expansion of moral concern” – Noam Chomsky</a:t>
            </a:r>
          </a:p>
          <a:p>
            <a:pPr>
              <a:buNone/>
            </a:pP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“new strain of </a:t>
            </a:r>
            <a:r>
              <a:rPr lang="en-GB" sz="2400" dirty="0" err="1" smtClean="0">
                <a:latin typeface="Helvetica" pitchFamily="34" charset="0"/>
              </a:rPr>
              <a:t>idealogical</a:t>
            </a:r>
            <a:r>
              <a:rPr lang="en-GB" sz="2400" dirty="0" smtClean="0">
                <a:latin typeface="Helvetica" pitchFamily="34" charset="0"/>
              </a:rPr>
              <a:t> virus” – Michael Barnard</a:t>
            </a:r>
          </a:p>
          <a:p>
            <a:pPr>
              <a:buNone/>
            </a:pP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“dictatorship of the well meaning and pure of heart” - Morris Dickstein</a:t>
            </a:r>
          </a:p>
          <a:p>
            <a:pPr>
              <a:buNone/>
            </a:pP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“doctrine of opportunism” – Eugene </a:t>
            </a:r>
            <a:r>
              <a:rPr lang="en-GB" sz="2400" dirty="0" err="1" smtClean="0">
                <a:latin typeface="Helvetica" pitchFamily="34" charset="0"/>
              </a:rPr>
              <a:t>Goodheart</a:t>
            </a: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 </a:t>
            </a: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PC and self-censorship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2852"/>
            <a:ext cx="7772400" cy="4929222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Niggardly means </a:t>
            </a:r>
            <a:r>
              <a:rPr lang="en-GB" sz="2400" i="1" dirty="0" smtClean="0">
                <a:latin typeface="Helvetica" pitchFamily="34" charset="0"/>
              </a:rPr>
              <a:t>stingy</a:t>
            </a:r>
            <a:r>
              <a:rPr lang="en-GB" sz="2400" dirty="0" smtClean="0">
                <a:latin typeface="Helvetica" pitchFamily="34" charset="0"/>
              </a:rPr>
              <a:t> or </a:t>
            </a:r>
            <a:r>
              <a:rPr lang="en-GB" sz="2400" i="1" dirty="0" smtClean="0">
                <a:latin typeface="Helvetica" pitchFamily="34" charset="0"/>
              </a:rPr>
              <a:t>miserly </a:t>
            </a:r>
            <a:r>
              <a:rPr lang="en-GB" sz="2400" dirty="0" smtClean="0">
                <a:latin typeface="Helvetica" pitchFamily="34" charset="0"/>
              </a:rPr>
              <a:t>no relation to </a:t>
            </a:r>
            <a:r>
              <a:rPr lang="en-GB" sz="2400" i="1" dirty="0" smtClean="0">
                <a:latin typeface="Helvetica" pitchFamily="34" charset="0"/>
              </a:rPr>
              <a:t>nigger </a:t>
            </a:r>
            <a:r>
              <a:rPr lang="en-GB" sz="2400" dirty="0" smtClean="0">
                <a:latin typeface="Helvetica" pitchFamily="34" charset="0"/>
              </a:rPr>
              <a:t>but complaints were made in the US against a teacher who taught it to her students.  People avoid using it in spite of there being no etymological link.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Egg and spoon </a:t>
            </a:r>
            <a:r>
              <a:rPr lang="en-GB" sz="2400" dirty="0" smtClean="0">
                <a:latin typeface="Helvetica" pitchFamily="34" charset="0"/>
              </a:rPr>
              <a:t>and a </a:t>
            </a:r>
            <a:r>
              <a:rPr lang="en-GB" sz="2400" i="1" dirty="0" smtClean="0">
                <a:latin typeface="Helvetica" pitchFamily="34" charset="0"/>
              </a:rPr>
              <a:t>good egg </a:t>
            </a:r>
            <a:r>
              <a:rPr lang="en-GB" sz="2400" dirty="0" smtClean="0">
                <a:latin typeface="Helvetica" pitchFamily="34" charset="0"/>
              </a:rPr>
              <a:t>are Cockney rhyming slang for </a:t>
            </a:r>
            <a:r>
              <a:rPr lang="en-GB" sz="2400" i="1" dirty="0" smtClean="0">
                <a:latin typeface="Helvetica" pitchFamily="34" charset="0"/>
              </a:rPr>
              <a:t>coon</a:t>
            </a:r>
            <a:r>
              <a:rPr lang="en-GB" sz="2400" dirty="0" smtClean="0">
                <a:latin typeface="Helvetica" pitchFamily="34" charset="0"/>
              </a:rPr>
              <a:t>.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i="1" dirty="0" err="1" smtClean="0">
                <a:latin typeface="Helvetica" pitchFamily="34" charset="0"/>
              </a:rPr>
              <a:t>Fuk</a:t>
            </a:r>
            <a:r>
              <a:rPr lang="en-GB" sz="2400" dirty="0" smtClean="0">
                <a:latin typeface="Helvetica" pitchFamily="34" charset="0"/>
              </a:rPr>
              <a:t> ‘sail’ and </a:t>
            </a:r>
            <a:r>
              <a:rPr lang="en-GB" sz="2400" i="1" dirty="0" err="1" smtClean="0">
                <a:latin typeface="Helvetica" pitchFamily="34" charset="0"/>
              </a:rPr>
              <a:t>feck</a:t>
            </a:r>
            <a:r>
              <a:rPr lang="en-GB" sz="2400" dirty="0" smtClean="0">
                <a:latin typeface="Helvetica" pitchFamily="34" charset="0"/>
              </a:rPr>
              <a:t> ‘purpose’ have no link to </a:t>
            </a:r>
            <a:r>
              <a:rPr lang="en-GB" sz="2400" i="1" dirty="0" smtClean="0">
                <a:latin typeface="Helvetica" pitchFamily="34" charset="0"/>
              </a:rPr>
              <a:t>fuck </a:t>
            </a:r>
            <a:r>
              <a:rPr lang="en-GB" sz="2400" dirty="0" smtClean="0">
                <a:latin typeface="Helvetica" pitchFamily="34" charset="0"/>
              </a:rPr>
              <a:t>but this did not save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4422"/>
          </a:xfrm>
        </p:spPr>
        <p:txBody>
          <a:bodyPr/>
          <a:lstStyle/>
          <a:p>
            <a:r>
              <a:rPr lang="en-GB" sz="3600" dirty="0" smtClean="0"/>
              <a:t>Taboo topic vary from century to century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4422"/>
            <a:ext cx="3810000" cy="2714644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Old</a:t>
            </a:r>
          </a:p>
          <a:p>
            <a:pPr>
              <a:buNone/>
            </a:pPr>
            <a:r>
              <a:rPr lang="en-GB" dirty="0" smtClean="0"/>
              <a:t>Profanity </a:t>
            </a:r>
          </a:p>
          <a:p>
            <a:pPr>
              <a:buNone/>
            </a:pPr>
            <a:r>
              <a:rPr lang="en-GB" dirty="0" smtClean="0"/>
              <a:t>Blasphemy</a:t>
            </a:r>
          </a:p>
          <a:p>
            <a:pPr>
              <a:buNone/>
            </a:pPr>
            <a:r>
              <a:rPr lang="en-GB" dirty="0" smtClean="0"/>
              <a:t>Sexual Obscenity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3810000" cy="3429024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New</a:t>
            </a:r>
          </a:p>
          <a:p>
            <a:pPr>
              <a:buNone/>
            </a:pPr>
            <a:r>
              <a:rPr lang="en-GB" dirty="0" smtClean="0"/>
              <a:t>Gender</a:t>
            </a:r>
          </a:p>
          <a:p>
            <a:pPr>
              <a:buNone/>
            </a:pPr>
            <a:r>
              <a:rPr lang="en-GB" dirty="0" smtClean="0"/>
              <a:t>Sexuality</a:t>
            </a:r>
          </a:p>
          <a:p>
            <a:pPr>
              <a:buNone/>
            </a:pPr>
            <a:r>
              <a:rPr lang="en-GB" dirty="0" smtClean="0"/>
              <a:t>Disability</a:t>
            </a:r>
          </a:p>
          <a:p>
            <a:pPr>
              <a:buNone/>
            </a:pPr>
            <a:r>
              <a:rPr lang="en-GB" dirty="0" smtClean="0"/>
              <a:t>Race</a:t>
            </a:r>
          </a:p>
          <a:p>
            <a:pPr>
              <a:buNone/>
            </a:pPr>
            <a:r>
              <a:rPr lang="en-GB" dirty="0" smtClean="0"/>
              <a:t>Ethnicity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4286256"/>
            <a:ext cx="8001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are the reasons for this?</a:t>
            </a:r>
          </a:p>
          <a:p>
            <a:r>
              <a:rPr lang="en-GB" dirty="0" smtClean="0"/>
              <a:t>The push for equal opportunity?</a:t>
            </a:r>
          </a:p>
          <a:p>
            <a:r>
              <a:rPr lang="en-GB" dirty="0" smtClean="0"/>
              <a:t>Globalization (flows of business travellers, tourists, migrants)?</a:t>
            </a:r>
          </a:p>
          <a:p>
            <a:r>
              <a:rPr lang="en-GB" dirty="0" err="1" smtClean="0"/>
              <a:t>Scapegoating</a:t>
            </a:r>
            <a:r>
              <a:rPr lang="en-GB" dirty="0" smtClean="0"/>
              <a:t> due to high levels of anxiety (Wars, WMDs, recession, viruses etc)?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	References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2852"/>
            <a:ext cx="7772400" cy="4929222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Allan, K and </a:t>
            </a:r>
            <a:r>
              <a:rPr lang="en-GB" sz="2400" dirty="0" err="1" smtClean="0">
                <a:latin typeface="Helvetica" pitchFamily="34" charset="0"/>
              </a:rPr>
              <a:t>Burridge</a:t>
            </a:r>
            <a:r>
              <a:rPr lang="en-GB" sz="2400" dirty="0" smtClean="0">
                <a:latin typeface="Helvetica" pitchFamily="34" charset="0"/>
              </a:rPr>
              <a:t> K, (2006) Forbidden Words. Taboo and the Censoring of Language: Cambridge.</a:t>
            </a:r>
          </a:p>
          <a:p>
            <a:pPr>
              <a:buNone/>
            </a:pPr>
            <a:r>
              <a:rPr lang="en-GB" sz="2400" dirty="0" err="1" smtClean="0"/>
              <a:t>Gorji</a:t>
            </a:r>
            <a:r>
              <a:rPr lang="en-GB" sz="2400" dirty="0" smtClean="0"/>
              <a:t>, M. (2007) </a:t>
            </a:r>
            <a:r>
              <a:rPr lang="en-GB" sz="2400" i="1" dirty="0" smtClean="0"/>
              <a:t>Rude Britannia</a:t>
            </a:r>
            <a:r>
              <a:rPr lang="en-GB" sz="2400" dirty="0" smtClean="0"/>
              <a:t>: </a:t>
            </a:r>
            <a:r>
              <a:rPr lang="en-GB" sz="2400" dirty="0" err="1" smtClean="0"/>
              <a:t>Routledge</a:t>
            </a:r>
            <a:r>
              <a:rPr lang="en-GB" sz="2400" dirty="0" smtClean="0"/>
              <a:t>.</a:t>
            </a:r>
          </a:p>
          <a:p>
            <a:pPr>
              <a:buNone/>
            </a:pPr>
            <a:r>
              <a:rPr lang="en-GB" sz="2400" dirty="0" smtClean="0"/>
              <a:t>Montgomery, M. (2008) </a:t>
            </a:r>
            <a:r>
              <a:rPr lang="en-GB" sz="2400" i="1" dirty="0" smtClean="0"/>
              <a:t>An Introduction to Language and Society</a:t>
            </a:r>
            <a:r>
              <a:rPr lang="en-GB" sz="2400" dirty="0" smtClean="0"/>
              <a:t>. 3</a:t>
            </a:r>
            <a:r>
              <a:rPr lang="en-GB" sz="2400" baseline="30000" dirty="0" smtClean="0"/>
              <a:t>rd</a:t>
            </a:r>
            <a:r>
              <a:rPr lang="en-GB" sz="2400" dirty="0" smtClean="0"/>
              <a:t> </a:t>
            </a:r>
            <a:r>
              <a:rPr lang="en-GB" sz="2400" dirty="0" err="1" smtClean="0"/>
              <a:t>ed</a:t>
            </a:r>
            <a:r>
              <a:rPr lang="en-GB" sz="2400" dirty="0" smtClean="0"/>
              <a:t>: </a:t>
            </a:r>
            <a:r>
              <a:rPr lang="en-GB" sz="2400" dirty="0" err="1" smtClean="0"/>
              <a:t>Routledge</a:t>
            </a:r>
            <a:r>
              <a:rPr lang="en-GB" sz="2400" dirty="0" smtClean="0"/>
              <a:t>.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10200"/>
            <a:ext cx="7772400" cy="990600"/>
          </a:xfrm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	A rant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</p:spPr>
        <p:txBody>
          <a:bodyPr/>
          <a:lstStyle/>
          <a:p>
            <a:pPr>
              <a:buNone/>
            </a:pPr>
            <a:endParaRPr lang="en-GB" sz="2400" dirty="0" smtClean="0">
              <a:latin typeface="Helvetica" pitchFamily="34" charset="0"/>
              <a:hlinkClick r:id="rId4" tooltip="Glen Beck - Political Correctness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  <a:hlinkClick r:id="rId4"/>
              </a:rPr>
              <a:t>Glen Beck on Political Correctness</a:t>
            </a: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endParaRPr lang="en-GB" sz="2400" dirty="0">
              <a:latin typeface="Helvetica" pitchFamily="34" charset="0"/>
              <a:hlinkClick r:id="rId5" tooltip="&lt;object width=&quot;425&quot; height=&quot;344&quot;&gt;&lt;param name=&quot;movie&quot; value=&quot;http://www.youtube.com/v/fn4NSHGd_lM&amp;hl=en&amp;fs=1&amp;&quot;&gt;&lt;/param&gt;&lt;param name=&quot;allowFullScreen&quot; value=&quot;true&quot;&gt;&lt;/param&gt;&lt;param name=&quot;allowscriptaccess&quot; value=&quot;always&quot;&gt;&lt;/param&gt;&lt;embed src=&quot;http://www.youtube.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10200"/>
            <a:ext cx="7772400" cy="990600"/>
          </a:xfrm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A humorous view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</p:spPr>
        <p:txBody>
          <a:bodyPr/>
          <a:lstStyle/>
          <a:p>
            <a:pPr>
              <a:buNone/>
            </a:pPr>
            <a:endParaRPr lang="en-GB" sz="2400" dirty="0" smtClean="0">
              <a:latin typeface="Helvetica" pitchFamily="34" charset="0"/>
              <a:hlinkClick r:id="rId4" tooltip="&lt;object width=&quot;425&quot; height=&quot;344&quot;&gt;&lt;param name=&quot;movie&quot; value=&quot;http://www.youtube.com/v/fn4NSHGd_lM&amp;hl=en&amp;fs=1&amp;&quot;&gt;&lt;/param&gt;&lt;param name=&quot;allowFullScreen&quot; value=&quot;true&quot;&gt;&lt;/param&gt;&lt;param name=&quot;allowscriptaccess&quot; value=&quot;always&quot;&gt;&lt;/param&gt;&lt;embed src=&quot;http://www.youtube.c"/>
            </a:endParaRPr>
          </a:p>
          <a:p>
            <a:pPr>
              <a:buNone/>
            </a:pPr>
            <a:endParaRPr lang="en-GB" sz="2400" dirty="0">
              <a:latin typeface="Helvetica" pitchFamily="34" charset="0"/>
              <a:hlinkClick r:id="rId4" tooltip="&lt;object width=&quot;425&quot; height=&quot;344&quot;&gt;&lt;param name=&quot;movie&quot; value=&quot;http://www.youtube.com/v/fn4NSHGd_lM&amp;hl=en&amp;fs=1&amp;&quot;&gt;&lt;/param&gt;&lt;param name=&quot;allowFullScreen&quot; value=&quot;true&quot;&gt;&lt;/param&gt;&lt;param name=&quot;allowscriptaccess&quot; value=&quot;always&quot;&gt;&lt;/param&gt;&lt;embed src=&quot;http://www.youtube.c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  <a:hlinkClick r:id="rId4" tooltip="&lt;object width=&quot;425&quot; height=&quot;344&quot;&gt;&lt;param name=&quot;movie&quot; value=&quot;http://www.youtube.com/v/fn4NSHGd_lM&amp;hl=en&amp;fs=1&amp;&quot;&gt;&lt;/param&gt;&lt;param name=&quot;allowFullScreen&quot; value=&quot;true&quot;&gt;&lt;/param&gt;&lt;param name=&quot;allowscriptaccess&quot; value=&quot;always&quot;&gt;&lt;/param&gt;&lt;embed src=&quot;http://www.youtube.c"/>
              </a:rPr>
              <a:t>Stuart Lee on Political Correctness</a:t>
            </a: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410200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	Urban Myths?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“the differently hirsute” – hairy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“the specially non-tall” - small 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“chronologically gifted” – old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The term is hopelessly inexact and with so much polemical baggage on board, its meaning seems to change every time it makes an appearance. (Allan and </a:t>
            </a:r>
            <a:r>
              <a:rPr lang="en-GB" sz="2400" dirty="0" err="1" smtClean="0">
                <a:latin typeface="Helvetica" pitchFamily="34" charset="0"/>
              </a:rPr>
              <a:t>Burridge</a:t>
            </a:r>
            <a:r>
              <a:rPr lang="en-GB" sz="2400" dirty="0" smtClean="0">
                <a:latin typeface="Helvetica" pitchFamily="34" charset="0"/>
              </a:rPr>
              <a:t> 2006)</a:t>
            </a: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410200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What does it mean?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Is political correctness brainwashing or simple good manners?</a:t>
            </a:r>
          </a:p>
          <a:p>
            <a:pPr>
              <a:buNone/>
            </a:pPr>
            <a:endParaRPr lang="en-GB" sz="2400" dirty="0">
              <a:latin typeface="Helvetica" pitchFamily="34" charset="0"/>
              <a:hlinkClick r:id="rId4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  <a:hlinkClick r:id="rId4"/>
              </a:rPr>
              <a:t>Euphemisms that refer to somebody's mental health</a:t>
            </a: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Political correctness </a:t>
            </a:r>
            <a:r>
              <a:rPr lang="en-GB" sz="2400" i="1" dirty="0" smtClean="0">
                <a:latin typeface="Helvetica" pitchFamily="34" charset="0"/>
              </a:rPr>
              <a:t>noun</a:t>
            </a:r>
            <a:r>
              <a:rPr lang="en-GB" sz="2400" dirty="0" smtClean="0">
                <a:latin typeface="Helvetica" pitchFamily="34" charset="0"/>
              </a:rPr>
              <a:t> conformity to current beliefs about correctness in language and behaviour with regard to policies on sexism, racism, ageism etc.- politically correct, </a:t>
            </a:r>
            <a:r>
              <a:rPr lang="en-GB" sz="2400" dirty="0" err="1" smtClean="0">
                <a:latin typeface="Helvetica" pitchFamily="34" charset="0"/>
              </a:rPr>
              <a:t>adj</a:t>
            </a:r>
            <a:r>
              <a:rPr lang="en-GB" sz="2400" dirty="0" smtClean="0">
                <a:latin typeface="Helvetica" pitchFamily="34" charset="0"/>
              </a:rPr>
              <a:t> (</a:t>
            </a:r>
            <a:r>
              <a:rPr lang="en-GB" sz="2400" i="1" dirty="0" smtClean="0">
                <a:latin typeface="Helvetica" pitchFamily="34" charset="0"/>
              </a:rPr>
              <a:t>Macquarie Dictionary </a:t>
            </a:r>
            <a:r>
              <a:rPr lang="en-GB" sz="2400" dirty="0" smtClean="0">
                <a:latin typeface="Helvetica" pitchFamily="34" charset="0"/>
              </a:rPr>
              <a:t>2003)</a:t>
            </a: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410200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The early years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First emerged in the early 1980s</a:t>
            </a:r>
          </a:p>
          <a:p>
            <a:r>
              <a:rPr lang="en-GB" sz="2400" dirty="0" smtClean="0">
                <a:latin typeface="Helvetica" pitchFamily="34" charset="0"/>
              </a:rPr>
              <a:t>Affirmative hiring policies</a:t>
            </a:r>
          </a:p>
          <a:p>
            <a:r>
              <a:rPr lang="en-GB" sz="2400" dirty="0" smtClean="0">
                <a:latin typeface="Helvetica" pitchFamily="34" charset="0"/>
              </a:rPr>
              <a:t>Curriculum revision</a:t>
            </a:r>
          </a:p>
          <a:p>
            <a:r>
              <a:rPr lang="en-GB" sz="2400" dirty="0" smtClean="0">
                <a:latin typeface="Helvetica" pitchFamily="34" charset="0"/>
              </a:rPr>
              <a:t>Speech codes</a:t>
            </a:r>
          </a:p>
          <a:p>
            <a:r>
              <a:rPr lang="en-GB" sz="2400" dirty="0" smtClean="0">
                <a:latin typeface="Helvetica" pitchFamily="34" charset="0"/>
              </a:rPr>
              <a:t>General guidelines for non-discriminatory language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In the UK and Australia it took over from </a:t>
            </a:r>
            <a:r>
              <a:rPr lang="en-GB" sz="2400" i="1" dirty="0" smtClean="0">
                <a:latin typeface="Helvetica" pitchFamily="34" charset="0"/>
              </a:rPr>
              <a:t>ideologically sound</a:t>
            </a:r>
            <a:r>
              <a:rPr lang="en-GB" sz="2400" dirty="0" smtClean="0">
                <a:latin typeface="Helvetica" pitchFamily="34" charset="0"/>
              </a:rPr>
              <a:t>.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How did it become so disparaged?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Politically correct fruit  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First mentioned in the US in 1793 in the case of</a:t>
            </a: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  <a:hlinkClick r:id="rId4"/>
              </a:rPr>
              <a:t>Chisholm v. Georgia</a:t>
            </a: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Didn’t take off until the emergence of the American New Left in the later 1960s.</a:t>
            </a:r>
          </a:p>
          <a:p>
            <a:pPr>
              <a:buNone/>
            </a:pPr>
            <a:endParaRPr lang="en-GB" sz="2400" dirty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Used by US communists to mock extreme </a:t>
            </a:r>
            <a:r>
              <a:rPr lang="en-GB" sz="2400" dirty="0" err="1" smtClean="0">
                <a:latin typeface="Helvetica" pitchFamily="34" charset="0"/>
              </a:rPr>
              <a:t>toers</a:t>
            </a:r>
            <a:r>
              <a:rPr lang="en-GB" sz="2400" dirty="0" smtClean="0">
                <a:latin typeface="Helvetica" pitchFamily="34" charset="0"/>
              </a:rPr>
              <a:t> of the Party line.  Intended as self-mocking irony.</a:t>
            </a:r>
          </a:p>
          <a:p>
            <a:pPr>
              <a:buNone/>
            </a:pPr>
            <a:r>
              <a:rPr lang="en-GB" sz="2400" i="1" dirty="0" smtClean="0">
                <a:latin typeface="Helvetica" pitchFamily="34" charset="0"/>
              </a:rPr>
              <a:t>Is that fruit salad politically correct or has it been picked by exploited non-unionised labour?</a:t>
            </a:r>
            <a:endParaRPr lang="en-GB" sz="2400" i="1" dirty="0">
              <a:latin typeface="Helvetica" pitchFamily="34" charset="0"/>
            </a:endParaRPr>
          </a:p>
          <a:p>
            <a:pPr>
              <a:buNone/>
            </a:pPr>
            <a:endParaRPr lang="en-GB" sz="24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29264"/>
            <a:ext cx="7772400" cy="990600"/>
          </a:xfrm>
          <a:ln/>
        </p:spPr>
        <p:txBody>
          <a:bodyPr/>
          <a:lstStyle/>
          <a:p>
            <a:pPr algn="l"/>
            <a:r>
              <a:rPr lang="en-GB" sz="3200" dirty="0" smtClean="0">
                <a:solidFill>
                  <a:schemeClr val="bg1"/>
                </a:solidFill>
                <a:latin typeface="Helvetica" pitchFamily="34" charset="0"/>
              </a:rPr>
              <a:t>		Soon co-opted  </a:t>
            </a:r>
            <a:endParaRPr lang="en-GB" sz="3200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  <a:ln/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Soon co-opted by conservatives who stripped it of its irony and turned the meaning on its head to create a snarl or sneer </a:t>
            </a:r>
            <a:r>
              <a:rPr lang="en-GB" sz="2400" smtClean="0">
                <a:latin typeface="Helvetica" pitchFamily="34" charset="0"/>
              </a:rPr>
              <a:t>phrase to </a:t>
            </a:r>
            <a:r>
              <a:rPr lang="en-GB" sz="2400" dirty="0" smtClean="0">
                <a:latin typeface="Helvetica" pitchFamily="34" charset="0"/>
              </a:rPr>
              <a:t>rubbish left-wing activities such as affirmative action.</a:t>
            </a:r>
          </a:p>
          <a:p>
            <a:pPr>
              <a:buNone/>
            </a:pPr>
            <a:endParaRPr lang="en-GB" sz="2400" dirty="0" smtClean="0">
              <a:latin typeface="Helvetica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Helvetica" pitchFamily="34" charset="0"/>
              </a:rPr>
              <a:t>From then on it developed an image problem.</a:t>
            </a:r>
            <a:endParaRPr lang="en-GB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_PowerPoint_BLUE_Rang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CU_PowerPoint_BLUE_Range</Template>
  <TotalTime>531</TotalTime>
  <Words>934</Words>
  <Application>Microsoft Office PowerPoint</Application>
  <PresentationFormat>On-screen Show (4:3)</PresentationFormat>
  <Paragraphs>158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CU_PowerPoint_BLUE_Range</vt:lpstr>
      <vt:lpstr>Slide 1</vt:lpstr>
      <vt:lpstr>  Divergent views</vt:lpstr>
      <vt:lpstr>   A rant</vt:lpstr>
      <vt:lpstr>  A humorous view</vt:lpstr>
      <vt:lpstr>   Urban Myths?</vt:lpstr>
      <vt:lpstr>  What does it mean?</vt:lpstr>
      <vt:lpstr>  The early years</vt:lpstr>
      <vt:lpstr>  Politically correct fruit  </vt:lpstr>
      <vt:lpstr>  Soon co-opted  </vt:lpstr>
      <vt:lpstr> Stamp of approval to slogan of    opprobrium  </vt:lpstr>
      <vt:lpstr> And so hostility to PC grew…</vt:lpstr>
      <vt:lpstr> What’s Orwell got to do with it?</vt:lpstr>
      <vt:lpstr> Trivialising important issues</vt:lpstr>
      <vt:lpstr> From politics to etiquette</vt:lpstr>
      <vt:lpstr>Quotes from Linguist List June 1996</vt:lpstr>
      <vt:lpstr>PC language – euphemism  with attitude?</vt:lpstr>
      <vt:lpstr>Dysphemism</vt:lpstr>
      <vt:lpstr>Expressions referring to the poor</vt:lpstr>
      <vt:lpstr>Darkie toothpaste becomes Darlie  Source: http://www.paulatsai.com/blog/wp-content/uploads/2008/11/darlie.jpg </vt:lpstr>
      <vt:lpstr> PC and self-censorship</vt:lpstr>
      <vt:lpstr>Taboo topic vary from century to century</vt:lpstr>
      <vt:lpstr>   References</vt:lpstr>
    </vt:vector>
  </TitlesOfParts>
  <Company>Coventry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</dc:creator>
  <cp:lastModifiedBy>BES</cp:lastModifiedBy>
  <cp:revision>46</cp:revision>
  <dcterms:created xsi:type="dcterms:W3CDTF">2009-07-15T08:09:51Z</dcterms:created>
  <dcterms:modified xsi:type="dcterms:W3CDTF">2010-01-05T13:07:43Z</dcterms:modified>
</cp:coreProperties>
</file>