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5"/>
  </p:notesMasterIdLst>
  <p:sldIdLst>
    <p:sldId id="256" r:id="rId2"/>
    <p:sldId id="257" r:id="rId3"/>
    <p:sldId id="292" r:id="rId4"/>
    <p:sldId id="293" r:id="rId5"/>
    <p:sldId id="259" r:id="rId6"/>
    <p:sldId id="278" r:id="rId7"/>
    <p:sldId id="295" r:id="rId8"/>
    <p:sldId id="296" r:id="rId9"/>
    <p:sldId id="297" r:id="rId10"/>
    <p:sldId id="298" r:id="rId11"/>
    <p:sldId id="299" r:id="rId12"/>
    <p:sldId id="302" r:id="rId13"/>
    <p:sldId id="300" r:id="rId14"/>
    <p:sldId id="301" r:id="rId15"/>
    <p:sldId id="303" r:id="rId16"/>
    <p:sldId id="304" r:id="rId17"/>
    <p:sldId id="305" r:id="rId18"/>
    <p:sldId id="306" r:id="rId19"/>
    <p:sldId id="307" r:id="rId20"/>
    <p:sldId id="308" r:id="rId21"/>
    <p:sldId id="310" r:id="rId22"/>
    <p:sldId id="311" r:id="rId23"/>
    <p:sldId id="316" r:id="rId24"/>
    <p:sldId id="262" r:id="rId25"/>
    <p:sldId id="312" r:id="rId26"/>
    <p:sldId id="317" r:id="rId27"/>
    <p:sldId id="313" r:id="rId28"/>
    <p:sldId id="314" r:id="rId29"/>
    <p:sldId id="273" r:id="rId30"/>
    <p:sldId id="287" r:id="rId31"/>
    <p:sldId id="315" r:id="rId32"/>
    <p:sldId id="265"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9FF"/>
    <a:srgbClr val="6DB6FF"/>
    <a:srgbClr val="FFC000"/>
    <a:srgbClr val="C86400"/>
    <a:srgbClr val="FFE2C5"/>
    <a:srgbClr val="FFE6B3"/>
    <a:srgbClr val="FFE0A3"/>
    <a:srgbClr val="FFAB57"/>
    <a:srgbClr val="92D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53446" autoAdjust="0"/>
  </p:normalViewPr>
  <p:slideViewPr>
    <p:cSldViewPr>
      <p:cViewPr varScale="1">
        <p:scale>
          <a:sx n="65" d="100"/>
          <a:sy n="65" d="100"/>
        </p:scale>
        <p:origin x="29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C047B-0FC1-4F7C-8D71-5868DFF13BFF}" type="doc">
      <dgm:prSet loTypeId="urn:microsoft.com/office/officeart/2005/8/layout/vList4#1" loCatId="list" qsTypeId="urn:microsoft.com/office/officeart/2005/8/quickstyle/simple1" qsCatId="simple" csTypeId="urn:microsoft.com/office/officeart/2005/8/colors/accent3_2" csCatId="accent3" phldr="1"/>
      <dgm:spPr/>
      <dgm:t>
        <a:bodyPr/>
        <a:lstStyle/>
        <a:p>
          <a:endParaRPr lang="en-GB"/>
        </a:p>
      </dgm:t>
    </dgm:pt>
    <dgm:pt modelId="{A35CCD1B-DDDB-4248-890E-EFB818BEB91A}">
      <dgm:prSet phldrT="[Text]" custT="1"/>
      <dgm:spPr/>
      <dgm:t>
        <a:bodyPr/>
        <a:lstStyle/>
        <a:p>
          <a:r>
            <a:rPr lang="en-GB" sz="2400" dirty="0" smtClean="0"/>
            <a:t>Teaching English through content:</a:t>
          </a:r>
          <a:endParaRPr lang="en-GB" sz="2400" dirty="0"/>
        </a:p>
      </dgm:t>
    </dgm:pt>
    <dgm:pt modelId="{C03646B9-C653-4D87-91F9-FA04C67D911F}" type="parTrans" cxnId="{7818AF8F-E923-497C-B368-C55C5AA776B3}">
      <dgm:prSet/>
      <dgm:spPr/>
      <dgm:t>
        <a:bodyPr/>
        <a:lstStyle/>
        <a:p>
          <a:endParaRPr lang="en-GB"/>
        </a:p>
      </dgm:t>
    </dgm:pt>
    <dgm:pt modelId="{98CAA030-2CE9-406E-A262-C4CD2A977E46}" type="sibTrans" cxnId="{7818AF8F-E923-497C-B368-C55C5AA776B3}">
      <dgm:prSet/>
      <dgm:spPr/>
      <dgm:t>
        <a:bodyPr/>
        <a:lstStyle/>
        <a:p>
          <a:endParaRPr lang="en-GB"/>
        </a:p>
      </dgm:t>
    </dgm:pt>
    <dgm:pt modelId="{B5FD3E66-DF9B-4EC0-B624-A1A9F1C4186E}">
      <dgm:prSet phldrT="[Text]" phldr="1"/>
      <dgm:spPr/>
      <dgm:t>
        <a:bodyPr/>
        <a:lstStyle/>
        <a:p>
          <a:endParaRPr lang="en-GB" sz="2300"/>
        </a:p>
      </dgm:t>
    </dgm:pt>
    <dgm:pt modelId="{1EFDBDD6-7E81-4C87-9E9F-BCDB82E8D017}" type="parTrans" cxnId="{D2CF4CEC-D1BF-44D5-96F9-EB6E136032E9}">
      <dgm:prSet/>
      <dgm:spPr/>
      <dgm:t>
        <a:bodyPr/>
        <a:lstStyle/>
        <a:p>
          <a:endParaRPr lang="en-GB"/>
        </a:p>
      </dgm:t>
    </dgm:pt>
    <dgm:pt modelId="{ED038843-417E-449D-B3E9-1542B8D7A956}" type="sibTrans" cxnId="{D2CF4CEC-D1BF-44D5-96F9-EB6E136032E9}">
      <dgm:prSet/>
      <dgm:spPr/>
      <dgm:t>
        <a:bodyPr/>
        <a:lstStyle/>
        <a:p>
          <a:endParaRPr lang="en-GB"/>
        </a:p>
      </dgm:t>
    </dgm:pt>
    <dgm:pt modelId="{19373F49-838B-4F63-ABEE-85ED41D0D5C4}">
      <dgm:prSet phldrT="[Text]" phldr="1"/>
      <dgm:spPr/>
      <dgm:t>
        <a:bodyPr/>
        <a:lstStyle/>
        <a:p>
          <a:endParaRPr lang="en-GB" sz="2300"/>
        </a:p>
      </dgm:t>
    </dgm:pt>
    <dgm:pt modelId="{C9A4AB7A-8132-4741-8F30-074735B587A2}" type="parTrans" cxnId="{9A32E36E-FDC0-4A79-BE90-2EA77529D0BD}">
      <dgm:prSet/>
      <dgm:spPr/>
      <dgm:t>
        <a:bodyPr/>
        <a:lstStyle/>
        <a:p>
          <a:endParaRPr lang="en-GB"/>
        </a:p>
      </dgm:t>
    </dgm:pt>
    <dgm:pt modelId="{7EC03076-D6D8-4784-B2F2-94C028A5E45E}" type="sibTrans" cxnId="{9A32E36E-FDC0-4A79-BE90-2EA77529D0BD}">
      <dgm:prSet/>
      <dgm:spPr/>
      <dgm:t>
        <a:bodyPr/>
        <a:lstStyle/>
        <a:p>
          <a:endParaRPr lang="en-GB"/>
        </a:p>
      </dgm:t>
    </dgm:pt>
    <dgm:pt modelId="{499BE846-8127-4BF3-980B-05D2F8E53043}">
      <dgm:prSet phldrT="[Text]" custT="1"/>
      <dgm:spPr/>
      <dgm:t>
        <a:bodyPr/>
        <a:lstStyle/>
        <a:p>
          <a:r>
            <a:rPr lang="en-GB" sz="2400" dirty="0" smtClean="0"/>
            <a:t>Coming up with a last-minute plan: </a:t>
          </a:r>
          <a:endParaRPr lang="en-GB" sz="2400" dirty="0"/>
        </a:p>
      </dgm:t>
    </dgm:pt>
    <dgm:pt modelId="{78A156FB-4461-4A4F-B400-833E4CB5A696}" type="parTrans" cxnId="{2550EF45-3714-4A03-8B73-51BF4B35BAF7}">
      <dgm:prSet/>
      <dgm:spPr/>
      <dgm:t>
        <a:bodyPr/>
        <a:lstStyle/>
        <a:p>
          <a:endParaRPr lang="en-GB"/>
        </a:p>
      </dgm:t>
    </dgm:pt>
    <dgm:pt modelId="{E0692040-BDEF-47B4-8E62-EA9D57771931}" type="sibTrans" cxnId="{2550EF45-3714-4A03-8B73-51BF4B35BAF7}">
      <dgm:prSet/>
      <dgm:spPr/>
      <dgm:t>
        <a:bodyPr/>
        <a:lstStyle/>
        <a:p>
          <a:endParaRPr lang="en-GB"/>
        </a:p>
      </dgm:t>
    </dgm:pt>
    <dgm:pt modelId="{F76ED80A-5888-4453-A2A7-414DBAEF4B5F}">
      <dgm:prSet phldrT="[Text]" phldr="1"/>
      <dgm:spPr/>
      <dgm:t>
        <a:bodyPr/>
        <a:lstStyle/>
        <a:p>
          <a:endParaRPr lang="en-GB" sz="2300"/>
        </a:p>
      </dgm:t>
    </dgm:pt>
    <dgm:pt modelId="{23D09C66-A0A7-4860-8388-51A160B54CDE}" type="parTrans" cxnId="{3F4C8D63-6EDD-4CD1-80AC-9E0E81FE5F71}">
      <dgm:prSet/>
      <dgm:spPr/>
      <dgm:t>
        <a:bodyPr/>
        <a:lstStyle/>
        <a:p>
          <a:endParaRPr lang="en-GB"/>
        </a:p>
      </dgm:t>
    </dgm:pt>
    <dgm:pt modelId="{D220FDAE-5C86-488D-94BF-5E6BE739FD62}" type="sibTrans" cxnId="{3F4C8D63-6EDD-4CD1-80AC-9E0E81FE5F71}">
      <dgm:prSet/>
      <dgm:spPr/>
      <dgm:t>
        <a:bodyPr/>
        <a:lstStyle/>
        <a:p>
          <a:endParaRPr lang="en-GB"/>
        </a:p>
      </dgm:t>
    </dgm:pt>
    <dgm:pt modelId="{77A15DAD-DE3C-4E4C-9DAB-A47AA7556EFB}">
      <dgm:prSet phldrT="[Text]" phldr="1"/>
      <dgm:spPr/>
      <dgm:t>
        <a:bodyPr/>
        <a:lstStyle/>
        <a:p>
          <a:endParaRPr lang="en-GB" sz="2300"/>
        </a:p>
      </dgm:t>
    </dgm:pt>
    <dgm:pt modelId="{C5A4CE82-17FE-4744-9C88-B0192CB129DC}" type="parTrans" cxnId="{A6F646DB-F246-42E7-A74A-B3A6CDD11A56}">
      <dgm:prSet/>
      <dgm:spPr/>
      <dgm:t>
        <a:bodyPr/>
        <a:lstStyle/>
        <a:p>
          <a:endParaRPr lang="en-GB"/>
        </a:p>
      </dgm:t>
    </dgm:pt>
    <dgm:pt modelId="{32CCA469-D08F-4B21-94FD-BAF6AAD42086}" type="sibTrans" cxnId="{A6F646DB-F246-42E7-A74A-B3A6CDD11A56}">
      <dgm:prSet/>
      <dgm:spPr/>
      <dgm:t>
        <a:bodyPr/>
        <a:lstStyle/>
        <a:p>
          <a:endParaRPr lang="en-GB"/>
        </a:p>
      </dgm:t>
    </dgm:pt>
    <dgm:pt modelId="{F85C2B8F-B847-463E-BB7B-68D4B2E55F33}" type="pres">
      <dgm:prSet presAssocID="{AA9C047B-0FC1-4F7C-8D71-5868DFF13BFF}" presName="linear" presStyleCnt="0">
        <dgm:presLayoutVars>
          <dgm:dir/>
          <dgm:resizeHandles val="exact"/>
        </dgm:presLayoutVars>
      </dgm:prSet>
      <dgm:spPr/>
      <dgm:t>
        <a:bodyPr/>
        <a:lstStyle/>
        <a:p>
          <a:endParaRPr lang="en-GB"/>
        </a:p>
      </dgm:t>
    </dgm:pt>
    <dgm:pt modelId="{0ED88D4F-AA74-4129-A8E6-98F76E6C7622}" type="pres">
      <dgm:prSet presAssocID="{A35CCD1B-DDDB-4248-890E-EFB818BEB91A}" presName="comp" presStyleCnt="0"/>
      <dgm:spPr/>
    </dgm:pt>
    <dgm:pt modelId="{CA706CA2-EC16-430D-991B-1E00E1F4F9A4}" type="pres">
      <dgm:prSet presAssocID="{A35CCD1B-DDDB-4248-890E-EFB818BEB91A}" presName="box" presStyleLbl="node1" presStyleIdx="0" presStyleCnt="2"/>
      <dgm:spPr/>
      <dgm:t>
        <a:bodyPr/>
        <a:lstStyle/>
        <a:p>
          <a:endParaRPr lang="en-GB"/>
        </a:p>
      </dgm:t>
    </dgm:pt>
    <dgm:pt modelId="{4C59F483-B7B2-4077-B67C-F42C743D355F}" type="pres">
      <dgm:prSet presAssocID="{A35CCD1B-DDDB-4248-890E-EFB818BEB91A}" presName="img"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18E5CBDA-43C4-4745-887C-52A73F0F4AEB}" type="pres">
      <dgm:prSet presAssocID="{A35CCD1B-DDDB-4248-890E-EFB818BEB91A}" presName="text" presStyleLbl="node1" presStyleIdx="0" presStyleCnt="2">
        <dgm:presLayoutVars>
          <dgm:bulletEnabled val="1"/>
        </dgm:presLayoutVars>
      </dgm:prSet>
      <dgm:spPr/>
      <dgm:t>
        <a:bodyPr/>
        <a:lstStyle/>
        <a:p>
          <a:endParaRPr lang="en-GB"/>
        </a:p>
      </dgm:t>
    </dgm:pt>
    <dgm:pt modelId="{488CB792-88DF-4EAC-AA3B-D094F276A447}" type="pres">
      <dgm:prSet presAssocID="{98CAA030-2CE9-406E-A262-C4CD2A977E46}" presName="spacer" presStyleCnt="0"/>
      <dgm:spPr/>
    </dgm:pt>
    <dgm:pt modelId="{DF58906C-ECFD-4841-859D-DC46D177A4E3}" type="pres">
      <dgm:prSet presAssocID="{499BE846-8127-4BF3-980B-05D2F8E53043}" presName="comp" presStyleCnt="0"/>
      <dgm:spPr/>
    </dgm:pt>
    <dgm:pt modelId="{AE0BA50D-8B98-447B-9040-5AECF5E3B017}" type="pres">
      <dgm:prSet presAssocID="{499BE846-8127-4BF3-980B-05D2F8E53043}" presName="box" presStyleLbl="node1" presStyleIdx="1" presStyleCnt="2"/>
      <dgm:spPr/>
      <dgm:t>
        <a:bodyPr/>
        <a:lstStyle/>
        <a:p>
          <a:endParaRPr lang="en-GB"/>
        </a:p>
      </dgm:t>
    </dgm:pt>
    <dgm:pt modelId="{241AF692-1BAC-4629-8498-6ADF2C1314ED}" type="pres">
      <dgm:prSet presAssocID="{499BE846-8127-4BF3-980B-05D2F8E53043}" presName="img"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 modelId="{1B274789-0D2B-47D5-905B-D7C1A7E354F1}" type="pres">
      <dgm:prSet presAssocID="{499BE846-8127-4BF3-980B-05D2F8E53043}" presName="text" presStyleLbl="node1" presStyleIdx="1" presStyleCnt="2">
        <dgm:presLayoutVars>
          <dgm:bulletEnabled val="1"/>
        </dgm:presLayoutVars>
      </dgm:prSet>
      <dgm:spPr/>
      <dgm:t>
        <a:bodyPr/>
        <a:lstStyle/>
        <a:p>
          <a:endParaRPr lang="en-GB"/>
        </a:p>
      </dgm:t>
    </dgm:pt>
  </dgm:ptLst>
  <dgm:cxnLst>
    <dgm:cxn modelId="{E42D8716-24EF-40F3-B9CE-43AED017F640}" type="presOf" srcId="{77A15DAD-DE3C-4E4C-9DAB-A47AA7556EFB}" destId="{1B274789-0D2B-47D5-905B-D7C1A7E354F1}" srcOrd="1" destOrd="2" presId="urn:microsoft.com/office/officeart/2005/8/layout/vList4#1"/>
    <dgm:cxn modelId="{9A32E36E-FDC0-4A79-BE90-2EA77529D0BD}" srcId="{A35CCD1B-DDDB-4248-890E-EFB818BEB91A}" destId="{19373F49-838B-4F63-ABEE-85ED41D0D5C4}" srcOrd="1" destOrd="0" parTransId="{C9A4AB7A-8132-4741-8F30-074735B587A2}" sibTransId="{7EC03076-D6D8-4784-B2F2-94C028A5E45E}"/>
    <dgm:cxn modelId="{D182B7E6-8FAF-4FE0-B444-31F579C16258}" type="presOf" srcId="{19373F49-838B-4F63-ABEE-85ED41D0D5C4}" destId="{18E5CBDA-43C4-4745-887C-52A73F0F4AEB}" srcOrd="1" destOrd="2" presId="urn:microsoft.com/office/officeart/2005/8/layout/vList4#1"/>
    <dgm:cxn modelId="{2550EF45-3714-4A03-8B73-51BF4B35BAF7}" srcId="{AA9C047B-0FC1-4F7C-8D71-5868DFF13BFF}" destId="{499BE846-8127-4BF3-980B-05D2F8E53043}" srcOrd="1" destOrd="0" parTransId="{78A156FB-4461-4A4F-B400-833E4CB5A696}" sibTransId="{E0692040-BDEF-47B4-8E62-EA9D57771931}"/>
    <dgm:cxn modelId="{3F4C8D63-6EDD-4CD1-80AC-9E0E81FE5F71}" srcId="{499BE846-8127-4BF3-980B-05D2F8E53043}" destId="{F76ED80A-5888-4453-A2A7-414DBAEF4B5F}" srcOrd="0" destOrd="0" parTransId="{23D09C66-A0A7-4860-8388-51A160B54CDE}" sibTransId="{D220FDAE-5C86-488D-94BF-5E6BE739FD62}"/>
    <dgm:cxn modelId="{7818AF8F-E923-497C-B368-C55C5AA776B3}" srcId="{AA9C047B-0FC1-4F7C-8D71-5868DFF13BFF}" destId="{A35CCD1B-DDDB-4248-890E-EFB818BEB91A}" srcOrd="0" destOrd="0" parTransId="{C03646B9-C653-4D87-91F9-FA04C67D911F}" sibTransId="{98CAA030-2CE9-406E-A262-C4CD2A977E46}"/>
    <dgm:cxn modelId="{9423B1F2-40A7-4CFA-BF3A-2A79A7B8D1FF}" type="presOf" srcId="{F76ED80A-5888-4453-A2A7-414DBAEF4B5F}" destId="{1B274789-0D2B-47D5-905B-D7C1A7E354F1}" srcOrd="1" destOrd="1" presId="urn:microsoft.com/office/officeart/2005/8/layout/vList4#1"/>
    <dgm:cxn modelId="{D2CF4CEC-D1BF-44D5-96F9-EB6E136032E9}" srcId="{A35CCD1B-DDDB-4248-890E-EFB818BEB91A}" destId="{B5FD3E66-DF9B-4EC0-B624-A1A9F1C4186E}" srcOrd="0" destOrd="0" parTransId="{1EFDBDD6-7E81-4C87-9E9F-BCDB82E8D017}" sibTransId="{ED038843-417E-449D-B3E9-1542B8D7A956}"/>
    <dgm:cxn modelId="{9A82541A-BE0F-4D6A-9482-EB716FC2132A}" type="presOf" srcId="{77A15DAD-DE3C-4E4C-9DAB-A47AA7556EFB}" destId="{AE0BA50D-8B98-447B-9040-5AECF5E3B017}" srcOrd="0" destOrd="2" presId="urn:microsoft.com/office/officeart/2005/8/layout/vList4#1"/>
    <dgm:cxn modelId="{9F0323E7-84EB-48F2-9801-789124503901}" type="presOf" srcId="{B5FD3E66-DF9B-4EC0-B624-A1A9F1C4186E}" destId="{18E5CBDA-43C4-4745-887C-52A73F0F4AEB}" srcOrd="1" destOrd="1" presId="urn:microsoft.com/office/officeart/2005/8/layout/vList4#1"/>
    <dgm:cxn modelId="{F81A6F13-6742-4C12-A6CC-8C2BDF976CFF}" type="presOf" srcId="{19373F49-838B-4F63-ABEE-85ED41D0D5C4}" destId="{CA706CA2-EC16-430D-991B-1E00E1F4F9A4}" srcOrd="0" destOrd="2" presId="urn:microsoft.com/office/officeart/2005/8/layout/vList4#1"/>
    <dgm:cxn modelId="{6862608D-E4D3-4482-BEC7-9BC0414B8F08}" type="presOf" srcId="{A35CCD1B-DDDB-4248-890E-EFB818BEB91A}" destId="{18E5CBDA-43C4-4745-887C-52A73F0F4AEB}" srcOrd="1" destOrd="0" presId="urn:microsoft.com/office/officeart/2005/8/layout/vList4#1"/>
    <dgm:cxn modelId="{21087469-6206-4002-B470-2379EAE8872C}" type="presOf" srcId="{AA9C047B-0FC1-4F7C-8D71-5868DFF13BFF}" destId="{F85C2B8F-B847-463E-BB7B-68D4B2E55F33}" srcOrd="0" destOrd="0" presId="urn:microsoft.com/office/officeart/2005/8/layout/vList4#1"/>
    <dgm:cxn modelId="{E0342E9C-BF89-4829-B82F-C1758B2B6DC8}" type="presOf" srcId="{A35CCD1B-DDDB-4248-890E-EFB818BEB91A}" destId="{CA706CA2-EC16-430D-991B-1E00E1F4F9A4}" srcOrd="0" destOrd="0" presId="urn:microsoft.com/office/officeart/2005/8/layout/vList4#1"/>
    <dgm:cxn modelId="{18DCC7D4-BCF4-4250-909E-9E304A591D5A}" type="presOf" srcId="{B5FD3E66-DF9B-4EC0-B624-A1A9F1C4186E}" destId="{CA706CA2-EC16-430D-991B-1E00E1F4F9A4}" srcOrd="0" destOrd="1" presId="urn:microsoft.com/office/officeart/2005/8/layout/vList4#1"/>
    <dgm:cxn modelId="{FC1EE491-F48C-421F-9F6E-224058DC3A32}" type="presOf" srcId="{499BE846-8127-4BF3-980B-05D2F8E53043}" destId="{AE0BA50D-8B98-447B-9040-5AECF5E3B017}" srcOrd="0" destOrd="0" presId="urn:microsoft.com/office/officeart/2005/8/layout/vList4#1"/>
    <dgm:cxn modelId="{A6F646DB-F246-42E7-A74A-B3A6CDD11A56}" srcId="{499BE846-8127-4BF3-980B-05D2F8E53043}" destId="{77A15DAD-DE3C-4E4C-9DAB-A47AA7556EFB}" srcOrd="1" destOrd="0" parTransId="{C5A4CE82-17FE-4744-9C88-B0192CB129DC}" sibTransId="{32CCA469-D08F-4B21-94FD-BAF6AAD42086}"/>
    <dgm:cxn modelId="{158A8837-10CE-4DDE-A76C-6BC6A50968BF}" type="presOf" srcId="{499BE846-8127-4BF3-980B-05D2F8E53043}" destId="{1B274789-0D2B-47D5-905B-D7C1A7E354F1}" srcOrd="1" destOrd="0" presId="urn:microsoft.com/office/officeart/2005/8/layout/vList4#1"/>
    <dgm:cxn modelId="{5151026D-7B25-4830-B54D-75AADEDEB093}" type="presOf" srcId="{F76ED80A-5888-4453-A2A7-414DBAEF4B5F}" destId="{AE0BA50D-8B98-447B-9040-5AECF5E3B017}" srcOrd="0" destOrd="1" presId="urn:microsoft.com/office/officeart/2005/8/layout/vList4#1"/>
    <dgm:cxn modelId="{D427217E-64DD-419A-9ABC-45B74917AE56}" type="presParOf" srcId="{F85C2B8F-B847-463E-BB7B-68D4B2E55F33}" destId="{0ED88D4F-AA74-4129-A8E6-98F76E6C7622}" srcOrd="0" destOrd="0" presId="urn:microsoft.com/office/officeart/2005/8/layout/vList4#1"/>
    <dgm:cxn modelId="{C551A709-D3AA-4B73-B176-EC5D44B611B3}" type="presParOf" srcId="{0ED88D4F-AA74-4129-A8E6-98F76E6C7622}" destId="{CA706CA2-EC16-430D-991B-1E00E1F4F9A4}" srcOrd="0" destOrd="0" presId="urn:microsoft.com/office/officeart/2005/8/layout/vList4#1"/>
    <dgm:cxn modelId="{EB49D0A3-AD4A-4477-BD75-3A8A156541DC}" type="presParOf" srcId="{0ED88D4F-AA74-4129-A8E6-98F76E6C7622}" destId="{4C59F483-B7B2-4077-B67C-F42C743D355F}" srcOrd="1" destOrd="0" presId="urn:microsoft.com/office/officeart/2005/8/layout/vList4#1"/>
    <dgm:cxn modelId="{A91AA786-CB11-4D2E-A2DF-A24B4D4B927B}" type="presParOf" srcId="{0ED88D4F-AA74-4129-A8E6-98F76E6C7622}" destId="{18E5CBDA-43C4-4745-887C-52A73F0F4AEB}" srcOrd="2" destOrd="0" presId="urn:microsoft.com/office/officeart/2005/8/layout/vList4#1"/>
    <dgm:cxn modelId="{CD1934C6-3462-47EC-9686-4C2C4DBBFF8B}" type="presParOf" srcId="{F85C2B8F-B847-463E-BB7B-68D4B2E55F33}" destId="{488CB792-88DF-4EAC-AA3B-D094F276A447}" srcOrd="1" destOrd="0" presId="urn:microsoft.com/office/officeart/2005/8/layout/vList4#1"/>
    <dgm:cxn modelId="{E9C4635C-95A8-45CD-9B8D-861A08A3A6E6}" type="presParOf" srcId="{F85C2B8F-B847-463E-BB7B-68D4B2E55F33}" destId="{DF58906C-ECFD-4841-859D-DC46D177A4E3}" srcOrd="2" destOrd="0" presId="urn:microsoft.com/office/officeart/2005/8/layout/vList4#1"/>
    <dgm:cxn modelId="{0C6AEC27-79CD-4677-8D7B-6B10D1304E76}" type="presParOf" srcId="{DF58906C-ECFD-4841-859D-DC46D177A4E3}" destId="{AE0BA50D-8B98-447B-9040-5AECF5E3B017}" srcOrd="0" destOrd="0" presId="urn:microsoft.com/office/officeart/2005/8/layout/vList4#1"/>
    <dgm:cxn modelId="{A9248B51-1285-440E-B27D-7CF6CAA83EC7}" type="presParOf" srcId="{DF58906C-ECFD-4841-859D-DC46D177A4E3}" destId="{241AF692-1BAC-4629-8498-6ADF2C1314ED}" srcOrd="1" destOrd="0" presId="urn:microsoft.com/office/officeart/2005/8/layout/vList4#1"/>
    <dgm:cxn modelId="{7B0AB1DF-E34A-44D5-B9BE-A4769198A9C9}" type="presParOf" srcId="{DF58906C-ECFD-4841-859D-DC46D177A4E3}" destId="{1B274789-0D2B-47D5-905B-D7C1A7E354F1}"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4572-59F0-4DAD-AE41-2E9455AA21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1BA1A4C-9BA2-48FF-BA13-A8978ABF4409}">
      <dgm:prSet phldrT="[Text]"/>
      <dgm:spPr/>
      <dgm:t>
        <a:bodyPr/>
        <a:lstStyle/>
        <a:p>
          <a:r>
            <a:rPr lang="en-GB" dirty="0" smtClean="0"/>
            <a:t>enthusiasm</a:t>
          </a:r>
          <a:endParaRPr lang="en-GB" dirty="0"/>
        </a:p>
      </dgm:t>
    </dgm:pt>
    <dgm:pt modelId="{3B2A1B48-FE9F-4598-A04D-B17336AD56A2}" type="parTrans" cxnId="{7865B6EC-A6DC-4E12-B2FC-C81907287CE3}">
      <dgm:prSet/>
      <dgm:spPr/>
      <dgm:t>
        <a:bodyPr/>
        <a:lstStyle/>
        <a:p>
          <a:endParaRPr lang="en-GB"/>
        </a:p>
      </dgm:t>
    </dgm:pt>
    <dgm:pt modelId="{BB265D57-7EF0-463F-9DEA-0EB992BF2EC9}" type="sibTrans" cxnId="{7865B6EC-A6DC-4E12-B2FC-C81907287CE3}">
      <dgm:prSet/>
      <dgm:spPr/>
      <dgm:t>
        <a:bodyPr/>
        <a:lstStyle/>
        <a:p>
          <a:endParaRPr lang="en-GB"/>
        </a:p>
      </dgm:t>
    </dgm:pt>
    <dgm:pt modelId="{FDDBC603-39A8-4FC5-9776-029BBF524E8E}">
      <dgm:prSet phldrT="[Text]"/>
      <dgm:spPr/>
      <dgm:t>
        <a:bodyPr/>
        <a:lstStyle/>
        <a:p>
          <a:r>
            <a:rPr lang="en-GB" dirty="0" smtClean="0"/>
            <a:t>In love with the country</a:t>
          </a:r>
          <a:endParaRPr lang="en-GB" dirty="0"/>
        </a:p>
      </dgm:t>
    </dgm:pt>
    <dgm:pt modelId="{5B360712-4C0C-4F4B-8F3A-437C8B23E510}" type="parTrans" cxnId="{F7A4FE93-9BA2-4FA1-A63E-FA2FE2A22A46}">
      <dgm:prSet/>
      <dgm:spPr/>
      <dgm:t>
        <a:bodyPr/>
        <a:lstStyle/>
        <a:p>
          <a:endParaRPr lang="en-GB"/>
        </a:p>
      </dgm:t>
    </dgm:pt>
    <dgm:pt modelId="{5370C308-0532-44C4-B2A3-990B4E19623B}" type="sibTrans" cxnId="{F7A4FE93-9BA2-4FA1-A63E-FA2FE2A22A46}">
      <dgm:prSet/>
      <dgm:spPr/>
      <dgm:t>
        <a:bodyPr/>
        <a:lstStyle/>
        <a:p>
          <a:endParaRPr lang="en-GB"/>
        </a:p>
      </dgm:t>
    </dgm:pt>
    <dgm:pt modelId="{9A3E1C35-C0DB-4BD4-8EEB-702A79873588}">
      <dgm:prSet phldrT="[Text]"/>
      <dgm:spPr/>
      <dgm:t>
        <a:bodyPr/>
        <a:lstStyle/>
        <a:p>
          <a:r>
            <a:rPr lang="en-GB" dirty="0" smtClean="0"/>
            <a:t>Nostalgia for  your homeland</a:t>
          </a:r>
          <a:endParaRPr lang="en-GB" dirty="0"/>
        </a:p>
      </dgm:t>
    </dgm:pt>
    <dgm:pt modelId="{4C3AE17E-AA6E-43DA-B75D-DA762B142339}" type="parTrans" cxnId="{F9A28734-1CB3-422C-B49B-B32037FD2BCA}">
      <dgm:prSet/>
      <dgm:spPr/>
      <dgm:t>
        <a:bodyPr/>
        <a:lstStyle/>
        <a:p>
          <a:endParaRPr lang="en-GB"/>
        </a:p>
      </dgm:t>
    </dgm:pt>
    <dgm:pt modelId="{2A3F6716-8E56-4CE2-AF18-2388C594D5F5}" type="sibTrans" cxnId="{F9A28734-1CB3-422C-B49B-B32037FD2BCA}">
      <dgm:prSet/>
      <dgm:spPr/>
      <dgm:t>
        <a:bodyPr/>
        <a:lstStyle/>
        <a:p>
          <a:endParaRPr lang="en-GB"/>
        </a:p>
      </dgm:t>
    </dgm:pt>
    <dgm:pt modelId="{2EE5625F-E036-4D20-810C-2A239E3C553F}">
      <dgm:prSet phldrT="[Text]"/>
      <dgm:spPr/>
      <dgm:t>
        <a:bodyPr/>
        <a:lstStyle/>
        <a:p>
          <a:r>
            <a:rPr lang="en-GB" dirty="0" smtClean="0"/>
            <a:t>Disliking the country</a:t>
          </a:r>
          <a:endParaRPr lang="en-GB" dirty="0"/>
        </a:p>
      </dgm:t>
    </dgm:pt>
    <dgm:pt modelId="{42D076CB-BA48-4E1F-9B50-31F88A983E2E}" type="parTrans" cxnId="{CE03B730-A8C7-4CC9-A8C6-2C05FC6B80DC}">
      <dgm:prSet/>
      <dgm:spPr/>
      <dgm:t>
        <a:bodyPr/>
        <a:lstStyle/>
        <a:p>
          <a:endParaRPr lang="en-GB"/>
        </a:p>
      </dgm:t>
    </dgm:pt>
    <dgm:pt modelId="{06855DBD-AA2E-4F26-8203-26E986590595}" type="sibTrans" cxnId="{CE03B730-A8C7-4CC9-A8C6-2C05FC6B80DC}">
      <dgm:prSet/>
      <dgm:spPr/>
      <dgm:t>
        <a:bodyPr/>
        <a:lstStyle/>
        <a:p>
          <a:endParaRPr lang="en-GB"/>
        </a:p>
      </dgm:t>
    </dgm:pt>
    <dgm:pt modelId="{B8CA5AD0-6BD6-4F52-AD2B-01D50911ECFB}">
      <dgm:prSet phldrT="[Text]"/>
      <dgm:spPr/>
      <dgm:t>
        <a:bodyPr/>
        <a:lstStyle/>
        <a:p>
          <a:r>
            <a:rPr lang="en-GB" dirty="0" smtClean="0"/>
            <a:t>settlement</a:t>
          </a:r>
          <a:endParaRPr lang="en-GB" dirty="0"/>
        </a:p>
      </dgm:t>
    </dgm:pt>
    <dgm:pt modelId="{687D20FA-7E07-40D3-B3CA-82FD611BCB35}" type="parTrans" cxnId="{85978388-A345-4436-A690-9DC9728AAF0D}">
      <dgm:prSet/>
      <dgm:spPr/>
      <dgm:t>
        <a:bodyPr/>
        <a:lstStyle/>
        <a:p>
          <a:endParaRPr lang="en-GB"/>
        </a:p>
      </dgm:t>
    </dgm:pt>
    <dgm:pt modelId="{BDE1F26A-6D97-4D2F-BFB5-DF94A3BBBAE0}" type="sibTrans" cxnId="{85978388-A345-4436-A690-9DC9728AAF0D}">
      <dgm:prSet/>
      <dgm:spPr/>
      <dgm:t>
        <a:bodyPr/>
        <a:lstStyle/>
        <a:p>
          <a:endParaRPr lang="en-GB"/>
        </a:p>
      </dgm:t>
    </dgm:pt>
    <dgm:pt modelId="{DCE9D1D2-38F9-4A71-B1FC-C2826A832806}" type="pres">
      <dgm:prSet presAssocID="{99A24572-59F0-4DAD-AE41-2E9455AA2189}" presName="cycle" presStyleCnt="0">
        <dgm:presLayoutVars>
          <dgm:dir/>
          <dgm:resizeHandles val="exact"/>
        </dgm:presLayoutVars>
      </dgm:prSet>
      <dgm:spPr/>
      <dgm:t>
        <a:bodyPr/>
        <a:lstStyle/>
        <a:p>
          <a:endParaRPr lang="en-GB"/>
        </a:p>
      </dgm:t>
    </dgm:pt>
    <dgm:pt modelId="{2A030740-9902-41DD-A762-BBEBB82B5163}" type="pres">
      <dgm:prSet presAssocID="{B1BA1A4C-9BA2-48FF-BA13-A8978ABF4409}" presName="dummy" presStyleCnt="0"/>
      <dgm:spPr/>
    </dgm:pt>
    <dgm:pt modelId="{C7B3B0D2-83A0-4F10-B421-F3FD870AD307}" type="pres">
      <dgm:prSet presAssocID="{B1BA1A4C-9BA2-48FF-BA13-A8978ABF4409}" presName="node" presStyleLbl="revTx" presStyleIdx="0" presStyleCnt="5">
        <dgm:presLayoutVars>
          <dgm:bulletEnabled val="1"/>
        </dgm:presLayoutVars>
      </dgm:prSet>
      <dgm:spPr/>
      <dgm:t>
        <a:bodyPr/>
        <a:lstStyle/>
        <a:p>
          <a:endParaRPr lang="en-GB"/>
        </a:p>
      </dgm:t>
    </dgm:pt>
    <dgm:pt modelId="{326BEF28-7F37-4DC9-9E03-8E8321024A4B}" type="pres">
      <dgm:prSet presAssocID="{BB265D57-7EF0-463F-9DEA-0EB992BF2EC9}" presName="sibTrans" presStyleLbl="node1" presStyleIdx="0" presStyleCnt="5"/>
      <dgm:spPr/>
      <dgm:t>
        <a:bodyPr/>
        <a:lstStyle/>
        <a:p>
          <a:endParaRPr lang="en-GB"/>
        </a:p>
      </dgm:t>
    </dgm:pt>
    <dgm:pt modelId="{C50A089C-106D-4AAE-B9E7-36CA0467F3C4}" type="pres">
      <dgm:prSet presAssocID="{FDDBC603-39A8-4FC5-9776-029BBF524E8E}" presName="dummy" presStyleCnt="0"/>
      <dgm:spPr/>
    </dgm:pt>
    <dgm:pt modelId="{2EDFF5B0-998C-484E-B4DD-107606271C31}" type="pres">
      <dgm:prSet presAssocID="{FDDBC603-39A8-4FC5-9776-029BBF524E8E}" presName="node" presStyleLbl="revTx" presStyleIdx="1" presStyleCnt="5">
        <dgm:presLayoutVars>
          <dgm:bulletEnabled val="1"/>
        </dgm:presLayoutVars>
      </dgm:prSet>
      <dgm:spPr/>
      <dgm:t>
        <a:bodyPr/>
        <a:lstStyle/>
        <a:p>
          <a:endParaRPr lang="en-GB"/>
        </a:p>
      </dgm:t>
    </dgm:pt>
    <dgm:pt modelId="{9F05C4F6-851E-485E-8AF9-369EECDF1BB9}" type="pres">
      <dgm:prSet presAssocID="{5370C308-0532-44C4-B2A3-990B4E19623B}" presName="sibTrans" presStyleLbl="node1" presStyleIdx="1" presStyleCnt="5"/>
      <dgm:spPr/>
      <dgm:t>
        <a:bodyPr/>
        <a:lstStyle/>
        <a:p>
          <a:endParaRPr lang="en-GB"/>
        </a:p>
      </dgm:t>
    </dgm:pt>
    <dgm:pt modelId="{A93E51C3-4E72-43C6-8634-9A02C616A8BA}" type="pres">
      <dgm:prSet presAssocID="{9A3E1C35-C0DB-4BD4-8EEB-702A79873588}" presName="dummy" presStyleCnt="0"/>
      <dgm:spPr/>
    </dgm:pt>
    <dgm:pt modelId="{3E87799D-0D13-4D57-8696-720DDD22EFEA}" type="pres">
      <dgm:prSet presAssocID="{9A3E1C35-C0DB-4BD4-8EEB-702A79873588}" presName="node" presStyleLbl="revTx" presStyleIdx="2" presStyleCnt="5">
        <dgm:presLayoutVars>
          <dgm:bulletEnabled val="1"/>
        </dgm:presLayoutVars>
      </dgm:prSet>
      <dgm:spPr/>
      <dgm:t>
        <a:bodyPr/>
        <a:lstStyle/>
        <a:p>
          <a:endParaRPr lang="en-GB"/>
        </a:p>
      </dgm:t>
    </dgm:pt>
    <dgm:pt modelId="{97F890F5-BF09-4A91-BAD5-0F2DB8E58FE8}" type="pres">
      <dgm:prSet presAssocID="{2A3F6716-8E56-4CE2-AF18-2388C594D5F5}" presName="sibTrans" presStyleLbl="node1" presStyleIdx="2" presStyleCnt="5"/>
      <dgm:spPr/>
      <dgm:t>
        <a:bodyPr/>
        <a:lstStyle/>
        <a:p>
          <a:endParaRPr lang="en-GB"/>
        </a:p>
      </dgm:t>
    </dgm:pt>
    <dgm:pt modelId="{9E2D4FAB-EFD7-4613-981F-42BDF4567316}" type="pres">
      <dgm:prSet presAssocID="{2EE5625F-E036-4D20-810C-2A239E3C553F}" presName="dummy" presStyleCnt="0"/>
      <dgm:spPr/>
    </dgm:pt>
    <dgm:pt modelId="{DF8F67B9-0951-4297-822F-162874DFAB15}" type="pres">
      <dgm:prSet presAssocID="{2EE5625F-E036-4D20-810C-2A239E3C553F}" presName="node" presStyleLbl="revTx" presStyleIdx="3" presStyleCnt="5">
        <dgm:presLayoutVars>
          <dgm:bulletEnabled val="1"/>
        </dgm:presLayoutVars>
      </dgm:prSet>
      <dgm:spPr/>
      <dgm:t>
        <a:bodyPr/>
        <a:lstStyle/>
        <a:p>
          <a:endParaRPr lang="en-GB"/>
        </a:p>
      </dgm:t>
    </dgm:pt>
    <dgm:pt modelId="{4C368783-6866-4F95-A319-860B8C4D59A5}" type="pres">
      <dgm:prSet presAssocID="{06855DBD-AA2E-4F26-8203-26E986590595}" presName="sibTrans" presStyleLbl="node1" presStyleIdx="3" presStyleCnt="5"/>
      <dgm:spPr/>
      <dgm:t>
        <a:bodyPr/>
        <a:lstStyle/>
        <a:p>
          <a:endParaRPr lang="en-GB"/>
        </a:p>
      </dgm:t>
    </dgm:pt>
    <dgm:pt modelId="{63DCA966-E619-482E-904A-8D2950D02364}" type="pres">
      <dgm:prSet presAssocID="{B8CA5AD0-6BD6-4F52-AD2B-01D50911ECFB}" presName="dummy" presStyleCnt="0"/>
      <dgm:spPr/>
    </dgm:pt>
    <dgm:pt modelId="{43B6D112-A13E-4F22-9051-C27565CDCEA9}" type="pres">
      <dgm:prSet presAssocID="{B8CA5AD0-6BD6-4F52-AD2B-01D50911ECFB}" presName="node" presStyleLbl="revTx" presStyleIdx="4" presStyleCnt="5">
        <dgm:presLayoutVars>
          <dgm:bulletEnabled val="1"/>
        </dgm:presLayoutVars>
      </dgm:prSet>
      <dgm:spPr/>
      <dgm:t>
        <a:bodyPr/>
        <a:lstStyle/>
        <a:p>
          <a:endParaRPr lang="en-GB"/>
        </a:p>
      </dgm:t>
    </dgm:pt>
    <dgm:pt modelId="{0F243ED8-BBB6-423C-BD4B-E2AF0A17CC1C}" type="pres">
      <dgm:prSet presAssocID="{BDE1F26A-6D97-4D2F-BFB5-DF94A3BBBAE0}" presName="sibTrans" presStyleLbl="node1" presStyleIdx="4" presStyleCnt="5"/>
      <dgm:spPr/>
      <dgm:t>
        <a:bodyPr/>
        <a:lstStyle/>
        <a:p>
          <a:endParaRPr lang="en-GB"/>
        </a:p>
      </dgm:t>
    </dgm:pt>
  </dgm:ptLst>
  <dgm:cxnLst>
    <dgm:cxn modelId="{D33BA81B-1E83-4253-9143-037EF27A48D1}" type="presOf" srcId="{BDE1F26A-6D97-4D2F-BFB5-DF94A3BBBAE0}" destId="{0F243ED8-BBB6-423C-BD4B-E2AF0A17CC1C}" srcOrd="0" destOrd="0" presId="urn:microsoft.com/office/officeart/2005/8/layout/cycle1"/>
    <dgm:cxn modelId="{86751356-2070-49A7-938B-151B29FDA217}" type="presOf" srcId="{2EE5625F-E036-4D20-810C-2A239E3C553F}" destId="{DF8F67B9-0951-4297-822F-162874DFAB15}" srcOrd="0" destOrd="0" presId="urn:microsoft.com/office/officeart/2005/8/layout/cycle1"/>
    <dgm:cxn modelId="{7865B6EC-A6DC-4E12-B2FC-C81907287CE3}" srcId="{99A24572-59F0-4DAD-AE41-2E9455AA2189}" destId="{B1BA1A4C-9BA2-48FF-BA13-A8978ABF4409}" srcOrd="0" destOrd="0" parTransId="{3B2A1B48-FE9F-4598-A04D-B17336AD56A2}" sibTransId="{BB265D57-7EF0-463F-9DEA-0EB992BF2EC9}"/>
    <dgm:cxn modelId="{F4C25ACC-4FDC-4024-90DC-534C9B482A2E}" type="presOf" srcId="{5370C308-0532-44C4-B2A3-990B4E19623B}" destId="{9F05C4F6-851E-485E-8AF9-369EECDF1BB9}" srcOrd="0" destOrd="0" presId="urn:microsoft.com/office/officeart/2005/8/layout/cycle1"/>
    <dgm:cxn modelId="{85978388-A345-4436-A690-9DC9728AAF0D}" srcId="{99A24572-59F0-4DAD-AE41-2E9455AA2189}" destId="{B8CA5AD0-6BD6-4F52-AD2B-01D50911ECFB}" srcOrd="4" destOrd="0" parTransId="{687D20FA-7E07-40D3-B3CA-82FD611BCB35}" sibTransId="{BDE1F26A-6D97-4D2F-BFB5-DF94A3BBBAE0}"/>
    <dgm:cxn modelId="{7BF6563C-548A-4E67-BB78-76A43448C1DF}" type="presOf" srcId="{06855DBD-AA2E-4F26-8203-26E986590595}" destId="{4C368783-6866-4F95-A319-860B8C4D59A5}" srcOrd="0" destOrd="0" presId="urn:microsoft.com/office/officeart/2005/8/layout/cycle1"/>
    <dgm:cxn modelId="{3F30E132-11D9-445D-97CB-0FF5D048781B}" type="presOf" srcId="{B8CA5AD0-6BD6-4F52-AD2B-01D50911ECFB}" destId="{43B6D112-A13E-4F22-9051-C27565CDCEA9}" srcOrd="0" destOrd="0" presId="urn:microsoft.com/office/officeart/2005/8/layout/cycle1"/>
    <dgm:cxn modelId="{EB17B7C5-846C-44B1-847C-223722B8C31A}" type="presOf" srcId="{2A3F6716-8E56-4CE2-AF18-2388C594D5F5}" destId="{97F890F5-BF09-4A91-BAD5-0F2DB8E58FE8}" srcOrd="0" destOrd="0" presId="urn:microsoft.com/office/officeart/2005/8/layout/cycle1"/>
    <dgm:cxn modelId="{2D28B978-D31B-4437-8CA9-1C0FBC6CC78A}" type="presOf" srcId="{B1BA1A4C-9BA2-48FF-BA13-A8978ABF4409}" destId="{C7B3B0D2-83A0-4F10-B421-F3FD870AD307}" srcOrd="0" destOrd="0" presId="urn:microsoft.com/office/officeart/2005/8/layout/cycle1"/>
    <dgm:cxn modelId="{CE03B730-A8C7-4CC9-A8C6-2C05FC6B80DC}" srcId="{99A24572-59F0-4DAD-AE41-2E9455AA2189}" destId="{2EE5625F-E036-4D20-810C-2A239E3C553F}" srcOrd="3" destOrd="0" parTransId="{42D076CB-BA48-4E1F-9B50-31F88A983E2E}" sibTransId="{06855DBD-AA2E-4F26-8203-26E986590595}"/>
    <dgm:cxn modelId="{6E21BB9E-A73B-4994-81B6-3CEE5931C3DA}" type="presOf" srcId="{BB265D57-7EF0-463F-9DEA-0EB992BF2EC9}" destId="{326BEF28-7F37-4DC9-9E03-8E8321024A4B}" srcOrd="0" destOrd="0" presId="urn:microsoft.com/office/officeart/2005/8/layout/cycle1"/>
    <dgm:cxn modelId="{0EB4E5DF-DA78-45B9-89D3-F0E26319ACF7}" type="presOf" srcId="{FDDBC603-39A8-4FC5-9776-029BBF524E8E}" destId="{2EDFF5B0-998C-484E-B4DD-107606271C31}" srcOrd="0" destOrd="0" presId="urn:microsoft.com/office/officeart/2005/8/layout/cycle1"/>
    <dgm:cxn modelId="{F9A28734-1CB3-422C-B49B-B32037FD2BCA}" srcId="{99A24572-59F0-4DAD-AE41-2E9455AA2189}" destId="{9A3E1C35-C0DB-4BD4-8EEB-702A79873588}" srcOrd="2" destOrd="0" parTransId="{4C3AE17E-AA6E-43DA-B75D-DA762B142339}" sibTransId="{2A3F6716-8E56-4CE2-AF18-2388C594D5F5}"/>
    <dgm:cxn modelId="{8E19F3DD-52F5-4A30-AFEF-C27BA293E0D0}" type="presOf" srcId="{99A24572-59F0-4DAD-AE41-2E9455AA2189}" destId="{DCE9D1D2-38F9-4A71-B1FC-C2826A832806}" srcOrd="0" destOrd="0" presId="urn:microsoft.com/office/officeart/2005/8/layout/cycle1"/>
    <dgm:cxn modelId="{BD7D44C1-CA05-4B43-86DB-B41FD7AA8B2E}" type="presOf" srcId="{9A3E1C35-C0DB-4BD4-8EEB-702A79873588}" destId="{3E87799D-0D13-4D57-8696-720DDD22EFEA}" srcOrd="0" destOrd="0" presId="urn:microsoft.com/office/officeart/2005/8/layout/cycle1"/>
    <dgm:cxn modelId="{F7A4FE93-9BA2-4FA1-A63E-FA2FE2A22A46}" srcId="{99A24572-59F0-4DAD-AE41-2E9455AA2189}" destId="{FDDBC603-39A8-4FC5-9776-029BBF524E8E}" srcOrd="1" destOrd="0" parTransId="{5B360712-4C0C-4F4B-8F3A-437C8B23E510}" sibTransId="{5370C308-0532-44C4-B2A3-990B4E19623B}"/>
    <dgm:cxn modelId="{9152E836-B194-4CF9-9048-1E009372BFBA}" type="presParOf" srcId="{DCE9D1D2-38F9-4A71-B1FC-C2826A832806}" destId="{2A030740-9902-41DD-A762-BBEBB82B5163}" srcOrd="0" destOrd="0" presId="urn:microsoft.com/office/officeart/2005/8/layout/cycle1"/>
    <dgm:cxn modelId="{2F21D08C-06DC-44D8-861C-3898C4D52889}" type="presParOf" srcId="{DCE9D1D2-38F9-4A71-B1FC-C2826A832806}" destId="{C7B3B0D2-83A0-4F10-B421-F3FD870AD307}" srcOrd="1" destOrd="0" presId="urn:microsoft.com/office/officeart/2005/8/layout/cycle1"/>
    <dgm:cxn modelId="{8D162CF6-9691-4557-A908-0FD4D534ADBC}" type="presParOf" srcId="{DCE9D1D2-38F9-4A71-B1FC-C2826A832806}" destId="{326BEF28-7F37-4DC9-9E03-8E8321024A4B}" srcOrd="2" destOrd="0" presId="urn:microsoft.com/office/officeart/2005/8/layout/cycle1"/>
    <dgm:cxn modelId="{4F8CC1FE-3692-46C0-98FD-13E745708ECA}" type="presParOf" srcId="{DCE9D1D2-38F9-4A71-B1FC-C2826A832806}" destId="{C50A089C-106D-4AAE-B9E7-36CA0467F3C4}" srcOrd="3" destOrd="0" presId="urn:microsoft.com/office/officeart/2005/8/layout/cycle1"/>
    <dgm:cxn modelId="{2C8A499E-9AA4-4E17-A286-7C2335CAA821}" type="presParOf" srcId="{DCE9D1D2-38F9-4A71-B1FC-C2826A832806}" destId="{2EDFF5B0-998C-484E-B4DD-107606271C31}" srcOrd="4" destOrd="0" presId="urn:microsoft.com/office/officeart/2005/8/layout/cycle1"/>
    <dgm:cxn modelId="{CB5DD4BE-C80B-419D-9F29-D6E3E59654BE}" type="presParOf" srcId="{DCE9D1D2-38F9-4A71-B1FC-C2826A832806}" destId="{9F05C4F6-851E-485E-8AF9-369EECDF1BB9}" srcOrd="5" destOrd="0" presId="urn:microsoft.com/office/officeart/2005/8/layout/cycle1"/>
    <dgm:cxn modelId="{D5501B0E-C87A-411C-8118-DDF51036978C}" type="presParOf" srcId="{DCE9D1D2-38F9-4A71-B1FC-C2826A832806}" destId="{A93E51C3-4E72-43C6-8634-9A02C616A8BA}" srcOrd="6" destOrd="0" presId="urn:microsoft.com/office/officeart/2005/8/layout/cycle1"/>
    <dgm:cxn modelId="{8BDD217F-09A0-4FC8-8E88-3C04A565B878}" type="presParOf" srcId="{DCE9D1D2-38F9-4A71-B1FC-C2826A832806}" destId="{3E87799D-0D13-4D57-8696-720DDD22EFEA}" srcOrd="7" destOrd="0" presId="urn:microsoft.com/office/officeart/2005/8/layout/cycle1"/>
    <dgm:cxn modelId="{B1A3E381-ACAD-40A8-94ED-A35058AD4611}" type="presParOf" srcId="{DCE9D1D2-38F9-4A71-B1FC-C2826A832806}" destId="{97F890F5-BF09-4A91-BAD5-0F2DB8E58FE8}" srcOrd="8" destOrd="0" presId="urn:microsoft.com/office/officeart/2005/8/layout/cycle1"/>
    <dgm:cxn modelId="{A5459230-1FD9-4838-9AAB-70C6C2CB0BB3}" type="presParOf" srcId="{DCE9D1D2-38F9-4A71-B1FC-C2826A832806}" destId="{9E2D4FAB-EFD7-4613-981F-42BDF4567316}" srcOrd="9" destOrd="0" presId="urn:microsoft.com/office/officeart/2005/8/layout/cycle1"/>
    <dgm:cxn modelId="{F1ACE902-4C04-4FFA-ABE7-285699DC609F}" type="presParOf" srcId="{DCE9D1D2-38F9-4A71-B1FC-C2826A832806}" destId="{DF8F67B9-0951-4297-822F-162874DFAB15}" srcOrd="10" destOrd="0" presId="urn:microsoft.com/office/officeart/2005/8/layout/cycle1"/>
    <dgm:cxn modelId="{DF7A64C7-A8AE-41E5-848D-A6A2C7ADAFED}" type="presParOf" srcId="{DCE9D1D2-38F9-4A71-B1FC-C2826A832806}" destId="{4C368783-6866-4F95-A319-860B8C4D59A5}" srcOrd="11" destOrd="0" presId="urn:microsoft.com/office/officeart/2005/8/layout/cycle1"/>
    <dgm:cxn modelId="{5930F7C4-BDC7-4F24-A685-AB140B574A7A}" type="presParOf" srcId="{DCE9D1D2-38F9-4A71-B1FC-C2826A832806}" destId="{63DCA966-E619-482E-904A-8D2950D02364}" srcOrd="12" destOrd="0" presId="urn:microsoft.com/office/officeart/2005/8/layout/cycle1"/>
    <dgm:cxn modelId="{FA8E1F54-0C05-4726-8841-09AF60AC98F9}" type="presParOf" srcId="{DCE9D1D2-38F9-4A71-B1FC-C2826A832806}" destId="{43B6D112-A13E-4F22-9051-C27565CDCEA9}" srcOrd="13" destOrd="0" presId="urn:microsoft.com/office/officeart/2005/8/layout/cycle1"/>
    <dgm:cxn modelId="{7389D577-E5C7-4068-B141-98C327A51DE0}" type="presParOf" srcId="{DCE9D1D2-38F9-4A71-B1FC-C2826A832806}" destId="{0F243ED8-BBB6-423C-BD4B-E2AF0A17CC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06CA2-EC16-430D-991B-1E00E1F4F9A4}">
      <dsp:nvSpPr>
        <dsp:cNvPr id="0" name=""/>
        <dsp:cNvSpPr/>
      </dsp:nvSpPr>
      <dsp:spPr>
        <a:xfrm>
          <a:off x="0" y="0"/>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Teaching English through content:</a:t>
          </a:r>
          <a:endParaRPr lang="en-GB" sz="2400" kern="1200" dirty="0"/>
        </a:p>
        <a:p>
          <a:pPr marL="228600" lvl="1" indent="-228600" algn="l" defTabSz="1022350">
            <a:lnSpc>
              <a:spcPct val="90000"/>
            </a:lnSpc>
            <a:spcBef>
              <a:spcPct val="0"/>
            </a:spcBef>
            <a:spcAft>
              <a:spcPct val="15000"/>
            </a:spcAft>
            <a:buChar char="••"/>
          </a:pPr>
          <a:endParaRPr lang="en-GB" sz="2300" kern="1200"/>
        </a:p>
        <a:p>
          <a:pPr marL="228600" lvl="1" indent="-228600" algn="l" defTabSz="1022350">
            <a:lnSpc>
              <a:spcPct val="90000"/>
            </a:lnSpc>
            <a:spcBef>
              <a:spcPct val="0"/>
            </a:spcBef>
            <a:spcAft>
              <a:spcPct val="15000"/>
            </a:spcAft>
            <a:buChar char="••"/>
          </a:pPr>
          <a:endParaRPr lang="en-GB" sz="2300" kern="1200"/>
        </a:p>
      </dsp:txBody>
      <dsp:txXfrm>
        <a:off x="1412676" y="0"/>
        <a:ext cx="4683323" cy="1934765"/>
      </dsp:txXfrm>
    </dsp:sp>
    <dsp:sp modelId="{4C59F483-B7B2-4077-B67C-F42C743D355F}">
      <dsp:nvSpPr>
        <dsp:cNvPr id="0" name=""/>
        <dsp:cNvSpPr/>
      </dsp:nvSpPr>
      <dsp:spPr>
        <a:xfrm>
          <a:off x="193476" y="193476"/>
          <a:ext cx="1219200" cy="1547812"/>
        </a:xfrm>
        <a:prstGeom prst="roundRect">
          <a:avLst>
            <a:gd name="adj" fmla="val 10000"/>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BA50D-8B98-447B-9040-5AECF5E3B017}">
      <dsp:nvSpPr>
        <dsp:cNvPr id="0" name=""/>
        <dsp:cNvSpPr/>
      </dsp:nvSpPr>
      <dsp:spPr>
        <a:xfrm>
          <a:off x="0" y="2128242"/>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Coming up with a last-minute plan: </a:t>
          </a:r>
          <a:endParaRPr lang="en-GB" sz="2400" kern="1200" dirty="0"/>
        </a:p>
        <a:p>
          <a:pPr marL="228600" lvl="1" indent="-228600" algn="l" defTabSz="1022350">
            <a:lnSpc>
              <a:spcPct val="90000"/>
            </a:lnSpc>
            <a:spcBef>
              <a:spcPct val="0"/>
            </a:spcBef>
            <a:spcAft>
              <a:spcPct val="15000"/>
            </a:spcAft>
            <a:buChar char="••"/>
          </a:pPr>
          <a:endParaRPr lang="en-GB" sz="2300" kern="1200"/>
        </a:p>
        <a:p>
          <a:pPr marL="228600" lvl="1" indent="-228600" algn="l" defTabSz="1022350">
            <a:lnSpc>
              <a:spcPct val="90000"/>
            </a:lnSpc>
            <a:spcBef>
              <a:spcPct val="0"/>
            </a:spcBef>
            <a:spcAft>
              <a:spcPct val="15000"/>
            </a:spcAft>
            <a:buChar char="••"/>
          </a:pPr>
          <a:endParaRPr lang="en-GB" sz="2300" kern="1200"/>
        </a:p>
      </dsp:txBody>
      <dsp:txXfrm>
        <a:off x="1412676" y="2128242"/>
        <a:ext cx="4683323" cy="1934765"/>
      </dsp:txXfrm>
    </dsp:sp>
    <dsp:sp modelId="{241AF692-1BAC-4629-8498-6ADF2C1314ED}">
      <dsp:nvSpPr>
        <dsp:cNvPr id="0" name=""/>
        <dsp:cNvSpPr/>
      </dsp:nvSpPr>
      <dsp:spPr>
        <a:xfrm>
          <a:off x="193476" y="2321718"/>
          <a:ext cx="1219200" cy="1547812"/>
        </a:xfrm>
        <a:prstGeom prst="roundRect">
          <a:avLst>
            <a:gd name="adj" fmla="val 10000"/>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B0D2-83A0-4F10-B421-F3FD870AD307}">
      <dsp:nvSpPr>
        <dsp:cNvPr id="0" name=""/>
        <dsp:cNvSpPr/>
      </dsp:nvSpPr>
      <dsp:spPr>
        <a:xfrm>
          <a:off x="4662212"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enthusiasm</a:t>
          </a:r>
          <a:endParaRPr lang="en-GB" sz="1800" kern="1200" dirty="0"/>
        </a:p>
      </dsp:txBody>
      <dsp:txXfrm>
        <a:off x="4662212" y="32725"/>
        <a:ext cx="1145232" cy="1145232"/>
      </dsp:txXfrm>
    </dsp:sp>
    <dsp:sp modelId="{326BEF28-7F37-4DC9-9E03-8E8321024A4B}">
      <dsp:nvSpPr>
        <dsp:cNvPr id="0" name=""/>
        <dsp:cNvSpPr/>
      </dsp:nvSpPr>
      <dsp:spPr>
        <a:xfrm>
          <a:off x="1967363" y="-508"/>
          <a:ext cx="4294873" cy="4294873"/>
        </a:xfrm>
        <a:prstGeom prst="circularArrow">
          <a:avLst>
            <a:gd name="adj1" fmla="val 5200"/>
            <a:gd name="adj2" fmla="val 335879"/>
            <a:gd name="adj3" fmla="val 21293380"/>
            <a:gd name="adj4" fmla="val 19766118"/>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FF5B0-998C-484E-B4DD-107606271C31}">
      <dsp:nvSpPr>
        <dsp:cNvPr id="0" name=""/>
        <dsp:cNvSpPr/>
      </dsp:nvSpPr>
      <dsp:spPr>
        <a:xfrm>
          <a:off x="5354428"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 love with the country</a:t>
          </a:r>
          <a:endParaRPr lang="en-GB" sz="1800" kern="1200" dirty="0"/>
        </a:p>
      </dsp:txBody>
      <dsp:txXfrm>
        <a:off x="5354428" y="2163146"/>
        <a:ext cx="1145232" cy="1145232"/>
      </dsp:txXfrm>
    </dsp:sp>
    <dsp:sp modelId="{9F05C4F6-851E-485E-8AF9-369EECDF1BB9}">
      <dsp:nvSpPr>
        <dsp:cNvPr id="0" name=""/>
        <dsp:cNvSpPr/>
      </dsp:nvSpPr>
      <dsp:spPr>
        <a:xfrm>
          <a:off x="1967363" y="-508"/>
          <a:ext cx="4294873" cy="4294873"/>
        </a:xfrm>
        <a:prstGeom prst="circularArrow">
          <a:avLst>
            <a:gd name="adj1" fmla="val 5200"/>
            <a:gd name="adj2" fmla="val 335879"/>
            <a:gd name="adj3" fmla="val 4014841"/>
            <a:gd name="adj4" fmla="val 225330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7799D-0D13-4D57-8696-720DDD22EFEA}">
      <dsp:nvSpPr>
        <dsp:cNvPr id="0" name=""/>
        <dsp:cNvSpPr/>
      </dsp:nvSpPr>
      <dsp:spPr>
        <a:xfrm>
          <a:off x="3542183" y="3479819"/>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Nostalgia for  your homeland</a:t>
          </a:r>
          <a:endParaRPr lang="en-GB" sz="1800" kern="1200" dirty="0"/>
        </a:p>
      </dsp:txBody>
      <dsp:txXfrm>
        <a:off x="3542183" y="3479819"/>
        <a:ext cx="1145232" cy="1145232"/>
      </dsp:txXfrm>
    </dsp:sp>
    <dsp:sp modelId="{97F890F5-BF09-4A91-BAD5-0F2DB8E58FE8}">
      <dsp:nvSpPr>
        <dsp:cNvPr id="0" name=""/>
        <dsp:cNvSpPr/>
      </dsp:nvSpPr>
      <dsp:spPr>
        <a:xfrm>
          <a:off x="1967363" y="-508"/>
          <a:ext cx="4294873" cy="4294873"/>
        </a:xfrm>
        <a:prstGeom prst="circularArrow">
          <a:avLst>
            <a:gd name="adj1" fmla="val 5200"/>
            <a:gd name="adj2" fmla="val 335879"/>
            <a:gd name="adj3" fmla="val 8210819"/>
            <a:gd name="adj4" fmla="val 6449280"/>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F67B9-0951-4297-822F-162874DFAB15}">
      <dsp:nvSpPr>
        <dsp:cNvPr id="0" name=""/>
        <dsp:cNvSpPr/>
      </dsp:nvSpPr>
      <dsp:spPr>
        <a:xfrm>
          <a:off x="1729939"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Disliking the country</a:t>
          </a:r>
          <a:endParaRPr lang="en-GB" sz="1800" kern="1200" dirty="0"/>
        </a:p>
      </dsp:txBody>
      <dsp:txXfrm>
        <a:off x="1729939" y="2163146"/>
        <a:ext cx="1145232" cy="1145232"/>
      </dsp:txXfrm>
    </dsp:sp>
    <dsp:sp modelId="{4C368783-6866-4F95-A319-860B8C4D59A5}">
      <dsp:nvSpPr>
        <dsp:cNvPr id="0" name=""/>
        <dsp:cNvSpPr/>
      </dsp:nvSpPr>
      <dsp:spPr>
        <a:xfrm>
          <a:off x="1967363" y="-508"/>
          <a:ext cx="4294873" cy="4294873"/>
        </a:xfrm>
        <a:prstGeom prst="circularArrow">
          <a:avLst>
            <a:gd name="adj1" fmla="val 5200"/>
            <a:gd name="adj2" fmla="val 335879"/>
            <a:gd name="adj3" fmla="val 12298002"/>
            <a:gd name="adj4" fmla="val 1077074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6D112-A13E-4F22-9051-C27565CDCEA9}">
      <dsp:nvSpPr>
        <dsp:cNvPr id="0" name=""/>
        <dsp:cNvSpPr/>
      </dsp:nvSpPr>
      <dsp:spPr>
        <a:xfrm>
          <a:off x="2422155"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settlement</a:t>
          </a:r>
          <a:endParaRPr lang="en-GB" sz="1800" kern="1200" dirty="0"/>
        </a:p>
      </dsp:txBody>
      <dsp:txXfrm>
        <a:off x="2422155" y="32725"/>
        <a:ext cx="1145232" cy="1145232"/>
      </dsp:txXfrm>
    </dsp:sp>
    <dsp:sp modelId="{0F243ED8-BBB6-423C-BD4B-E2AF0A17CC1C}">
      <dsp:nvSpPr>
        <dsp:cNvPr id="0" name=""/>
        <dsp:cNvSpPr/>
      </dsp:nvSpPr>
      <dsp:spPr>
        <a:xfrm>
          <a:off x="1967363" y="-508"/>
          <a:ext cx="4294873" cy="4294873"/>
        </a:xfrm>
        <a:prstGeom prst="circularArrow">
          <a:avLst>
            <a:gd name="adj1" fmla="val 5200"/>
            <a:gd name="adj2" fmla="val 335879"/>
            <a:gd name="adj3" fmla="val 16865829"/>
            <a:gd name="adj4" fmla="val 15198292"/>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E3676-3788-43DB-B691-7EE9E33F2E6F}" type="datetimeFigureOut">
              <a:rPr lang="en-GB" smtClean="0"/>
              <a:pPr/>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25B73-D0F9-414F-AFA6-44717FD7FED8}" type="slidenum">
              <a:rPr lang="en-GB" smtClean="0"/>
              <a:pPr/>
              <a:t>‹#›</a:t>
            </a:fld>
            <a:endParaRPr lang="en-GB"/>
          </a:p>
        </p:txBody>
      </p:sp>
    </p:spTree>
    <p:extLst>
      <p:ext uri="{BB962C8B-B14F-4D97-AF65-F5344CB8AC3E}">
        <p14:creationId xmlns:p14="http://schemas.microsoft.com/office/powerpoint/2010/main" val="26138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 proposed for this</a:t>
            </a:r>
            <a:r>
              <a:rPr lang="en-GB" baseline="0" dirty="0" smtClean="0"/>
              <a:t> workshop is 1:30hrs. Times are approximate, depending on the flow of the course and participants’ engagement in the group discussion. </a:t>
            </a:r>
          </a:p>
          <a:p>
            <a:r>
              <a:rPr lang="en-GB" baseline="0" dirty="0" smtClean="0"/>
              <a:t>The main aim is to provide students with an opportunity to reflect on the opportunities and possible difficulties that could arise from being teaching assistants in a different country. It could be applied to the Teaching Assistantships organised by the British Council or similar schemes.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a:t>
            </a:fld>
            <a:endParaRPr lang="en-GB"/>
          </a:p>
        </p:txBody>
      </p:sp>
    </p:spTree>
    <p:extLst>
      <p:ext uri="{BB962C8B-B14F-4D97-AF65-F5344CB8AC3E}">
        <p14:creationId xmlns:p14="http://schemas.microsoft.com/office/powerpoint/2010/main" val="291742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the project’s website: http://langsnap.soton.ac.uk/</a:t>
            </a:r>
          </a:p>
          <a:p>
            <a:pPr>
              <a:buFontTx/>
              <a:buNone/>
            </a:pPr>
            <a:endParaRPr lang="en-US" altLang="en-US" b="0" dirty="0" smtClean="0">
              <a:latin typeface="Arial" panose="020B0604020202020204" pitchFamily="34" charset="0"/>
              <a:ea typeface="ＭＳ Ｐゴシック" panose="020B0600070205080204" pitchFamily="34" charset="-128"/>
            </a:endParaRPr>
          </a:p>
          <a:p>
            <a:pPr>
              <a:buFontTx/>
              <a:buNone/>
            </a:pPr>
            <a:r>
              <a:rPr lang="en-US" altLang="en-US" b="0" dirty="0" smtClean="0">
                <a:latin typeface="Arial" panose="020B0604020202020204" pitchFamily="34" charset="0"/>
                <a:ea typeface="ＭＳ Ｐゴシック" panose="020B0600070205080204" pitchFamily="34" charset="-128"/>
              </a:rPr>
              <a:t>So, if language development is not the</a:t>
            </a:r>
            <a:r>
              <a:rPr lang="en-US" altLang="en-US" b="0" baseline="0" dirty="0" smtClean="0">
                <a:latin typeface="Arial" panose="020B0604020202020204" pitchFamily="34" charset="0"/>
                <a:ea typeface="ＭＳ Ｐゴシック" panose="020B0600070205080204" pitchFamily="34" charset="-128"/>
              </a:rPr>
              <a:t> main aspect to think about when it comes to choosing a scheme, what is? What are the benefits and challenges of this scheme? </a:t>
            </a:r>
            <a:endParaRPr lang="en-US" altLang="en-US" b="0" dirty="0" smtClean="0">
              <a:latin typeface="Arial" panose="020B0604020202020204" pitchFamily="34" charset="0"/>
              <a:ea typeface="ＭＳ Ｐゴシック" panose="020B0600070205080204" pitchFamily="34" charset="-128"/>
            </a:endParaRPr>
          </a:p>
          <a:p>
            <a:pPr>
              <a:buFontTx/>
              <a:buNone/>
            </a:pPr>
            <a:endParaRPr lang="en-US" altLang="en-US" b="0" baseline="0" dirty="0" smtClean="0">
              <a:latin typeface="Arial" panose="020B0604020202020204" pitchFamily="34" charset="0"/>
              <a:ea typeface="ＭＳ Ｐゴシック" panose="020B0600070205080204" pitchFamily="34" charset="-128"/>
            </a:endParaRPr>
          </a:p>
          <a:p>
            <a:pPr>
              <a:buFontTx/>
              <a:buNone/>
            </a:pPr>
            <a:r>
              <a:rPr lang="en-US" altLang="en-US" b="0" baseline="0" dirty="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10</a:t>
            </a:fld>
            <a:endParaRPr lang="en-GB" altLang="en-US">
              <a:latin typeface="Arial" panose="020B0604020202020204" pitchFamily="34" charset="0"/>
            </a:endParaRPr>
          </a:p>
        </p:txBody>
      </p:sp>
    </p:spTree>
    <p:extLst>
      <p:ext uri="{BB962C8B-B14F-4D97-AF65-F5344CB8AC3E}">
        <p14:creationId xmlns:p14="http://schemas.microsoft.com/office/powerpoint/2010/main" val="158312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4: </a:t>
            </a:r>
            <a:r>
              <a:rPr lang="en-GB" b="0" dirty="0" smtClean="0"/>
              <a:t>Raising awareness (questioning common beliefs).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Activity 5a:</a:t>
            </a:r>
            <a:r>
              <a:rPr lang="en-GB" b="1" baseline="0" dirty="0" smtClean="0"/>
              <a:t> </a:t>
            </a:r>
            <a:r>
              <a:rPr lang="en-GB" b="0" baseline="0" dirty="0" smtClean="0"/>
              <a:t>Exploring the role of a TA</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a:t>
            </a:r>
            <a:r>
              <a:rPr lang="en-GB" baseline="0" dirty="0" smtClean="0"/>
              <a:t> contrast </a:t>
            </a:r>
            <a:r>
              <a:rPr lang="en-GB" b="0" baseline="0" dirty="0" smtClean="0"/>
              <a:t>the ‘official’ description of the TAs’ activities available on the BC website with academic research on the topic, including </a:t>
            </a:r>
            <a:r>
              <a:rPr lang="en-GB" b="0" baseline="0" dirty="0" err="1" smtClean="0"/>
              <a:t>Langsnap</a:t>
            </a:r>
            <a:r>
              <a:rPr lang="en-GB" b="0" baseline="0" dirty="0" smtClean="0"/>
              <a:t> data. </a:t>
            </a:r>
          </a:p>
          <a:p>
            <a:r>
              <a:rPr lang="en-GB" b="1" baseline="0" dirty="0" smtClean="0"/>
              <a:t>Time: </a:t>
            </a:r>
            <a:r>
              <a:rPr lang="en-GB" b="0" baseline="0" dirty="0" smtClean="0"/>
              <a:t>8-10</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Follow the presentation on</a:t>
            </a:r>
            <a:r>
              <a:rPr lang="en-GB" baseline="0" dirty="0" smtClean="0"/>
              <a:t> the screen (slides 12-17).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11</a:t>
            </a:fld>
            <a:endParaRPr lang="en-GB"/>
          </a:p>
        </p:txBody>
      </p:sp>
    </p:spTree>
    <p:extLst>
      <p:ext uri="{BB962C8B-B14F-4D97-AF65-F5344CB8AC3E}">
        <p14:creationId xmlns:p14="http://schemas.microsoft.com/office/powerpoint/2010/main" val="323764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12</a:t>
            </a:fld>
            <a:endParaRPr lang="en-GB"/>
          </a:p>
        </p:txBody>
      </p:sp>
    </p:spTree>
    <p:extLst>
      <p:ext uri="{BB962C8B-B14F-4D97-AF65-F5344CB8AC3E}">
        <p14:creationId xmlns:p14="http://schemas.microsoft.com/office/powerpoint/2010/main" val="270671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refer to the bibliography at the end of this presentation to read the full article.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13</a:t>
            </a:fld>
            <a:endParaRPr lang="en-GB"/>
          </a:p>
        </p:txBody>
      </p:sp>
    </p:spTree>
    <p:extLst>
      <p:ext uri="{BB962C8B-B14F-4D97-AF65-F5344CB8AC3E}">
        <p14:creationId xmlns:p14="http://schemas.microsoft.com/office/powerpoint/2010/main" val="141275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15</a:t>
            </a:fld>
            <a:endParaRPr lang="en-GB"/>
          </a:p>
        </p:txBody>
      </p:sp>
    </p:spTree>
    <p:extLst>
      <p:ext uri="{BB962C8B-B14F-4D97-AF65-F5344CB8AC3E}">
        <p14:creationId xmlns:p14="http://schemas.microsoft.com/office/powerpoint/2010/main" val="248589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r>
              <a:rPr lang="en-GB" b="1" baseline="0" dirty="0" smtClean="0"/>
              <a:t> </a:t>
            </a:r>
            <a:r>
              <a:rPr lang="en-GB" b="0" baseline="0" dirty="0" smtClean="0"/>
              <a:t>The ‘confused’ face is a visual opportunity to highlight the apparent contradiction between the sources. The next few activities introduce real-life cases of students who have done a TA or similar scheme.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16</a:t>
            </a:fld>
            <a:endParaRPr lang="en-GB"/>
          </a:p>
        </p:txBody>
      </p:sp>
    </p:spTree>
    <p:extLst>
      <p:ext uri="{BB962C8B-B14F-4D97-AF65-F5344CB8AC3E}">
        <p14:creationId xmlns:p14="http://schemas.microsoft.com/office/powerpoint/2010/main" val="107242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4b: </a:t>
            </a:r>
            <a:r>
              <a:rPr lang="en-GB" b="0" dirty="0" smtClean="0"/>
              <a:t>Questioning</a:t>
            </a:r>
            <a:r>
              <a:rPr lang="en-GB" b="0" baseline="0" dirty="0" smtClean="0"/>
              <a:t> c</a:t>
            </a:r>
            <a:r>
              <a:rPr lang="en-GB" dirty="0" smtClean="0"/>
              <a:t>ommon beliefs. </a:t>
            </a:r>
          </a:p>
          <a:p>
            <a:endParaRPr lang="en-GB" dirty="0" smtClean="0"/>
          </a:p>
          <a:p>
            <a:r>
              <a:rPr lang="en-GB" b="1" dirty="0" smtClean="0"/>
              <a:t>Activity 5b:</a:t>
            </a:r>
            <a:r>
              <a:rPr lang="en-GB" b="1" baseline="0" dirty="0" smtClean="0"/>
              <a:t> </a:t>
            </a:r>
            <a:r>
              <a:rPr lang="en-GB" b="0" baseline="0" dirty="0" smtClean="0"/>
              <a:t>Introducing qualitative data from the </a:t>
            </a:r>
            <a:r>
              <a:rPr lang="en-GB" b="0" baseline="0" dirty="0" err="1" smtClean="0"/>
              <a:t>Langsnap</a:t>
            </a:r>
            <a:r>
              <a:rPr lang="en-GB" b="0" baseline="0" dirty="0" smtClean="0"/>
              <a:t>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contrast some quotes from the </a:t>
            </a:r>
            <a:r>
              <a:rPr lang="en-GB" b="0" baseline="0" dirty="0" err="1" smtClean="0"/>
              <a:t>Langsnap</a:t>
            </a:r>
            <a:r>
              <a:rPr lang="en-GB" b="0" baseline="0" dirty="0" smtClean="0"/>
              <a:t> participants with the BC’s description of what a TA is not supposed to do.  </a:t>
            </a:r>
            <a:endParaRPr lang="en-GB" b="1" dirty="0" smtClean="0"/>
          </a:p>
          <a:p>
            <a:r>
              <a:rPr lang="en-GB" b="1" baseline="0" dirty="0" smtClean="0"/>
              <a:t>Classroom arrangement: </a:t>
            </a:r>
            <a:r>
              <a:rPr lang="en-GB" b="0" baseline="0" dirty="0" smtClean="0"/>
              <a:t>Forum</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Show these quotes to the students.</a:t>
            </a:r>
            <a:r>
              <a:rPr lang="en-GB" baseline="0" dirty="0" smtClean="0"/>
              <a:t> Explain they come from more interviews with </a:t>
            </a:r>
            <a:r>
              <a:rPr lang="en-GB" baseline="0" dirty="0" err="1" smtClean="0"/>
              <a:t>Langsnap</a:t>
            </a:r>
            <a:r>
              <a:rPr lang="en-GB" baseline="0" dirty="0" smtClean="0"/>
              <a:t> participants, who were interviewed once they were abroad.</a:t>
            </a:r>
          </a:p>
          <a:p>
            <a:pPr marL="171450" indent="-171450">
              <a:buFontTx/>
              <a:buChar char="-"/>
            </a:pPr>
            <a:r>
              <a:rPr lang="en-GB" dirty="0" smtClean="0"/>
              <a:t>Watch their</a:t>
            </a:r>
            <a:r>
              <a:rPr lang="en-GB" baseline="0" dirty="0" smtClean="0"/>
              <a:t> reactions. </a:t>
            </a:r>
            <a:r>
              <a:rPr lang="en-GB" dirty="0" smtClean="0"/>
              <a:t>Are</a:t>
            </a:r>
            <a:r>
              <a:rPr lang="en-GB" baseline="0" dirty="0" smtClean="0"/>
              <a:t> they surprised? </a:t>
            </a:r>
            <a:r>
              <a:rPr lang="en-GB" dirty="0" smtClean="0"/>
              <a:t>Gather their thoughts after you’ve shown them</a:t>
            </a:r>
            <a:r>
              <a:rPr lang="en-GB" baseline="0" dirty="0" smtClean="0"/>
              <a:t> both</a:t>
            </a:r>
            <a:r>
              <a:rPr lang="en-GB" dirty="0" smtClean="0"/>
              <a:t> quotes. </a:t>
            </a:r>
          </a:p>
          <a:p>
            <a:endParaRPr lang="en-GB" b="1" dirty="0" smtClean="0"/>
          </a:p>
          <a:p>
            <a:r>
              <a:rPr lang="en-GB" b="1" dirty="0" smtClean="0"/>
              <a:t>Notes:</a:t>
            </a:r>
            <a:r>
              <a:rPr lang="en-GB" b="1" baseline="0" dirty="0" smtClean="0"/>
              <a:t> </a:t>
            </a:r>
            <a:r>
              <a:rPr lang="en-GB" b="0" baseline="0" dirty="0" smtClean="0"/>
              <a:t>This  slide contrasts some quotes from the </a:t>
            </a:r>
            <a:r>
              <a:rPr lang="en-GB" b="0" baseline="0" dirty="0" err="1" smtClean="0"/>
              <a:t>Langsnap</a:t>
            </a:r>
            <a:r>
              <a:rPr lang="en-GB" b="0" baseline="0" dirty="0" smtClean="0"/>
              <a:t> participants with the BC’s description of what a TA is not supposed to do. Remember t</a:t>
            </a:r>
            <a:r>
              <a:rPr lang="en-GB" dirty="0" smtClean="0"/>
              <a:t>hese quotes have been translated from their original French or Spanish.</a:t>
            </a:r>
            <a:r>
              <a:rPr lang="en-GB" baseline="0" dirty="0" smtClean="0"/>
              <a:t> To read the full interviews, please visit: https://langsnap.soton.ac.uk/ (The code provided identifies the interview where the extract was taken).  </a:t>
            </a:r>
            <a:r>
              <a:rPr lang="en-GB" b="0" baseline="0" dirty="0" smtClean="0"/>
              <a:t>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17</a:t>
            </a:fld>
            <a:endParaRPr lang="en-GB"/>
          </a:p>
        </p:txBody>
      </p:sp>
    </p:spTree>
    <p:extLst>
      <p:ext uri="{BB962C8B-B14F-4D97-AF65-F5344CB8AC3E}">
        <p14:creationId xmlns:p14="http://schemas.microsoft.com/office/powerpoint/2010/main" val="14455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18</a:t>
            </a:fld>
            <a:endParaRPr lang="en-GB"/>
          </a:p>
        </p:txBody>
      </p:sp>
    </p:spTree>
    <p:extLst>
      <p:ext uri="{BB962C8B-B14F-4D97-AF65-F5344CB8AC3E}">
        <p14:creationId xmlns:p14="http://schemas.microsoft.com/office/powerpoint/2010/main" val="331344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4b:</a:t>
            </a:r>
            <a:r>
              <a:rPr lang="en-GB" b="1" baseline="0" dirty="0" smtClean="0"/>
              <a:t> </a:t>
            </a:r>
            <a:r>
              <a:rPr lang="en-GB" b="0" baseline="0" dirty="0" smtClean="0"/>
              <a:t>Planning together </a:t>
            </a:r>
            <a:endParaRPr lang="en-GB" dirty="0" smtClean="0"/>
          </a:p>
          <a:p>
            <a:endParaRPr lang="en-GB" dirty="0" smtClean="0"/>
          </a:p>
          <a:p>
            <a:r>
              <a:rPr lang="en-GB" b="1" dirty="0" smtClean="0"/>
              <a:t>Activity 6a:</a:t>
            </a:r>
            <a:r>
              <a:rPr lang="en-GB" b="1" baseline="0" dirty="0" smtClean="0"/>
              <a:t> </a:t>
            </a:r>
            <a:r>
              <a:rPr lang="en-GB" b="0" baseline="0" dirty="0" smtClean="0"/>
              <a:t>Discussing strategies to cope with possible scenarios: Teaching subjects through English.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allow students to think of possible strategies BEFRORE the workshop convenor provides any. </a:t>
            </a:r>
            <a:endParaRPr lang="en-GB" b="1" dirty="0" smtClean="0"/>
          </a:p>
          <a:p>
            <a:r>
              <a:rPr lang="en-GB" b="1" baseline="0" dirty="0" smtClean="0"/>
              <a:t>Classroom arrangement: </a:t>
            </a:r>
            <a:r>
              <a:rPr lang="en-GB" b="0" baseline="0" dirty="0" smtClean="0"/>
              <a:t>Pair work/small groups. </a:t>
            </a:r>
          </a:p>
          <a:p>
            <a:r>
              <a:rPr lang="en-GB" b="1" baseline="0" dirty="0" smtClean="0"/>
              <a:t>Time: </a:t>
            </a:r>
            <a:r>
              <a:rPr lang="en-GB" b="0" baseline="0" dirty="0" smtClean="0"/>
              <a:t>5-7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quote (or provide the relevant hand-out). </a:t>
            </a:r>
            <a:endParaRPr lang="en-GB" dirty="0" smtClean="0"/>
          </a:p>
          <a:p>
            <a:pPr marL="171450" indent="-171450">
              <a:buFontTx/>
              <a:buChar char="-"/>
            </a:pPr>
            <a:r>
              <a:rPr lang="en-GB" dirty="0" smtClean="0"/>
              <a:t>Ask students to think about three possible solutions/suggestions they could give to the author of this e-mail.</a:t>
            </a:r>
            <a:r>
              <a:rPr lang="en-GB" baseline="0" dirty="0" smtClean="0"/>
              <a:t> </a:t>
            </a:r>
          </a:p>
          <a:p>
            <a:pPr marL="171450" indent="-171450">
              <a:buFontTx/>
              <a:buChar char="-"/>
            </a:pPr>
            <a:r>
              <a:rPr lang="en-GB" baseline="0" dirty="0" smtClean="0"/>
              <a:t>What could they do from today to prepare for this possible scenario? </a:t>
            </a:r>
          </a:p>
          <a:p>
            <a:endParaRPr lang="en-GB" b="1" dirty="0" smtClean="0"/>
          </a:p>
          <a:p>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19</a:t>
            </a:fld>
            <a:endParaRPr lang="en-GB"/>
          </a:p>
        </p:txBody>
      </p:sp>
    </p:spTree>
    <p:extLst>
      <p:ext uri="{BB962C8B-B14F-4D97-AF65-F5344CB8AC3E}">
        <p14:creationId xmlns:p14="http://schemas.microsoft.com/office/powerpoint/2010/main" val="391431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4b:</a:t>
            </a:r>
            <a:r>
              <a:rPr lang="en-GB" b="1" baseline="0" dirty="0" smtClean="0"/>
              <a:t> </a:t>
            </a:r>
            <a:r>
              <a:rPr lang="en-GB" b="0" baseline="0" dirty="0" smtClean="0"/>
              <a:t>Planning together </a:t>
            </a:r>
            <a:endParaRPr lang="en-GB" dirty="0" smtClean="0"/>
          </a:p>
          <a:p>
            <a:endParaRPr lang="en-GB" dirty="0" smtClean="0"/>
          </a:p>
          <a:p>
            <a:r>
              <a:rPr lang="en-GB" b="1" dirty="0" smtClean="0"/>
              <a:t>Activity 6b:</a:t>
            </a:r>
            <a:r>
              <a:rPr lang="en-GB" b="1" baseline="0" dirty="0" smtClean="0"/>
              <a:t> </a:t>
            </a:r>
            <a:r>
              <a:rPr lang="en-GB" b="0" baseline="0" dirty="0" smtClean="0"/>
              <a:t>Discussing strategies to cope with possible scenarios: Planning a class in the last minute.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allow students to think of possible strategies BEFRORE the workshop convenor provides any. </a:t>
            </a:r>
            <a:endParaRPr lang="en-GB" b="1" dirty="0" smtClean="0"/>
          </a:p>
          <a:p>
            <a:r>
              <a:rPr lang="en-GB" b="1" baseline="0" dirty="0" smtClean="0"/>
              <a:t>Classroom arrangement: </a:t>
            </a:r>
            <a:r>
              <a:rPr lang="en-GB" b="0" baseline="0" dirty="0" smtClean="0"/>
              <a:t>Pair work/small groups. </a:t>
            </a:r>
          </a:p>
          <a:p>
            <a:r>
              <a:rPr lang="en-GB" b="1" baseline="0" dirty="0" smtClean="0"/>
              <a:t>Time: </a:t>
            </a:r>
            <a:r>
              <a:rPr lang="en-GB" b="0" baseline="0" dirty="0" smtClean="0"/>
              <a:t>5-7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quote (or provide the relevant hand-out). </a:t>
            </a:r>
            <a:endParaRPr lang="en-GB" dirty="0" smtClean="0"/>
          </a:p>
          <a:p>
            <a:pPr marL="171450" indent="-171450">
              <a:buFontTx/>
              <a:buChar char="-"/>
            </a:pPr>
            <a:r>
              <a:rPr lang="en-GB" dirty="0" smtClean="0"/>
              <a:t>Ask students to think about three possible solutions/suggestions they could give to the author of this e-mail.</a:t>
            </a:r>
            <a:r>
              <a:rPr lang="en-GB" baseline="0" dirty="0" smtClean="0"/>
              <a:t> </a:t>
            </a:r>
          </a:p>
          <a:p>
            <a:pPr marL="171450" indent="-171450">
              <a:buFontTx/>
              <a:buChar char="-"/>
            </a:pPr>
            <a:r>
              <a:rPr lang="en-GB" baseline="0" dirty="0" smtClean="0"/>
              <a:t>What could they do from today to prepare for this possible scenario? </a:t>
            </a:r>
          </a:p>
          <a:p>
            <a:endParaRPr lang="en-GB" b="1" dirty="0" smtClean="0"/>
          </a:p>
          <a:p>
            <a:r>
              <a:rPr lang="en-GB" b="1" dirty="0" smtClean="0"/>
              <a:t>Notes:</a:t>
            </a:r>
            <a:r>
              <a:rPr lang="en-GB" b="1" baseline="0" dirty="0" smtClean="0"/>
              <a:t> </a:t>
            </a:r>
            <a:r>
              <a:rPr lang="en-GB" b="0" baseline="0" dirty="0" smtClean="0"/>
              <a:t>You may want/need to clarify this is different from the last case, because this is a language class (not Science). Here the main challenge is learning you’ll teach a lesson a minute before the class starts.  </a:t>
            </a:r>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20</a:t>
            </a:fld>
            <a:endParaRPr lang="en-GB"/>
          </a:p>
        </p:txBody>
      </p:sp>
    </p:spTree>
    <p:extLst>
      <p:ext uri="{BB962C8B-B14F-4D97-AF65-F5344CB8AC3E}">
        <p14:creationId xmlns:p14="http://schemas.microsoft.com/office/powerpoint/2010/main" val="41930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1:</a:t>
            </a:r>
            <a:r>
              <a:rPr lang="en-GB" b="1" baseline="0" dirty="0" smtClean="0"/>
              <a:t> </a:t>
            </a:r>
            <a:r>
              <a:rPr lang="en-GB" b="0" baseline="0" dirty="0" smtClean="0"/>
              <a:t>Make a list of the benefits this scheme could offer to participants. </a:t>
            </a:r>
          </a:p>
          <a:p>
            <a:r>
              <a:rPr lang="en-GB" b="1" dirty="0" smtClean="0"/>
              <a:t>Aim: </a:t>
            </a:r>
            <a:r>
              <a:rPr lang="en-GB" dirty="0" smtClean="0"/>
              <a:t>To</a:t>
            </a:r>
            <a:r>
              <a:rPr lang="en-GB" baseline="0" dirty="0" smtClean="0"/>
              <a:t> review some of the benefits that organizations such as the British Council advertise as advantages for taking part in these programmes, and to compare them with participants’ personal view on (understanding of) the scheme.  </a:t>
            </a:r>
          </a:p>
          <a:p>
            <a:r>
              <a:rPr lang="en-GB" b="1" baseline="0" dirty="0" smtClean="0"/>
              <a:t>Time: </a:t>
            </a:r>
            <a:r>
              <a:rPr lang="en-GB" b="0" baseline="0" dirty="0" smtClean="0"/>
              <a:t>12-15</a:t>
            </a:r>
            <a:r>
              <a:rPr lang="en-GB" baseline="0" dirty="0" smtClean="0"/>
              <a:t> minutes</a:t>
            </a:r>
          </a:p>
          <a:p>
            <a:r>
              <a:rPr lang="en-GB" b="1" baseline="0" dirty="0" smtClean="0"/>
              <a:t>Classroom arrangement: </a:t>
            </a:r>
            <a:r>
              <a:rPr lang="en-GB" baseline="0" dirty="0" smtClean="0"/>
              <a:t>Pair work, then Forum (Teacher-student)</a:t>
            </a:r>
          </a:p>
          <a:p>
            <a:r>
              <a:rPr lang="en-GB" b="1" baseline="0" dirty="0" smtClean="0"/>
              <a:t>Procedure: </a:t>
            </a:r>
          </a:p>
          <a:p>
            <a:pPr marL="171450" indent="-171450">
              <a:buFontTx/>
              <a:buChar char="-"/>
            </a:pPr>
            <a:r>
              <a:rPr lang="en-GB" baseline="0" dirty="0" smtClean="0"/>
              <a:t>Allow students to work in pairs in order to make a list of 3-5 reasons why they think this type of scheme would be a good option for someone thinking about spending a year abroad. (3-5 minutes)</a:t>
            </a:r>
          </a:p>
          <a:p>
            <a:pPr marL="171450" indent="-171450">
              <a:buFontTx/>
              <a:buChar char="-"/>
            </a:pPr>
            <a:r>
              <a:rPr lang="en-GB" baseline="0" dirty="0" smtClean="0"/>
              <a:t>Collect their thoughts and work out a list of the different reasons mentioned. </a:t>
            </a:r>
          </a:p>
          <a:p>
            <a:pPr marL="171450" indent="-171450">
              <a:buFontTx/>
              <a:buChar char="-"/>
            </a:pPr>
            <a:r>
              <a:rPr lang="en-GB" baseline="0" dirty="0" smtClean="0"/>
              <a:t>Project the list provided in the article “Ten reasons to become an English language assistant” (Next slide).  </a:t>
            </a:r>
          </a:p>
          <a:p>
            <a:pPr marL="0" indent="0">
              <a:buFontTx/>
              <a:buNone/>
            </a:pPr>
            <a:endParaRPr lang="en-GB" baseline="0" dirty="0" smtClean="0"/>
          </a:p>
          <a:p>
            <a:pPr marL="0" indent="0">
              <a:buFontTx/>
              <a:buNone/>
            </a:pPr>
            <a:r>
              <a:rPr lang="en-GB" b="1" baseline="0" dirty="0" smtClean="0"/>
              <a:t>Notes: </a:t>
            </a:r>
            <a:r>
              <a:rPr lang="en-GB" baseline="0" dirty="0" smtClean="0"/>
              <a:t>If students haven’t chosen this scheme yet, you can focus on why they would choose it.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2</a:t>
            </a:fld>
            <a:endParaRPr lang="en-GB"/>
          </a:p>
        </p:txBody>
      </p:sp>
    </p:spTree>
    <p:extLst>
      <p:ext uri="{BB962C8B-B14F-4D97-AF65-F5344CB8AC3E}">
        <p14:creationId xmlns:p14="http://schemas.microsoft.com/office/powerpoint/2010/main" val="239240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Collate their thoughts from both cases.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21</a:t>
            </a:fld>
            <a:endParaRPr lang="en-GB"/>
          </a:p>
        </p:txBody>
      </p:sp>
    </p:spTree>
    <p:extLst>
      <p:ext uri="{BB962C8B-B14F-4D97-AF65-F5344CB8AC3E}">
        <p14:creationId xmlns:p14="http://schemas.microsoft.com/office/powerpoint/2010/main" val="173705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22</a:t>
            </a:fld>
            <a:endParaRPr lang="en-GB"/>
          </a:p>
        </p:txBody>
      </p:sp>
    </p:spTree>
    <p:extLst>
      <p:ext uri="{BB962C8B-B14F-4D97-AF65-F5344CB8AC3E}">
        <p14:creationId xmlns:p14="http://schemas.microsoft.com/office/powerpoint/2010/main" val="122531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5:</a:t>
            </a:r>
            <a:r>
              <a:rPr lang="en-GB" b="1" baseline="0" dirty="0" smtClean="0"/>
              <a:t> </a:t>
            </a:r>
            <a:r>
              <a:rPr lang="en-GB" b="0" baseline="0" dirty="0" smtClean="0"/>
              <a:t>A balanced view. </a:t>
            </a:r>
            <a:endParaRPr lang="en-GB" dirty="0" smtClean="0"/>
          </a:p>
          <a:p>
            <a:endParaRPr lang="en-GB" dirty="0" smtClean="0"/>
          </a:p>
          <a:p>
            <a:r>
              <a:rPr lang="en-GB" b="1" dirty="0" smtClean="0"/>
              <a:t>Activity 1:</a:t>
            </a:r>
            <a:r>
              <a:rPr lang="en-GB" b="1" baseline="0" dirty="0" smtClean="0"/>
              <a:t> </a:t>
            </a:r>
            <a:r>
              <a:rPr lang="en-GB" b="0" baseline="0" dirty="0" smtClean="0"/>
              <a:t>Exploring the positive opinions expressed by returning students, or students who discussed their views towards the end of their period abroad.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help students see that it is natural to develop negative/pessimistic feelings towards the host culture of their life abroad. Statistically, the experience as a whole seems to improve after a half point (for the </a:t>
            </a:r>
            <a:r>
              <a:rPr lang="en-GB" b="0" baseline="0" dirty="0" err="1" smtClean="0"/>
              <a:t>Langsnap</a:t>
            </a:r>
            <a:r>
              <a:rPr lang="en-GB" b="0" baseline="0" dirty="0" smtClean="0"/>
              <a:t> </a:t>
            </a:r>
            <a:r>
              <a:rPr lang="en-GB" b="0" baseline="0" dirty="0" err="1" smtClean="0"/>
              <a:t>participantes</a:t>
            </a:r>
            <a:r>
              <a:rPr lang="en-GB" b="0" baseline="0" dirty="0" smtClean="0"/>
              <a:t> who stayed for 9 months, the break through was invariably “after Christmas”. </a:t>
            </a:r>
            <a:endParaRPr lang="en-GB" b="1" dirty="0" smtClean="0"/>
          </a:p>
          <a:p>
            <a:r>
              <a:rPr lang="en-GB" b="1" baseline="0" dirty="0" smtClean="0"/>
              <a:t>Classroom arrangement: </a:t>
            </a:r>
            <a:r>
              <a:rPr lang="en-GB" b="0" baseline="0" dirty="0" smtClean="0"/>
              <a:t>Forum. </a:t>
            </a:r>
          </a:p>
          <a:p>
            <a:r>
              <a:rPr lang="en-GB" b="1" baseline="0" dirty="0" smtClean="0"/>
              <a:t>Time: </a:t>
            </a:r>
            <a:r>
              <a:rPr lang="en-GB" b="0" baseline="0" dirty="0" smtClean="0"/>
              <a:t>5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e-mail which shows how the perspective of the student who had expressed concerns about her experience (email shown on slide 19), changed. </a:t>
            </a:r>
          </a:p>
          <a:p>
            <a:pPr marL="171450" indent="-171450">
              <a:buFontTx/>
              <a:buChar char="-"/>
            </a:pPr>
            <a:r>
              <a:rPr lang="en-GB" baseline="0" dirty="0" smtClean="0"/>
              <a:t>Move on to the following quotes which also show a positive attitude towards the experience.</a:t>
            </a:r>
          </a:p>
          <a:p>
            <a:pPr marL="171450" indent="-171450">
              <a:buFontTx/>
              <a:buChar char="-"/>
            </a:pPr>
            <a:r>
              <a:rPr lang="en-GB" b="0" baseline="0" dirty="0" smtClean="0"/>
              <a:t>The conclusion we are trying to reach here, is that feelings change dramatically, and it’s not ‘the first few weeks’, the process takes MONTHS, and cycles of ups and downs. </a:t>
            </a:r>
            <a:endParaRPr lang="en-GB" b="0" dirty="0" smtClean="0"/>
          </a:p>
          <a:p>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23</a:t>
            </a:fld>
            <a:endParaRPr lang="en-GB"/>
          </a:p>
        </p:txBody>
      </p:sp>
    </p:spTree>
    <p:extLst>
      <p:ext uri="{BB962C8B-B14F-4D97-AF65-F5344CB8AC3E}">
        <p14:creationId xmlns:p14="http://schemas.microsoft.com/office/powerpoint/2010/main" val="391431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24</a:t>
            </a:fld>
            <a:endParaRPr lang="en-GB"/>
          </a:p>
        </p:txBody>
      </p:sp>
    </p:spTree>
    <p:extLst>
      <p:ext uri="{BB962C8B-B14F-4D97-AF65-F5344CB8AC3E}">
        <p14:creationId xmlns:p14="http://schemas.microsoft.com/office/powerpoint/2010/main" val="401489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25</a:t>
            </a:fld>
            <a:endParaRPr lang="en-GB"/>
          </a:p>
        </p:txBody>
      </p:sp>
    </p:spTree>
    <p:extLst>
      <p:ext uri="{BB962C8B-B14F-4D97-AF65-F5344CB8AC3E}">
        <p14:creationId xmlns:p14="http://schemas.microsoft.com/office/powerpoint/2010/main" val="194178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students that their</a:t>
            </a:r>
            <a:r>
              <a:rPr lang="en-GB" baseline="0" dirty="0" smtClean="0"/>
              <a:t> emotions will change and develop throughout the year, and that these feelings are not linear; they will sometimes identify feeling they thought they had left behind. But it is all ok. The important thing is to sit back and reflect on the changes they identify on themselves. Writing a blog or journal helps with this process.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t>26</a:t>
            </a:fld>
            <a:endParaRPr lang="en-GB"/>
          </a:p>
        </p:txBody>
      </p:sp>
    </p:spTree>
    <p:extLst>
      <p:ext uri="{BB962C8B-B14F-4D97-AF65-F5344CB8AC3E}">
        <p14:creationId xmlns:p14="http://schemas.microsoft.com/office/powerpoint/2010/main" val="680357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27</a:t>
            </a:fld>
            <a:endParaRPr lang="en-GB"/>
          </a:p>
        </p:txBody>
      </p:sp>
    </p:spTree>
    <p:extLst>
      <p:ext uri="{BB962C8B-B14F-4D97-AF65-F5344CB8AC3E}">
        <p14:creationId xmlns:p14="http://schemas.microsoft.com/office/powerpoint/2010/main" val="2704905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 </a:t>
            </a:r>
            <a:r>
              <a:rPr lang="en-GB" b="0" dirty="0" smtClean="0"/>
              <a:t>Please see</a:t>
            </a:r>
            <a:r>
              <a:rPr lang="en-GB" b="0" baseline="0" dirty="0" smtClean="0"/>
              <a:t> bibliography to access the full article.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28</a:t>
            </a:fld>
            <a:endParaRPr lang="en-GB"/>
          </a:p>
        </p:txBody>
      </p:sp>
    </p:spTree>
    <p:extLst>
      <p:ext uri="{BB962C8B-B14F-4D97-AF65-F5344CB8AC3E}">
        <p14:creationId xmlns:p14="http://schemas.microsoft.com/office/powerpoint/2010/main" val="1436028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29</a:t>
            </a:fld>
            <a:endParaRPr lang="en-GB"/>
          </a:p>
        </p:txBody>
      </p:sp>
    </p:spTree>
    <p:extLst>
      <p:ext uri="{BB962C8B-B14F-4D97-AF65-F5344CB8AC3E}">
        <p14:creationId xmlns:p14="http://schemas.microsoft.com/office/powerpoint/2010/main" val="419456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30</a:t>
            </a:fld>
            <a:endParaRPr lang="en-GB"/>
          </a:p>
        </p:txBody>
      </p:sp>
    </p:spTree>
    <p:extLst>
      <p:ext uri="{BB962C8B-B14F-4D97-AF65-F5344CB8AC3E}">
        <p14:creationId xmlns:p14="http://schemas.microsoft.com/office/powerpoint/2010/main" val="244371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2:</a:t>
            </a:r>
            <a:r>
              <a:rPr lang="en-GB" b="1" baseline="0" dirty="0" smtClean="0"/>
              <a:t> </a:t>
            </a:r>
            <a:r>
              <a:rPr lang="en-GB" b="0" baseline="0" dirty="0" smtClean="0"/>
              <a:t>Review some promotional information available on the British Council’s website. </a:t>
            </a:r>
          </a:p>
          <a:p>
            <a:r>
              <a:rPr lang="en-GB" b="1" dirty="0" smtClean="0"/>
              <a:t>Aim: </a:t>
            </a:r>
            <a:r>
              <a:rPr lang="en-GB" dirty="0" smtClean="0"/>
              <a:t>To</a:t>
            </a:r>
            <a:r>
              <a:rPr lang="en-GB" baseline="0" dirty="0" smtClean="0"/>
              <a:t> reflect on the promotional information available on the BC website and to contrast this to participants’ own expectations/understanding of the scheme. </a:t>
            </a:r>
          </a:p>
          <a:p>
            <a:r>
              <a:rPr lang="en-GB" b="1" baseline="0" dirty="0" smtClean="0"/>
              <a:t>Time: </a:t>
            </a:r>
            <a:r>
              <a:rPr lang="en-GB" b="0" baseline="0" dirty="0" smtClean="0"/>
              <a:t>10-12</a:t>
            </a:r>
            <a:r>
              <a:rPr lang="en-GB" baseline="0" dirty="0" smtClean="0"/>
              <a:t> minutes</a:t>
            </a:r>
          </a:p>
          <a:p>
            <a:r>
              <a:rPr lang="en-GB" b="1" baseline="0" dirty="0" smtClean="0"/>
              <a:t>Classroom arrangement: </a:t>
            </a:r>
            <a:r>
              <a:rPr lang="en-GB" b="0" baseline="0" dirty="0" smtClean="0"/>
              <a:t>Forum, then pair</a:t>
            </a:r>
            <a:r>
              <a:rPr lang="en-GB" baseline="0" dirty="0" smtClean="0"/>
              <a:t> work. </a:t>
            </a:r>
          </a:p>
          <a:p>
            <a:r>
              <a:rPr lang="en-GB" b="1" baseline="0" dirty="0" smtClean="0"/>
              <a:t>Procedure: </a:t>
            </a:r>
          </a:p>
          <a:p>
            <a:pPr marL="171450" indent="-171450">
              <a:buFontTx/>
              <a:buChar char="-"/>
            </a:pPr>
            <a:r>
              <a:rPr lang="en-GB" baseline="0" dirty="0" smtClean="0"/>
              <a:t>Project the list of reasons given in the blog/article in the Voice Magazine (BC Website). How does it compare to the one participants prepared earlier in the session?  (3 minutes) </a:t>
            </a:r>
          </a:p>
          <a:p>
            <a:pPr marL="171450" indent="-171450">
              <a:buFontTx/>
              <a:buChar char="-"/>
            </a:pPr>
            <a:r>
              <a:rPr lang="en-GB" baseline="0" dirty="0" smtClean="0"/>
              <a:t>Allow students to go back to work in pairs and project the </a:t>
            </a:r>
            <a:r>
              <a:rPr lang="en-GB" b="1" baseline="0" dirty="0" smtClean="0"/>
              <a:t>next slide </a:t>
            </a:r>
            <a:r>
              <a:rPr lang="en-GB" baseline="0" dirty="0" smtClean="0"/>
              <a:t>which contain a few questions to discuss. (9-10 minutes) </a:t>
            </a:r>
          </a:p>
          <a:p>
            <a:pPr marL="171450" indent="-171450">
              <a:buFontTx/>
              <a:buChar char="-"/>
            </a:pPr>
            <a:endParaRPr lang="en-GB" baseline="0" dirty="0" smtClean="0"/>
          </a:p>
          <a:p>
            <a:pPr marL="0" indent="0">
              <a:buFontTx/>
              <a:buNone/>
            </a:pPr>
            <a:r>
              <a:rPr lang="en-GB" b="1" baseline="0" dirty="0" smtClean="0"/>
              <a:t>Notes: </a:t>
            </a:r>
            <a:r>
              <a:rPr lang="en-GB" baseline="0" dirty="0" smtClean="0"/>
              <a:t>See bibliography at the end to access the full article.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3</a:t>
            </a:fld>
            <a:endParaRPr lang="en-GB"/>
          </a:p>
        </p:txBody>
      </p:sp>
    </p:spTree>
    <p:extLst>
      <p:ext uri="{BB962C8B-B14F-4D97-AF65-F5344CB8AC3E}">
        <p14:creationId xmlns:p14="http://schemas.microsoft.com/office/powerpoint/2010/main" val="4069055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Please refer to the lesson plan and tutor’s notes accompanying this presentation to find a few follow-up activities students could develop on their own time as homework. They could also be used as preparation for a follow-up seminar to this workshop. </a:t>
            </a:r>
          </a:p>
          <a:p>
            <a:endParaRPr lang="en-GB" baseline="0" dirty="0" smtClean="0"/>
          </a:p>
          <a:p>
            <a:r>
              <a:rPr lang="en-GB" baseline="0" dirty="0" smtClean="0"/>
              <a:t>We hope you found this guide useful. </a:t>
            </a:r>
          </a:p>
          <a:p>
            <a:r>
              <a:rPr lang="en-GB" baseline="0" dirty="0" smtClean="0"/>
              <a:t>Dr Patricia Romero de Mills and the </a:t>
            </a:r>
            <a:r>
              <a:rPr lang="en-GB" baseline="0" dirty="0" err="1" smtClean="0"/>
              <a:t>Langsnap</a:t>
            </a:r>
            <a:r>
              <a:rPr lang="en-GB" baseline="0" dirty="0" smtClean="0"/>
              <a:t> team.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31</a:t>
            </a:fld>
            <a:endParaRPr lang="en-GB"/>
          </a:p>
        </p:txBody>
      </p:sp>
    </p:spTree>
    <p:extLst>
      <p:ext uri="{BB962C8B-B14F-4D97-AF65-F5344CB8AC3E}">
        <p14:creationId xmlns:p14="http://schemas.microsoft.com/office/powerpoint/2010/main" val="338708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32</a:t>
            </a:fld>
            <a:endParaRPr lang="en-GB"/>
          </a:p>
        </p:txBody>
      </p:sp>
    </p:spTree>
    <p:extLst>
      <p:ext uri="{BB962C8B-B14F-4D97-AF65-F5344CB8AC3E}">
        <p14:creationId xmlns:p14="http://schemas.microsoft.com/office/powerpoint/2010/main" val="189231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33</a:t>
            </a:fld>
            <a:endParaRPr lang="en-GB"/>
          </a:p>
        </p:txBody>
      </p:sp>
    </p:spTree>
    <p:extLst>
      <p:ext uri="{BB962C8B-B14F-4D97-AF65-F5344CB8AC3E}">
        <p14:creationId xmlns:p14="http://schemas.microsoft.com/office/powerpoint/2010/main" val="38664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Some examples that will be discussed later in the workshop, will confirm many of these can be true, but it is important to highlight they don’t happen automatically. This workshop has the purpose to give them some strategies they can apply to maximize the opportunities the scheme offers.</a:t>
            </a:r>
          </a:p>
          <a:p>
            <a:pPr marL="171450" indent="-171450">
              <a:buFontTx/>
              <a:buChar char="-"/>
            </a:pPr>
            <a:r>
              <a:rPr lang="en-GB" baseline="0" dirty="0" smtClean="0"/>
              <a:t>You may want to bring up the following issue, which leads to the next activity: Is the English classroom the place for the assistant to learn the local language?  What impact do you think this would have in your linguistic improvement?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4</a:t>
            </a:fld>
            <a:endParaRPr lang="en-GB"/>
          </a:p>
        </p:txBody>
      </p:sp>
    </p:spTree>
    <p:extLst>
      <p:ext uri="{BB962C8B-B14F-4D97-AF65-F5344CB8AC3E}">
        <p14:creationId xmlns:p14="http://schemas.microsoft.com/office/powerpoint/2010/main" val="392436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dirty="0" smtClean="0"/>
              <a:t>Stage 2: </a:t>
            </a:r>
            <a:r>
              <a:rPr lang="en-GB" b="0" dirty="0" smtClean="0"/>
              <a:t>Questioning</a:t>
            </a:r>
            <a:r>
              <a:rPr lang="en-GB" b="0" baseline="0" dirty="0" smtClean="0"/>
              <a:t> c</a:t>
            </a:r>
            <a:r>
              <a:rPr lang="en-GB" dirty="0" smtClean="0"/>
              <a:t>ommon beliefs. </a:t>
            </a:r>
          </a:p>
          <a:p>
            <a:endParaRPr lang="en-GB" dirty="0" smtClean="0"/>
          </a:p>
          <a:p>
            <a:r>
              <a:rPr lang="en-GB" b="1" dirty="0" smtClean="0"/>
              <a:t>Activity 3:</a:t>
            </a:r>
            <a:r>
              <a:rPr lang="en-GB" b="1" baseline="0" dirty="0" smtClean="0"/>
              <a:t> </a:t>
            </a:r>
            <a:r>
              <a:rPr lang="en-GB" b="0" baseline="0" dirty="0" smtClean="0"/>
              <a:t>Viewing and commenting some promotional information available on the British Council’s </a:t>
            </a:r>
            <a:r>
              <a:rPr lang="en-GB" b="0" baseline="0" dirty="0" err="1" smtClean="0"/>
              <a:t>Youtube</a:t>
            </a:r>
            <a:r>
              <a:rPr lang="en-GB" b="0" baseline="0" dirty="0" smtClean="0"/>
              <a:t> channel. </a:t>
            </a:r>
          </a:p>
          <a:p>
            <a:r>
              <a:rPr lang="en-GB" b="1" dirty="0" smtClean="0"/>
              <a:t>Aim: </a:t>
            </a:r>
            <a:r>
              <a:rPr lang="en-GB" dirty="0" smtClean="0"/>
              <a:t>To</a:t>
            </a:r>
            <a:r>
              <a:rPr lang="en-GB" baseline="0" dirty="0" smtClean="0"/>
              <a:t> reflect on the promotional information available on the BC’s </a:t>
            </a:r>
            <a:r>
              <a:rPr lang="en-GB" baseline="0" dirty="0" err="1" smtClean="0"/>
              <a:t>Youtube</a:t>
            </a:r>
            <a:r>
              <a:rPr lang="en-GB" baseline="0" dirty="0" smtClean="0"/>
              <a:t> channel, particularly with regards to language learning. Contrast this to participants’ own expectations/understanding of the scheme in this respect. </a:t>
            </a:r>
          </a:p>
          <a:p>
            <a:r>
              <a:rPr lang="en-GB" b="1" baseline="0" dirty="0" smtClean="0"/>
              <a:t>Time: </a:t>
            </a:r>
            <a:r>
              <a:rPr lang="en-GB" b="0" baseline="0" dirty="0" smtClean="0"/>
              <a:t>5-7</a:t>
            </a:r>
            <a:r>
              <a:rPr lang="en-GB" baseline="0" dirty="0" smtClean="0"/>
              <a:t> minutes</a:t>
            </a:r>
          </a:p>
          <a:p>
            <a:r>
              <a:rPr lang="en-GB" b="1" baseline="0" dirty="0" smtClean="0"/>
              <a:t>Classroom arrangement: </a:t>
            </a:r>
            <a:r>
              <a:rPr lang="en-GB" b="0" baseline="0" dirty="0" smtClean="0"/>
              <a:t>Individual (watching), then forum. </a:t>
            </a:r>
            <a:endParaRPr lang="en-GB" baseline="0" dirty="0" smtClean="0"/>
          </a:p>
          <a:p>
            <a:r>
              <a:rPr lang="en-GB" b="1" baseline="0" dirty="0" smtClean="0"/>
              <a:t>Procedure: </a:t>
            </a:r>
          </a:p>
          <a:p>
            <a:pPr marL="171450" indent="-171450">
              <a:buFontTx/>
              <a:buChar char="-"/>
            </a:pPr>
            <a:r>
              <a:rPr lang="en-GB" baseline="0" dirty="0" smtClean="0"/>
              <a:t>Before you play the video (2’ 13’’) to participants, ask them to pay special attention to what Sally Gascoigne says about her how her (Spanish) linguistic skills improved as a consequence of doing a Teaching Assistantship. Don’t project the quote until they have watched the video.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After playing the video focus participants’ attention on the quote: Do they agree? Gather their thoughts. </a:t>
            </a:r>
            <a:endParaRPr lang="en-GB" dirty="0" smtClean="0"/>
          </a:p>
          <a:p>
            <a:pPr marL="171450" indent="-171450">
              <a:buFontTx/>
              <a:buChar char="-"/>
            </a:pPr>
            <a:endParaRPr lang="en-GB" baseline="0" dirty="0" smtClean="0"/>
          </a:p>
          <a:p>
            <a:pPr marL="0" indent="0">
              <a:buFontTx/>
              <a:buNone/>
            </a:pPr>
            <a:r>
              <a:rPr lang="en-GB" b="1" baseline="0" dirty="0" smtClean="0"/>
              <a:t>Notes: </a:t>
            </a:r>
            <a:r>
              <a:rPr lang="en-GB" baseline="0" dirty="0" smtClean="0"/>
              <a:t>S</a:t>
            </a:r>
            <a:r>
              <a:rPr lang="en-GB" dirty="0" smtClean="0"/>
              <a:t>witch</a:t>
            </a:r>
            <a:r>
              <a:rPr lang="en-GB" baseline="0" dirty="0" smtClean="0"/>
              <a:t> to ‘Slide show’ view, and click on the image to get to the original video.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Source: </a:t>
            </a:r>
            <a:r>
              <a:rPr lang="en-GB" sz="1200" kern="1200" dirty="0" smtClean="0">
                <a:solidFill>
                  <a:schemeClr val="tx1"/>
                </a:solidFill>
                <a:effectLst/>
                <a:latin typeface="+mn-lt"/>
                <a:ea typeface="+mn-ea"/>
                <a:cs typeface="+mn-cs"/>
              </a:rPr>
              <a:t>British Council, 2013. </a:t>
            </a:r>
            <a:r>
              <a:rPr lang="en-GB" sz="1200" i="1" kern="1200" dirty="0" smtClean="0">
                <a:solidFill>
                  <a:schemeClr val="tx1"/>
                </a:solidFill>
                <a:effectLst/>
                <a:latin typeface="+mn-lt"/>
                <a:ea typeface="+mn-ea"/>
                <a:cs typeface="+mn-cs"/>
              </a:rPr>
              <a:t>British Council Language Assistants: Sally Gascoigne</a:t>
            </a:r>
            <a:r>
              <a:rPr lang="en-GB" sz="1200" kern="1200" dirty="0" smtClean="0">
                <a:solidFill>
                  <a:schemeClr val="tx1"/>
                </a:solidFill>
                <a:effectLst/>
                <a:latin typeface="+mn-lt"/>
                <a:ea typeface="+mn-ea"/>
                <a:cs typeface="+mn-cs"/>
              </a:rPr>
              <a:t>. Accessed 21 December 2015. Available from: </a:t>
            </a:r>
            <a:r>
              <a:rPr lang="en-GB" sz="1200" u="sng" kern="1200" dirty="0" smtClean="0">
                <a:solidFill>
                  <a:schemeClr val="tx1"/>
                </a:solidFill>
                <a:effectLst/>
                <a:latin typeface="+mn-lt"/>
                <a:ea typeface="+mn-ea"/>
                <a:cs typeface="+mn-cs"/>
              </a:rPr>
              <a:t>https://www.youtube.com/watch?v=UP7s6-7OmS8</a:t>
            </a:r>
          </a:p>
          <a:p>
            <a:endParaRPr lang="en-GB" baseline="0" dirty="0" smtClean="0"/>
          </a:p>
        </p:txBody>
      </p:sp>
      <p:sp>
        <p:nvSpPr>
          <p:cNvPr id="4" name="Slide Number Placeholder 3"/>
          <p:cNvSpPr>
            <a:spLocks noGrp="1"/>
          </p:cNvSpPr>
          <p:nvPr>
            <p:ph type="sldNum" sz="quarter" idx="10"/>
          </p:nvPr>
        </p:nvSpPr>
        <p:spPr/>
        <p:txBody>
          <a:bodyPr/>
          <a:lstStyle/>
          <a:p>
            <a:fld id="{A5A25B73-D0F9-414F-AFA6-44717FD7FED8}" type="slidenum">
              <a:rPr lang="en-GB" smtClean="0"/>
              <a:pPr/>
              <a:t>5</a:t>
            </a:fld>
            <a:endParaRPr lang="en-GB"/>
          </a:p>
        </p:txBody>
      </p:sp>
    </p:spTree>
    <p:extLst>
      <p:ext uri="{BB962C8B-B14F-4D97-AF65-F5344CB8AC3E}">
        <p14:creationId xmlns:p14="http://schemas.microsoft.com/office/powerpoint/2010/main" val="8009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b="1" dirty="0" smtClean="0"/>
              <a:t>Stage 2: </a:t>
            </a:r>
            <a:r>
              <a:rPr lang="en-GB" b="0" dirty="0" smtClean="0"/>
              <a:t>Questioning</a:t>
            </a:r>
            <a:r>
              <a:rPr lang="en-GB" b="0" baseline="0" dirty="0" smtClean="0"/>
              <a:t> c</a:t>
            </a:r>
            <a:r>
              <a:rPr lang="en-GB" dirty="0" smtClean="0"/>
              <a:t>ommon beliefs. </a:t>
            </a:r>
          </a:p>
          <a:p>
            <a:endParaRPr lang="en-GB" dirty="0" smtClean="0"/>
          </a:p>
          <a:p>
            <a:r>
              <a:rPr lang="en-GB" b="1" dirty="0" smtClean="0"/>
              <a:t>Activity 4a:</a:t>
            </a:r>
            <a:r>
              <a:rPr lang="en-GB" b="1" baseline="0" dirty="0" smtClean="0"/>
              <a:t> </a:t>
            </a:r>
            <a:r>
              <a:rPr lang="en-GB" b="0" baseline="0" dirty="0" smtClean="0"/>
              <a:t>Introducing qualitative data from the </a:t>
            </a:r>
            <a:r>
              <a:rPr lang="en-GB" b="0" baseline="0" dirty="0" err="1" smtClean="0"/>
              <a:t>Langsnap</a:t>
            </a:r>
            <a:r>
              <a:rPr lang="en-GB" b="0" baseline="0" dirty="0" smtClean="0"/>
              <a:t> project. </a:t>
            </a:r>
          </a:p>
          <a:p>
            <a:r>
              <a:rPr lang="en-GB" b="1" dirty="0" smtClean="0"/>
              <a:t>Aim: </a:t>
            </a:r>
            <a:r>
              <a:rPr lang="en-GB" dirty="0" smtClean="0"/>
              <a:t>To</a:t>
            </a:r>
            <a:r>
              <a:rPr lang="en-GB" baseline="0" dirty="0" smtClean="0"/>
              <a:t> illustrate the most common beliefs surrounding language learning and teaching assistantships, and to question whether there is enough evidence to hold this view, often observed amongst students, ML staff and even promotional literature/websites. </a:t>
            </a:r>
          </a:p>
          <a:p>
            <a:r>
              <a:rPr lang="en-GB" b="1" baseline="0" dirty="0" smtClean="0"/>
              <a:t>Time: </a:t>
            </a:r>
            <a:r>
              <a:rPr lang="en-GB" b="0" baseline="0" dirty="0" smtClean="0"/>
              <a:t>5-7</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Show these quotes to the students.</a:t>
            </a:r>
            <a:r>
              <a:rPr lang="en-GB" baseline="0" dirty="0" smtClean="0"/>
              <a:t> Explain they come from interviews with students who, like them, were preparing to spend a period abroad (these students were going for nine months). </a:t>
            </a:r>
            <a:r>
              <a:rPr lang="en-GB" dirty="0" smtClean="0"/>
              <a:t>Do they agree with these opinions? Are these their worries too? Is</a:t>
            </a:r>
            <a:r>
              <a:rPr lang="en-GB" baseline="0" dirty="0" smtClean="0"/>
              <a:t> there anything else they worry about or are</a:t>
            </a:r>
            <a:r>
              <a:rPr lang="en-GB" dirty="0" smtClean="0"/>
              <a:t> any of these aspects something they don’t worry about at all? Gather their thoughts. </a:t>
            </a:r>
          </a:p>
          <a:p>
            <a:endParaRPr lang="en-GB" dirty="0" smtClean="0"/>
          </a:p>
          <a:p>
            <a:r>
              <a:rPr lang="en-GB" b="1" dirty="0" smtClean="0"/>
              <a:t>Notes: </a:t>
            </a:r>
          </a:p>
          <a:p>
            <a:endParaRPr lang="en-GB" b="1" dirty="0" smtClean="0"/>
          </a:p>
          <a:p>
            <a:r>
              <a:rPr lang="en-GB" baseline="0" dirty="0" smtClean="0"/>
              <a:t> - </a:t>
            </a:r>
            <a:r>
              <a:rPr lang="en-GB" dirty="0" smtClean="0"/>
              <a:t>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6</a:t>
            </a:fld>
            <a:endParaRPr lang="en-GB"/>
          </a:p>
        </p:txBody>
      </p:sp>
    </p:spTree>
    <p:extLst>
      <p:ext uri="{BB962C8B-B14F-4D97-AF65-F5344CB8AC3E}">
        <p14:creationId xmlns:p14="http://schemas.microsoft.com/office/powerpoint/2010/main" val="261450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3: </a:t>
            </a:r>
            <a:r>
              <a:rPr lang="en-GB" b="0" dirty="0" smtClean="0"/>
              <a:t>Providing</a:t>
            </a:r>
            <a:r>
              <a:rPr lang="en-GB" b="0" baseline="0" dirty="0" smtClean="0"/>
              <a:t> information and questioning common beliefs</a:t>
            </a:r>
            <a:r>
              <a:rPr lang="en-GB" dirty="0" smtClean="0"/>
              <a:t>. </a:t>
            </a:r>
          </a:p>
          <a:p>
            <a:endParaRPr lang="en-GB" dirty="0" smtClean="0"/>
          </a:p>
          <a:p>
            <a:r>
              <a:rPr lang="en-GB" b="1" dirty="0" smtClean="0"/>
              <a:t>Activity 4b:</a:t>
            </a:r>
            <a:r>
              <a:rPr lang="en-GB" b="1" baseline="0" dirty="0" smtClean="0"/>
              <a:t> </a:t>
            </a:r>
            <a:r>
              <a:rPr lang="en-GB" b="0" baseline="0" dirty="0" smtClean="0"/>
              <a:t>Introducing the </a:t>
            </a:r>
            <a:r>
              <a:rPr lang="en-GB" b="0" baseline="0" dirty="0" err="1" smtClean="0"/>
              <a:t>Langsnap</a:t>
            </a:r>
            <a:r>
              <a:rPr lang="en-GB" b="0" baseline="0" dirty="0" smtClean="0"/>
              <a:t> project (some quantitative data). </a:t>
            </a:r>
          </a:p>
          <a:p>
            <a:r>
              <a:rPr lang="en-GB" b="1" dirty="0" smtClean="0"/>
              <a:t>Aim: </a:t>
            </a:r>
            <a:r>
              <a:rPr lang="en-GB" dirty="0" smtClean="0"/>
              <a:t>To</a:t>
            </a:r>
            <a:r>
              <a:rPr lang="en-GB" baseline="0" dirty="0" smtClean="0"/>
              <a:t> present quantitative data which questions the folk belief that prevails amongst students and ML staff regarding which scheme is better for linguistic development. </a:t>
            </a:r>
          </a:p>
          <a:p>
            <a:r>
              <a:rPr lang="en-GB" b="1" baseline="0" dirty="0" smtClean="0"/>
              <a:t>Time: </a:t>
            </a:r>
            <a:r>
              <a:rPr lang="en-GB" b="0" baseline="0" dirty="0" smtClean="0"/>
              <a:t>8-10</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Follow the presentation on</a:t>
            </a:r>
            <a:r>
              <a:rPr lang="en-GB" baseline="0" dirty="0" smtClean="0"/>
              <a:t> the screen (slides 7-10).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7</a:t>
            </a:fld>
            <a:endParaRPr lang="en-GB"/>
          </a:p>
        </p:txBody>
      </p:sp>
    </p:spTree>
    <p:extLst>
      <p:ext uri="{BB962C8B-B14F-4D97-AF65-F5344CB8AC3E}">
        <p14:creationId xmlns:p14="http://schemas.microsoft.com/office/powerpoint/2010/main" val="113352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the project’s website: http://langsnap.soton.ac.uk/</a:t>
            </a:r>
          </a:p>
          <a:p>
            <a:pPr>
              <a:buFontTx/>
              <a:buNone/>
            </a:pPr>
            <a:r>
              <a:rPr lang="en-US" altLang="en-US" b="0" baseline="0" dirty="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8</a:t>
            </a:fld>
            <a:endParaRPr lang="en-GB" altLang="en-US">
              <a:latin typeface="Arial" panose="020B0604020202020204" pitchFamily="34" charset="0"/>
            </a:endParaRPr>
          </a:p>
        </p:txBody>
      </p:sp>
    </p:spTree>
    <p:extLst>
      <p:ext uri="{BB962C8B-B14F-4D97-AF65-F5344CB8AC3E}">
        <p14:creationId xmlns:p14="http://schemas.microsoft.com/office/powerpoint/2010/main" val="99183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a:t>
            </a:r>
            <a:r>
              <a:rPr lang="en-US" altLang="en-US" b="0" smtClean="0">
                <a:latin typeface="Arial" panose="020B0604020202020204" pitchFamily="34" charset="0"/>
                <a:ea typeface="ＭＳ Ｐゴシック" panose="020B0600070205080204" pitchFamily="34" charset="-128"/>
              </a:rPr>
              <a:t>the project’s website: http://langsnap.soton.ac.uk/</a:t>
            </a:r>
          </a:p>
          <a:p>
            <a:pPr>
              <a:buFontTx/>
              <a:buNone/>
            </a:pPr>
            <a:r>
              <a:rPr lang="en-US" altLang="en-US" b="0" baseline="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9</a:t>
            </a:fld>
            <a:endParaRPr lang="en-GB" altLang="en-US">
              <a:latin typeface="Arial" panose="020B0604020202020204" pitchFamily="34" charset="0"/>
            </a:endParaRPr>
          </a:p>
        </p:txBody>
      </p:sp>
    </p:spTree>
    <p:extLst>
      <p:ext uri="{BB962C8B-B14F-4D97-AF65-F5344CB8AC3E}">
        <p14:creationId xmlns:p14="http://schemas.microsoft.com/office/powerpoint/2010/main" val="119465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7D2669-4285-4CF9-B737-ECC57DF69FBC}" type="datetime1">
              <a:rPr lang="en-GB" smtClean="0"/>
              <a:pPr/>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19D759-C6BA-435C-8237-622E6F501B57}" type="datetime1">
              <a:rPr lang="en-GB" smtClean="0"/>
              <a:pPr/>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DDD2B-3D0C-460D-AAE7-D7DCFF24D2B4}" type="datetime1">
              <a:rPr lang="en-GB" smtClean="0"/>
              <a:pPr/>
              <a:t>11/06/2018</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195D0-9C91-4076-91B4-BE403B5D8B48}" type="datetime1">
              <a:rPr lang="en-GB" smtClean="0"/>
              <a:pPr/>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5C819-E65A-43A2-B1A2-E156345C858C}" type="datetime1">
              <a:rPr lang="en-GB" smtClean="0"/>
              <a:pPr/>
              <a:t>11/06/2018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B117D-1913-4DDA-AB56-CB01FE3045C4}" type="datetime1">
              <a:rPr lang="en-GB" smtClean="0"/>
              <a:pPr/>
              <a:t>11/06/2018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49977-4DAA-4CD7-ACEF-321A5E10B4DC}" type="datetime1">
              <a:rPr lang="en-GB" smtClean="0"/>
              <a:pPr/>
              <a:t>11/06/2018</a:t>
            </a:fld>
            <a:endParaRPr lang="en-GB"/>
          </a:p>
        </p:txBody>
      </p:sp>
      <p:sp>
        <p:nvSpPr>
          <p:cNvPr id="8" name="Footer Placeholder 7"/>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9" name="Slide Number Placeholder 8"/>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0CFF1-F96E-4A13-9F46-98D76E38A25C}" type="datetime1">
              <a:rPr lang="en-GB" smtClean="0"/>
              <a:pPr/>
              <a:t>11/06/2018</a:t>
            </a:fld>
            <a:endParaRPr lang="en-GB"/>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5" name="Slide Number Placeholder 4"/>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5719-79C0-4557-A459-B9F1C6B5AD76}" type="datetime1">
              <a:rPr lang="en-GB" smtClean="0"/>
              <a:pPr/>
              <a:t>11/06/2018</a:t>
            </a:fld>
            <a:endParaRPr lang="en-GB"/>
          </a:p>
        </p:txBody>
      </p:sp>
      <p:sp>
        <p:nvSpPr>
          <p:cNvPr id="3" name="Footer Placeholder 2"/>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4" name="Slide Number Placeholder 3"/>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74B96-498E-42E8-85F5-35DBE7F534C3}" type="datetime1">
              <a:rPr lang="en-GB" smtClean="0"/>
              <a:pPr/>
              <a:t>11/06/2018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7DE675-0402-4BC1-8056-6D2B89FFBEFD}" type="datetime1">
              <a:rPr lang="en-GB" smtClean="0"/>
              <a:pPr/>
              <a:t>11/06/2018</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3241DB09-B78B-49A0-AB64-E26CE65F8D5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4F9F09-9A55-4534-B6EE-06DFF97B502D}" type="datetime1">
              <a:rPr lang="en-GB" smtClean="0"/>
              <a:pPr/>
              <a:t>11/06/2018</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1DB09-B78B-49A0-AB64-E26CE65F8D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wmf"/><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azingo.com/creativecomm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goo.gl/H73AdI" TargetMode="External"/><Relationship Id="rId4" Type="http://schemas.openxmlformats.org/officeDocument/2006/relationships/hyperlink" Target="https://creativecommons.org/licenses/by-sa/2.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morwennatakesoneurope.wordpress.com/2012/12/05/a-language-assistants-top-most-useful-websites-of-all-time/" TargetMode="External"/><Relationship Id="rId7" Type="http://schemas.openxmlformats.org/officeDocument/2006/relationships/hyperlink" Target="https://www.youtube.com/user/BritishCouncilT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thirdyearabroad.com/work-abroad/teach-abroad/item/2148-lesson-plan-ideas-for-english-language-assistants.html" TargetMode="External"/><Relationship Id="rId5" Type="http://schemas.openxmlformats.org/officeDocument/2006/relationships/hyperlink" Target="http://www.bbc.co.uk/learningenglish/" TargetMode="External"/><Relationship Id="rId4" Type="http://schemas.openxmlformats.org/officeDocument/2006/relationships/hyperlink" Target="https://notatextbook.wordpress.com/2014/10/02/advice-for-an-english-language-assistant-abroad/"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langsnap.soton.ac.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theguardian.com/education/mortarboard/2014/may/06/students-study-abroad-tips" TargetMode="External"/><Relationship Id="rId3" Type="http://schemas.openxmlformats.org/officeDocument/2006/relationships/hyperlink" Target="https://www.youtube.com/watch?v=UP7s6-7OmS8" TargetMode="External"/><Relationship Id="rId7" Type="http://schemas.openxmlformats.org/officeDocument/2006/relationships/hyperlink" Target="http://langsnap.soton.ac.uk/conferencePresnetation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thirdyearabroad.com/work-abroad/teach-abroad/item/1153-10-tips-survival-as-a-language-assistant.html" TargetMode="External"/><Relationship Id="rId5" Type="http://schemas.openxmlformats.org/officeDocument/2006/relationships/hyperlink" Target="https://www.britishcouncil.org/voices-magazine/ten-reasons-become-english-language-assistant" TargetMode="External"/><Relationship Id="rId10" Type="http://schemas.openxmlformats.org/officeDocument/2006/relationships/hyperlink" Target="https://commons.wikimedia.org/wiki/File:MIBF_2011_biology_class_06.JPG" TargetMode="External"/><Relationship Id="rId4" Type="http://schemas.openxmlformats.org/officeDocument/2006/relationships/hyperlink" Target="https://www.britishcouncil.org/language-assistants/become/what-will-i-do" TargetMode="External"/><Relationship Id="rId9" Type="http://schemas.openxmlformats.org/officeDocument/2006/relationships/hyperlink" Target="https://commons.wikimedia.org/wiki/File:Gnome-face-uncertain.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P7s6-7OmS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597" y="3771872"/>
            <a:ext cx="8077200" cy="1673352"/>
          </a:xfrm>
        </p:spPr>
        <p:txBody>
          <a:bodyPr>
            <a:normAutofit/>
          </a:bodyPr>
          <a:lstStyle/>
          <a:p>
            <a:r>
              <a:rPr lang="en-GB" sz="3600" dirty="0" smtClean="0"/>
              <a:t>Challenges for the Teaching Assistant </a:t>
            </a:r>
            <a:endParaRPr lang="en-GB" sz="3600" dirty="0"/>
          </a:p>
        </p:txBody>
      </p:sp>
      <p:sp>
        <p:nvSpPr>
          <p:cNvPr id="3" name="Subtitle 2"/>
          <p:cNvSpPr>
            <a:spLocks noGrp="1"/>
          </p:cNvSpPr>
          <p:nvPr>
            <p:ph type="subTitle" idx="1"/>
          </p:nvPr>
        </p:nvSpPr>
        <p:spPr>
          <a:xfrm>
            <a:off x="685800" y="4221088"/>
            <a:ext cx="8077200" cy="774920"/>
          </a:xfrm>
        </p:spPr>
        <p:txBody>
          <a:bodyPr>
            <a:normAutofit/>
          </a:bodyPr>
          <a:lstStyle/>
          <a:p>
            <a:r>
              <a:rPr lang="en-GB" sz="1400" dirty="0" smtClean="0"/>
              <a:t>Languages </a:t>
            </a:r>
            <a:r>
              <a:rPr lang="en-GB" sz="1400" dirty="0"/>
              <a:t>and Social Networks Abroad </a:t>
            </a:r>
            <a:r>
              <a:rPr lang="en-GB" sz="1400" dirty="0" smtClean="0"/>
              <a:t>Project.</a:t>
            </a:r>
          </a:p>
          <a:p>
            <a:r>
              <a:rPr lang="en-GB" sz="1400" dirty="0" smtClean="0"/>
              <a:t>Pedagogical Guide 2</a:t>
            </a:r>
          </a:p>
          <a:p>
            <a:r>
              <a:rPr lang="en-GB" sz="1400" dirty="0" smtClean="0"/>
              <a:t>Designed by: L. P. Romero de Mills</a:t>
            </a:r>
            <a:endParaRPr lang="en-GB" sz="1400"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Rectangle 3"/>
          <p:cNvSpPr>
            <a:spLocks noGrp="1" noChangeArrowheads="1"/>
          </p:cNvSpPr>
          <p:nvPr>
            <p:ph type="body" sz="half" idx="2"/>
          </p:nvPr>
        </p:nvSpPr>
        <p:spPr>
          <a:xfrm>
            <a:off x="250825" y="1773238"/>
            <a:ext cx="8424863" cy="4703761"/>
          </a:xfrm>
          <a:noFill/>
        </p:spPr>
        <p:txBody>
          <a:bodyPr>
            <a:normAutofit/>
          </a:bodyPr>
          <a:lstStyle/>
          <a:p>
            <a:pPr marL="268288" defTabSz="844550" eaLnBrk="1" hangingPunct="1">
              <a:lnSpc>
                <a:spcPct val="80000"/>
              </a:lnSpc>
              <a:defRPr/>
            </a:pPr>
            <a:endParaRPr lang="en-GB" b="1" dirty="0">
              <a:latin typeface="+mj-lt"/>
            </a:endParaRPr>
          </a:p>
          <a:p>
            <a:pPr marL="268288" defTabSz="844550">
              <a:lnSpc>
                <a:spcPct val="80000"/>
              </a:lnSpc>
              <a:defRPr/>
            </a:pPr>
            <a:r>
              <a:rPr lang="en-GB" sz="2800" b="1" u="sng" dirty="0">
                <a:solidFill>
                  <a:srgbClr val="556974"/>
                </a:solidFill>
              </a:rPr>
              <a:t>No</a:t>
            </a:r>
            <a:r>
              <a:rPr lang="en-GB" sz="2800" dirty="0">
                <a:solidFill>
                  <a:srgbClr val="556974"/>
                </a:solidFill>
              </a:rPr>
              <a:t> significant effect of placement type (teaching vs. university) on linguistic development for</a:t>
            </a:r>
            <a:r>
              <a:rPr lang="en-GB" sz="2800" dirty="0" smtClean="0">
                <a:solidFill>
                  <a:srgbClr val="556974"/>
                </a:solidFill>
              </a:rPr>
              <a:t>:</a:t>
            </a:r>
          </a:p>
          <a:p>
            <a:pPr marL="268288" defTabSz="844550">
              <a:lnSpc>
                <a:spcPct val="80000"/>
              </a:lnSpc>
              <a:defRPr/>
            </a:pPr>
            <a:endParaRPr lang="en-GB" sz="2800" dirty="0">
              <a:solidFill>
                <a:srgbClr val="556974"/>
              </a:solidFill>
            </a:endParaRPr>
          </a:p>
          <a:p>
            <a:pPr marL="725488" indent="-457200" algn="ctr" defTabSz="844550">
              <a:lnSpc>
                <a:spcPct val="80000"/>
              </a:lnSpc>
              <a:buFont typeface="Arial" panose="020B0604020202020204" pitchFamily="34" charset="0"/>
              <a:buChar char="•"/>
              <a:defRPr/>
            </a:pPr>
            <a:endParaRPr lang="en-GB" sz="2800" dirty="0">
              <a:solidFill>
                <a:srgbClr val="556974"/>
              </a:solidFill>
            </a:endParaRPr>
          </a:p>
          <a:p>
            <a:pPr marL="725488" indent="-457200" algn="ctr" defTabSz="844550">
              <a:lnSpc>
                <a:spcPct val="80000"/>
              </a:lnSpc>
              <a:buFont typeface="Arial" panose="020B0604020202020204" pitchFamily="34" charset="0"/>
              <a:buChar char="•"/>
              <a:defRPr/>
            </a:pPr>
            <a:r>
              <a:rPr lang="en-GB" sz="2800" dirty="0">
                <a:solidFill>
                  <a:srgbClr val="556974"/>
                </a:solidFill>
              </a:rPr>
              <a:t>Oral proficiency </a:t>
            </a:r>
          </a:p>
          <a:p>
            <a:pPr marL="725488" indent="-457200" algn="ctr" defTabSz="844550">
              <a:lnSpc>
                <a:spcPct val="80000"/>
              </a:lnSpc>
              <a:buFont typeface="Arial" panose="020B0604020202020204" pitchFamily="34" charset="0"/>
              <a:buChar char="•"/>
              <a:defRPr/>
            </a:pPr>
            <a:r>
              <a:rPr lang="en-GB" sz="2800" dirty="0">
                <a:solidFill>
                  <a:srgbClr val="556974"/>
                </a:solidFill>
              </a:rPr>
              <a:t>Lexical </a:t>
            </a:r>
            <a:r>
              <a:rPr lang="en-GB" sz="2800" dirty="0" smtClean="0">
                <a:solidFill>
                  <a:srgbClr val="556974"/>
                </a:solidFill>
              </a:rPr>
              <a:t>diversity</a:t>
            </a:r>
          </a:p>
          <a:p>
            <a:pPr marL="268288" algn="ctr" defTabSz="844550">
              <a:lnSpc>
                <a:spcPct val="80000"/>
              </a:lnSpc>
              <a:defRPr/>
            </a:pPr>
            <a:r>
              <a:rPr lang="en-GB" sz="2800" dirty="0" smtClean="0">
                <a:solidFill>
                  <a:srgbClr val="556974"/>
                </a:solidFill>
              </a:rPr>
              <a:t>-or- </a:t>
            </a:r>
            <a:endParaRPr lang="en-GB" sz="2800" dirty="0">
              <a:solidFill>
                <a:srgbClr val="556974"/>
              </a:solidFill>
            </a:endParaRPr>
          </a:p>
          <a:p>
            <a:pPr marL="725488" indent="-457200" algn="ctr" defTabSz="844550">
              <a:lnSpc>
                <a:spcPct val="80000"/>
              </a:lnSpc>
              <a:buFont typeface="Arial" panose="020B0604020202020204" pitchFamily="34" charset="0"/>
              <a:buChar char="•"/>
              <a:defRPr/>
            </a:pPr>
            <a:r>
              <a:rPr lang="en-GB" sz="2800" dirty="0">
                <a:solidFill>
                  <a:srgbClr val="556974"/>
                </a:solidFill>
              </a:rPr>
              <a:t>Fluency (speech rate) </a:t>
            </a:r>
          </a:p>
          <a:p>
            <a:pPr marL="268288" defTabSz="844550" eaLnBrk="1" hangingPunct="1">
              <a:lnSpc>
                <a:spcPct val="80000"/>
              </a:lnSpc>
              <a:defRPr/>
            </a:pPr>
            <a:r>
              <a:rPr lang="en-GB" sz="2800" dirty="0" smtClean="0">
                <a:solidFill>
                  <a:srgbClr val="556974"/>
                </a:solidFill>
              </a:rPr>
              <a:t>			</a:t>
            </a:r>
          </a:p>
          <a:p>
            <a:pPr marL="268288" defTabSz="844550" eaLnBrk="1" hangingPunct="1">
              <a:lnSpc>
                <a:spcPct val="80000"/>
              </a:lnSpc>
              <a:defRPr/>
            </a:pPr>
            <a:endParaRPr lang="en-GB" sz="2800" dirty="0" smtClean="0">
              <a:solidFill>
                <a:srgbClr val="556974"/>
              </a:solidFill>
            </a:endParaRPr>
          </a:p>
        </p:txBody>
      </p:sp>
      <p:sp>
        <p:nvSpPr>
          <p:cNvPr id="1638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10</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Main findings: </a:t>
            </a:r>
            <a:endParaRPr lang="en-US" altLang="en-US" sz="3200" dirty="0" smtClean="0">
              <a:solidFill>
                <a:schemeClr val="bg1"/>
              </a:solidFill>
              <a:latin typeface="+mn-lt"/>
            </a:endParaRPr>
          </a:p>
        </p:txBody>
      </p:sp>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
        <p:nvSpPr>
          <p:cNvPr id="8" name="Footer Placeholder 2"/>
          <p:cNvSpPr>
            <a:spLocks noGrp="1"/>
          </p:cNvSpPr>
          <p:nvPr>
            <p:ph type="ftr" sz="quarter" idx="11"/>
          </p:nvPr>
        </p:nvSpPr>
        <p:spPr>
          <a:xfrm>
            <a:off x="586866" y="6026938"/>
            <a:ext cx="7752779" cy="391481"/>
          </a:xfrm>
        </p:spPr>
        <p:txBody>
          <a:bodyPr/>
          <a:lstStyle/>
          <a:p>
            <a:r>
              <a:rPr lang="en-GB" dirty="0" smtClean="0"/>
              <a:t>Source: Mitchell, et al (2013) </a:t>
            </a:r>
            <a:r>
              <a:rPr lang="en-GB" dirty="0"/>
              <a:t>The influence of social networks, personality and placement type on language learning during residence </a:t>
            </a:r>
            <a:r>
              <a:rPr lang="en-GB" dirty="0" smtClean="0"/>
              <a:t>abroad: Preliminary </a:t>
            </a:r>
            <a:r>
              <a:rPr lang="en-GB" dirty="0"/>
              <a:t>findings of the LANGSNAP </a:t>
            </a:r>
            <a:r>
              <a:rPr lang="en-GB" dirty="0" smtClean="0"/>
              <a:t>project. </a:t>
            </a:r>
            <a:endParaRPr lang="en-GB" dirty="0"/>
          </a:p>
        </p:txBody>
      </p:sp>
    </p:spTree>
    <p:custDataLst>
      <p:tags r:id="rId1"/>
    </p:custDataLst>
    <p:extLst>
      <p:ext uri="{BB962C8B-B14F-4D97-AF65-F5344CB8AC3E}">
        <p14:creationId xmlns:p14="http://schemas.microsoft.com/office/powerpoint/2010/main" val="210384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r>
              <a:rPr lang="en-GB" dirty="0" smtClean="0"/>
              <a:t>Some benefits and challenges of being a teaching assistant. </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val="173070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GB" dirty="0" smtClean="0">
                <a:solidFill>
                  <a:srgbClr val="0070C0"/>
                </a:solidFill>
              </a:rPr>
              <a:t>What a Teaching Assistant does: </a:t>
            </a:r>
            <a:endParaRPr lang="en-GB" dirty="0">
              <a:solidFill>
                <a:srgbClr val="0070C0"/>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GB" dirty="0">
                <a:solidFill>
                  <a:srgbClr val="0070C0"/>
                </a:solidFill>
              </a:rPr>
              <a:t>What a Teaching Assistant </a:t>
            </a:r>
            <a:r>
              <a:rPr lang="en-GB" dirty="0" smtClean="0">
                <a:solidFill>
                  <a:srgbClr val="0070C0"/>
                </a:solidFill>
              </a:rPr>
              <a:t>doesn’t do: </a:t>
            </a:r>
            <a:endParaRPr lang="en-GB" dirty="0"/>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lstStyle/>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5" name="Content Placeholder 4"/>
          <p:cNvSpPr>
            <a:spLocks noGrp="1"/>
          </p:cNvSpPr>
          <p:nvPr>
            <p:ph sz="half" idx="2"/>
          </p:nvPr>
        </p:nvSpPr>
        <p:spPr>
          <a:xfrm>
            <a:off x="457200" y="2449512"/>
            <a:ext cx="4040188" cy="364378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GB" dirty="0" smtClean="0">
                <a:solidFill>
                  <a:schemeClr val="bg2">
                    <a:lumMod val="25000"/>
                  </a:schemeClr>
                </a:solidFill>
              </a:rPr>
              <a:t>“</a:t>
            </a:r>
            <a:r>
              <a:rPr lang="en-GB" b="1" dirty="0" smtClean="0">
                <a:solidFill>
                  <a:srgbClr val="6DB6FF"/>
                </a:solidFill>
              </a:rPr>
              <a:t>Supporting </a:t>
            </a:r>
            <a:r>
              <a:rPr lang="en-GB" b="1" dirty="0">
                <a:solidFill>
                  <a:srgbClr val="6DB6FF"/>
                </a:solidFill>
              </a:rPr>
              <a:t>the teaching of English </a:t>
            </a:r>
            <a:r>
              <a:rPr lang="en-GB" dirty="0">
                <a:solidFill>
                  <a:schemeClr val="bg2">
                    <a:lumMod val="25000"/>
                  </a:schemeClr>
                </a:solidFill>
              </a:rPr>
              <a:t>in an overseas school or </a:t>
            </a:r>
            <a:r>
              <a:rPr lang="en-GB" dirty="0" smtClean="0">
                <a:solidFill>
                  <a:schemeClr val="bg2">
                    <a:lumMod val="25000"/>
                  </a:schemeClr>
                </a:solidFill>
              </a:rPr>
              <a:t>university</a:t>
            </a:r>
          </a:p>
          <a:p>
            <a:pPr marL="118872" indent="0">
              <a:buNone/>
            </a:pPr>
            <a:endParaRPr lang="en-GB" dirty="0">
              <a:solidFill>
                <a:schemeClr val="bg2">
                  <a:lumMod val="25000"/>
                </a:schemeClr>
              </a:solidFill>
            </a:endParaRPr>
          </a:p>
          <a:p>
            <a:r>
              <a:rPr lang="en-GB" b="1" dirty="0">
                <a:solidFill>
                  <a:srgbClr val="6DB6FF"/>
                </a:solidFill>
              </a:rPr>
              <a:t>p</a:t>
            </a:r>
            <a:r>
              <a:rPr lang="en-GB" b="1" dirty="0" smtClean="0">
                <a:solidFill>
                  <a:srgbClr val="6DB6FF"/>
                </a:solidFill>
              </a:rPr>
              <a:t>lanning </a:t>
            </a:r>
            <a:r>
              <a:rPr lang="en-GB" b="1" dirty="0">
                <a:solidFill>
                  <a:srgbClr val="6DB6FF"/>
                </a:solidFill>
              </a:rPr>
              <a:t>activities and producing resources </a:t>
            </a:r>
            <a:r>
              <a:rPr lang="en-GB" dirty="0">
                <a:solidFill>
                  <a:schemeClr val="bg2">
                    <a:lumMod val="25000"/>
                  </a:schemeClr>
                </a:solidFill>
              </a:rPr>
              <a:t>to help students improve their </a:t>
            </a:r>
            <a:r>
              <a:rPr lang="en-GB" dirty="0" smtClean="0">
                <a:solidFill>
                  <a:schemeClr val="bg2">
                    <a:lumMod val="25000"/>
                  </a:schemeClr>
                </a:solidFill>
              </a:rPr>
              <a:t>English</a:t>
            </a:r>
          </a:p>
          <a:p>
            <a:pPr marL="118872" indent="0">
              <a:buNone/>
            </a:pPr>
            <a:endParaRPr lang="en-GB" dirty="0">
              <a:solidFill>
                <a:schemeClr val="bg2">
                  <a:lumMod val="25000"/>
                </a:schemeClr>
              </a:solidFill>
            </a:endParaRPr>
          </a:p>
          <a:p>
            <a:r>
              <a:rPr lang="en-GB" b="1" dirty="0">
                <a:solidFill>
                  <a:srgbClr val="6DB6FF"/>
                </a:solidFill>
              </a:rPr>
              <a:t>i</a:t>
            </a:r>
            <a:r>
              <a:rPr lang="en-GB" b="1" dirty="0" smtClean="0">
                <a:solidFill>
                  <a:srgbClr val="6DB6FF"/>
                </a:solidFill>
              </a:rPr>
              <a:t>ntroducing </a:t>
            </a:r>
            <a:r>
              <a:rPr lang="en-GB" b="1" dirty="0">
                <a:solidFill>
                  <a:srgbClr val="6DB6FF"/>
                </a:solidFill>
              </a:rPr>
              <a:t>UK contemporary culture </a:t>
            </a:r>
            <a:r>
              <a:rPr lang="en-GB" dirty="0">
                <a:solidFill>
                  <a:schemeClr val="bg2">
                    <a:lumMod val="25000"/>
                  </a:schemeClr>
                </a:solidFill>
              </a:rPr>
              <a:t>through classroom and extra-curricular </a:t>
            </a:r>
            <a:r>
              <a:rPr lang="en-GB" dirty="0" smtClean="0">
                <a:solidFill>
                  <a:schemeClr val="bg2">
                    <a:lumMod val="25000"/>
                  </a:schemeClr>
                </a:solidFill>
              </a:rPr>
              <a:t>activities”</a:t>
            </a:r>
            <a:endParaRPr lang="en-GB" dirty="0">
              <a:solidFill>
                <a:schemeClr val="bg2">
                  <a:lumMod val="25000"/>
                </a:schemeClr>
              </a:solidFill>
            </a:endParaRPr>
          </a:p>
          <a:p>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Source: ‘</a:t>
            </a:r>
            <a:r>
              <a:rPr lang="en-GB" i="1" dirty="0" smtClean="0"/>
              <a:t>What will I do?’ </a:t>
            </a:r>
            <a:r>
              <a:rPr lang="en-GB" dirty="0" smtClean="0"/>
              <a:t>British Council (2015)</a:t>
            </a:r>
            <a:endParaRPr lang="en-GB" dirty="0"/>
          </a:p>
        </p:txBody>
      </p:sp>
    </p:spTree>
    <p:extLst>
      <p:ext uri="{BB962C8B-B14F-4D97-AF65-F5344CB8AC3E}">
        <p14:creationId xmlns:p14="http://schemas.microsoft.com/office/powerpoint/2010/main" val="3061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dirty="0" smtClean="0"/>
              <a:t>Skills employers usually look for in applicants: </a:t>
            </a:r>
            <a:endParaRPr lang="en-GB" sz="3200" dirty="0"/>
          </a:p>
        </p:txBody>
      </p:sp>
      <p:sp>
        <p:nvSpPr>
          <p:cNvPr id="6" name="Content Placeholder 5"/>
          <p:cNvSpPr>
            <a:spLocks noGrp="1"/>
          </p:cNvSpPr>
          <p:nvPr>
            <p:ph idx="1"/>
          </p:nvPr>
        </p:nvSpPr>
        <p:spPr/>
        <p:txBody>
          <a:bodyPr/>
          <a:lstStyle/>
          <a:p>
            <a:pPr marL="118872" indent="0">
              <a:buNone/>
            </a:pPr>
            <a:endParaRPr lang="en-GB" dirty="0" smtClean="0"/>
          </a:p>
          <a:p>
            <a:pPr marL="118872" indent="0">
              <a:buNone/>
            </a:pPr>
            <a:r>
              <a:rPr lang="en-GB" dirty="0" smtClean="0">
                <a:solidFill>
                  <a:schemeClr val="tx1">
                    <a:lumMod val="50000"/>
                    <a:lumOff val="50000"/>
                  </a:schemeClr>
                </a:solidFill>
              </a:rPr>
              <a:t>“ […] it is mainly through </a:t>
            </a:r>
            <a:r>
              <a:rPr lang="en-GB" b="1" dirty="0" smtClean="0">
                <a:solidFill>
                  <a:srgbClr val="0070C0"/>
                </a:solidFill>
              </a:rPr>
              <a:t>developing problem-solving skills</a:t>
            </a:r>
            <a:r>
              <a:rPr lang="en-GB" dirty="0" smtClean="0">
                <a:solidFill>
                  <a:schemeClr val="tx1">
                    <a:lumMod val="50000"/>
                    <a:lumOff val="50000"/>
                  </a:schemeClr>
                </a:solidFill>
              </a:rPr>
              <a:t> and </a:t>
            </a:r>
            <a:r>
              <a:rPr lang="en-GB" b="1" dirty="0" smtClean="0">
                <a:solidFill>
                  <a:srgbClr val="0070C0"/>
                </a:solidFill>
              </a:rPr>
              <a:t>drawing on personal resources</a:t>
            </a:r>
            <a:r>
              <a:rPr lang="en-GB" dirty="0" smtClean="0">
                <a:solidFill>
                  <a:schemeClr val="tx1">
                    <a:lumMod val="50000"/>
                    <a:lumOff val="50000"/>
                  </a:schemeClr>
                </a:solidFill>
              </a:rPr>
              <a:t> that students manage to cope with new and sometimes challenging situations at work such as preparation for lessons, discipline problems when managing a class etc.”</a:t>
            </a:r>
            <a:br>
              <a:rPr lang="en-GB" dirty="0" smtClean="0">
                <a:solidFill>
                  <a:schemeClr val="tx1">
                    <a:lumMod val="50000"/>
                    <a:lumOff val="50000"/>
                  </a:schemeClr>
                </a:solidFill>
              </a:rPr>
            </a:br>
            <a:endParaRPr lang="en-GB" dirty="0" smtClean="0">
              <a:solidFill>
                <a:schemeClr val="tx1">
                  <a:lumMod val="50000"/>
                  <a:lumOff val="50000"/>
                </a:schemeClr>
              </a:solidFill>
            </a:endParaRPr>
          </a:p>
          <a:p>
            <a:pPr marL="118872" indent="0" algn="r">
              <a:buNone/>
            </a:pPr>
            <a:r>
              <a:rPr lang="en-GB" sz="2400" dirty="0" smtClean="0">
                <a:solidFill>
                  <a:schemeClr val="tx1">
                    <a:lumMod val="50000"/>
                    <a:lumOff val="50000"/>
                  </a:schemeClr>
                </a:solidFill>
              </a:rPr>
              <a:t>(Giraud-</a:t>
            </a:r>
            <a:r>
              <a:rPr lang="en-GB" sz="2400" dirty="0" err="1" smtClean="0">
                <a:solidFill>
                  <a:schemeClr val="tx1">
                    <a:lumMod val="50000"/>
                    <a:lumOff val="50000"/>
                  </a:schemeClr>
                </a:solidFill>
              </a:rPr>
              <a:t>Johnstone</a:t>
            </a:r>
            <a:r>
              <a:rPr lang="en-GB" sz="2400" dirty="0" smtClean="0">
                <a:solidFill>
                  <a:schemeClr val="tx1">
                    <a:lumMod val="50000"/>
                    <a:lumOff val="50000"/>
                  </a:schemeClr>
                </a:solidFill>
              </a:rPr>
              <a:t>, 2012, 23)</a:t>
            </a:r>
            <a:endParaRPr lang="en-GB" sz="2400" dirty="0">
              <a:solidFill>
                <a:schemeClr val="tx1">
                  <a:lumMod val="50000"/>
                  <a:lumOff val="50000"/>
                </a:schemeClr>
              </a:solidFill>
            </a:endParaRPr>
          </a:p>
        </p:txBody>
      </p:sp>
      <p:sp>
        <p:nvSpPr>
          <p:cNvPr id="4" name="Footer Placeholder 3"/>
          <p:cNvSpPr>
            <a:spLocks noGrp="1"/>
          </p:cNvSpPr>
          <p:nvPr>
            <p:ph type="ftr" sz="quarter" idx="11"/>
          </p:nvPr>
        </p:nvSpPr>
        <p:spPr>
          <a:xfrm>
            <a:off x="803622" y="6453336"/>
            <a:ext cx="7536755" cy="120353"/>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2702147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dirty="0" smtClean="0"/>
              <a:t>Skills employers usually look for in applicants: </a:t>
            </a:r>
            <a:endParaRPr lang="en-GB" sz="3200" dirty="0"/>
          </a:p>
        </p:txBody>
      </p:sp>
      <p:sp>
        <p:nvSpPr>
          <p:cNvPr id="6" name="Content Placeholder 5"/>
          <p:cNvSpPr>
            <a:spLocks noGrp="1"/>
          </p:cNvSpPr>
          <p:nvPr>
            <p:ph idx="1"/>
          </p:nvPr>
        </p:nvSpPr>
        <p:spPr/>
        <p:txBody>
          <a:bodyPr/>
          <a:lstStyle/>
          <a:p>
            <a:pPr marL="118872" indent="0">
              <a:buNone/>
            </a:pPr>
            <a:endParaRPr lang="en-GB" dirty="0" smtClean="0"/>
          </a:p>
          <a:p>
            <a:pPr marL="118872" indent="0">
              <a:buNone/>
            </a:pPr>
            <a:r>
              <a:rPr lang="en-GB" dirty="0" smtClean="0">
                <a:solidFill>
                  <a:schemeClr val="tx1">
                    <a:lumMod val="50000"/>
                    <a:lumOff val="50000"/>
                  </a:schemeClr>
                </a:solidFill>
              </a:rPr>
              <a:t>“ … the [assistantship] has also a strong influence on students’ development in terms of </a:t>
            </a:r>
            <a:r>
              <a:rPr lang="en-GB" b="1" dirty="0" smtClean="0">
                <a:solidFill>
                  <a:srgbClr val="0070C0"/>
                </a:solidFill>
              </a:rPr>
              <a:t>becoming more self-reliant </a:t>
            </a:r>
            <a:r>
              <a:rPr lang="en-GB" dirty="0" smtClean="0">
                <a:solidFill>
                  <a:schemeClr val="tx1">
                    <a:lumMod val="50000"/>
                    <a:lumOff val="50000"/>
                  </a:schemeClr>
                </a:solidFill>
              </a:rPr>
              <a:t>and </a:t>
            </a:r>
            <a:r>
              <a:rPr lang="en-GB" b="1" dirty="0" smtClean="0">
                <a:solidFill>
                  <a:srgbClr val="0070C0"/>
                </a:solidFill>
              </a:rPr>
              <a:t>more responsible</a:t>
            </a:r>
            <a:r>
              <a:rPr lang="en-GB" dirty="0" smtClean="0">
                <a:solidFill>
                  <a:schemeClr val="tx1">
                    <a:lumMod val="50000"/>
                    <a:lumOff val="50000"/>
                  </a:schemeClr>
                </a:solidFill>
              </a:rPr>
              <a:t> as well as gaining more </a:t>
            </a:r>
            <a:r>
              <a:rPr lang="en-GB" b="1" dirty="0" smtClean="0">
                <a:solidFill>
                  <a:srgbClr val="0070C0"/>
                </a:solidFill>
              </a:rPr>
              <a:t>independence</a:t>
            </a:r>
            <a:r>
              <a:rPr lang="en-GB" dirty="0" smtClean="0">
                <a:solidFill>
                  <a:schemeClr val="tx1">
                    <a:lumMod val="50000"/>
                    <a:lumOff val="50000"/>
                  </a:schemeClr>
                </a:solidFill>
              </a:rPr>
              <a:t>”</a:t>
            </a:r>
          </a:p>
          <a:p>
            <a:pPr marL="118872" indent="0">
              <a:buNone/>
            </a:pPr>
            <a:endParaRPr lang="en-GB" dirty="0" smtClean="0">
              <a:solidFill>
                <a:schemeClr val="tx1">
                  <a:lumMod val="50000"/>
                  <a:lumOff val="50000"/>
                </a:schemeClr>
              </a:solidFill>
            </a:endParaRPr>
          </a:p>
          <a:p>
            <a:pPr marL="118872" indent="0" algn="r">
              <a:buNone/>
            </a:pPr>
            <a:r>
              <a:rPr lang="en-GB" sz="2400" dirty="0" smtClean="0">
                <a:solidFill>
                  <a:schemeClr val="tx1">
                    <a:lumMod val="50000"/>
                    <a:lumOff val="50000"/>
                  </a:schemeClr>
                </a:solidFill>
              </a:rPr>
              <a:t>(Giraud-</a:t>
            </a:r>
            <a:r>
              <a:rPr lang="en-GB" sz="2400" dirty="0" err="1" smtClean="0">
                <a:solidFill>
                  <a:schemeClr val="tx1">
                    <a:lumMod val="50000"/>
                    <a:lumOff val="50000"/>
                  </a:schemeClr>
                </a:solidFill>
              </a:rPr>
              <a:t>Johnstone</a:t>
            </a:r>
            <a:r>
              <a:rPr lang="en-GB" sz="2400" dirty="0" smtClean="0">
                <a:solidFill>
                  <a:schemeClr val="tx1">
                    <a:lumMod val="50000"/>
                    <a:lumOff val="50000"/>
                  </a:schemeClr>
                </a:solidFill>
              </a:rPr>
              <a:t>, 2012, 24)</a:t>
            </a:r>
            <a:endParaRPr lang="en-GB" sz="2400" dirty="0">
              <a:solidFill>
                <a:schemeClr val="tx1">
                  <a:lumMod val="50000"/>
                  <a:lumOff val="50000"/>
                </a:schemeClr>
              </a:solidFill>
            </a:endParaRPr>
          </a:p>
        </p:txBody>
      </p:sp>
      <p:sp>
        <p:nvSpPr>
          <p:cNvPr id="4" name="Footer Placeholder 3"/>
          <p:cNvSpPr>
            <a:spLocks noGrp="1"/>
          </p:cNvSpPr>
          <p:nvPr>
            <p:ph type="ftr" sz="quarter" idx="11"/>
          </p:nvPr>
        </p:nvSpPr>
        <p:spPr>
          <a:xfrm>
            <a:off x="803622" y="6453336"/>
            <a:ext cx="7536755" cy="120353"/>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234463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Read again!</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val="131346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600" dirty="0" smtClean="0">
                <a:solidFill>
                  <a:schemeClr val="tx2">
                    <a:lumMod val="65000"/>
                    <a:lumOff val="35000"/>
                  </a:schemeClr>
                </a:solidFill>
              </a:rPr>
              <a:t>According to Giraud-</a:t>
            </a:r>
            <a:r>
              <a:rPr lang="en-GB" sz="1600" dirty="0" err="1" smtClean="0">
                <a:solidFill>
                  <a:schemeClr val="tx2">
                    <a:lumMod val="65000"/>
                    <a:lumOff val="35000"/>
                  </a:schemeClr>
                </a:solidFill>
              </a:rPr>
              <a:t>Johnstone</a:t>
            </a:r>
            <a:r>
              <a:rPr lang="en-GB" sz="1600" dirty="0" smtClean="0">
                <a:solidFill>
                  <a:schemeClr val="tx2">
                    <a:lumMod val="65000"/>
                    <a:lumOff val="35000"/>
                  </a:schemeClr>
                </a:solidFill>
              </a:rPr>
              <a:t> (2012): </a:t>
            </a:r>
            <a:endParaRPr lang="en-GB" sz="1600" dirty="0">
              <a:solidFill>
                <a:schemeClr val="tx2">
                  <a:lumMod val="65000"/>
                  <a:lumOff val="35000"/>
                </a:schemeClr>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800" dirty="0">
                <a:solidFill>
                  <a:schemeClr val="tx2">
                    <a:lumMod val="65000"/>
                    <a:lumOff val="35000"/>
                  </a:schemeClr>
                </a:solidFill>
              </a:rPr>
              <a:t>According to </a:t>
            </a:r>
            <a:r>
              <a:rPr lang="en-GB" sz="1800" dirty="0" smtClean="0">
                <a:solidFill>
                  <a:schemeClr val="tx2">
                    <a:lumMod val="65000"/>
                    <a:lumOff val="35000"/>
                  </a:schemeClr>
                </a:solidFill>
              </a:rPr>
              <a:t> the BC </a:t>
            </a:r>
            <a:r>
              <a:rPr lang="en-GB" sz="1800" dirty="0">
                <a:solidFill>
                  <a:schemeClr val="tx2">
                    <a:lumMod val="65000"/>
                    <a:lumOff val="35000"/>
                  </a:schemeClr>
                </a:solidFill>
              </a:rPr>
              <a:t>(</a:t>
            </a:r>
            <a:r>
              <a:rPr lang="en-GB" sz="1800" dirty="0" smtClean="0">
                <a:solidFill>
                  <a:schemeClr val="tx2">
                    <a:lumMod val="65000"/>
                    <a:lumOff val="35000"/>
                  </a:schemeClr>
                </a:solidFill>
              </a:rPr>
              <a:t>2015): </a:t>
            </a:r>
            <a:endParaRPr lang="en-GB" sz="1800" dirty="0">
              <a:solidFill>
                <a:schemeClr val="tx2">
                  <a:lumMod val="65000"/>
                  <a:lumOff val="35000"/>
                </a:schemeClr>
              </a:solidFill>
            </a:endParaRPr>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18872" indent="0">
              <a:buNone/>
            </a:pPr>
            <a:r>
              <a:rPr lang="en-GB" dirty="0" smtClean="0">
                <a:solidFill>
                  <a:srgbClr val="0070C0"/>
                </a:solidFill>
              </a:rPr>
              <a:t>The role of a TA is NOT to:</a:t>
            </a:r>
          </a:p>
          <a:p>
            <a:pPr marL="118872" indent="0">
              <a:buNone/>
            </a:pPr>
            <a:endParaRPr lang="en-GB" dirty="0" smtClean="0">
              <a:solidFill>
                <a:srgbClr val="0070C0"/>
              </a:solidFill>
            </a:endParaRPr>
          </a:p>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5" name="Content Placeholder 4"/>
          <p:cNvSpPr>
            <a:spLocks noGrp="1"/>
          </p:cNvSpPr>
          <p:nvPr>
            <p:ph sz="half" idx="2"/>
          </p:nvPr>
        </p:nvSpPr>
        <p:spPr>
          <a:xfrm>
            <a:off x="457200" y="2449512"/>
            <a:ext cx="4040188" cy="3643784"/>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GB" dirty="0">
                <a:solidFill>
                  <a:schemeClr val="tx1">
                    <a:lumMod val="50000"/>
                    <a:lumOff val="50000"/>
                  </a:schemeClr>
                </a:solidFill>
              </a:rPr>
              <a:t>“ […] it is mainly through </a:t>
            </a:r>
            <a:r>
              <a:rPr lang="en-GB" b="1" dirty="0">
                <a:solidFill>
                  <a:srgbClr val="0070C0"/>
                </a:solidFill>
              </a:rPr>
              <a:t>developing problem-solving skills</a:t>
            </a:r>
            <a:r>
              <a:rPr lang="en-GB" dirty="0">
                <a:solidFill>
                  <a:schemeClr val="tx1">
                    <a:lumMod val="50000"/>
                    <a:lumOff val="50000"/>
                  </a:schemeClr>
                </a:solidFill>
              </a:rPr>
              <a:t> and </a:t>
            </a:r>
            <a:r>
              <a:rPr lang="en-GB" b="1" dirty="0">
                <a:solidFill>
                  <a:srgbClr val="0070C0"/>
                </a:solidFill>
              </a:rPr>
              <a:t>drawing on personal resources</a:t>
            </a:r>
            <a:r>
              <a:rPr lang="en-GB" dirty="0">
                <a:solidFill>
                  <a:schemeClr val="tx1">
                    <a:lumMod val="50000"/>
                    <a:lumOff val="50000"/>
                  </a:schemeClr>
                </a:solidFill>
              </a:rPr>
              <a:t> that students manage to cope with new and sometimes challenging situations at work such as preparation for lessons, discipline problems when managing a class etc.”</a:t>
            </a:r>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Image: GNOME icon artist.</a:t>
            </a:r>
            <a:endParaRPr lang="en-GB" dirty="0"/>
          </a:p>
        </p:txBody>
      </p:sp>
      <p:sp>
        <p:nvSpPr>
          <p:cNvPr id="3" name="Rectangle 2"/>
          <p:cNvSpPr/>
          <p:nvPr/>
        </p:nvSpPr>
        <p:spPr>
          <a:xfrm>
            <a:off x="1763688" y="4941168"/>
            <a:ext cx="1944216" cy="28803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8448" y="5255800"/>
            <a:ext cx="3304841" cy="304341"/>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44747" y="5595311"/>
            <a:ext cx="2668608" cy="31879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76056" y="4166258"/>
            <a:ext cx="2088232" cy="27085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386" y="2185807"/>
            <a:ext cx="3409504" cy="3409504"/>
          </a:xfrm>
          <a:prstGeom prst="rect">
            <a:avLst/>
          </a:prstGeom>
        </p:spPr>
      </p:pic>
    </p:spTree>
    <p:extLst>
      <p:ext uri="{BB962C8B-B14F-4D97-AF65-F5344CB8AC3E}">
        <p14:creationId xmlns:p14="http://schemas.microsoft.com/office/powerpoint/2010/main" val="11366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600" dirty="0" smtClean="0">
                <a:solidFill>
                  <a:schemeClr val="tx2">
                    <a:lumMod val="65000"/>
                    <a:lumOff val="35000"/>
                  </a:schemeClr>
                </a:solidFill>
              </a:rPr>
              <a:t>Read the following quotes:</a:t>
            </a:r>
            <a:endParaRPr lang="en-GB" sz="1600" dirty="0">
              <a:solidFill>
                <a:schemeClr val="tx2">
                  <a:lumMod val="65000"/>
                  <a:lumOff val="35000"/>
                </a:schemeClr>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800" dirty="0">
                <a:solidFill>
                  <a:schemeClr val="tx2">
                    <a:lumMod val="65000"/>
                    <a:lumOff val="35000"/>
                  </a:schemeClr>
                </a:solidFill>
              </a:rPr>
              <a:t>According to </a:t>
            </a:r>
            <a:r>
              <a:rPr lang="en-GB" sz="1800" dirty="0" smtClean="0">
                <a:solidFill>
                  <a:schemeClr val="tx2">
                    <a:lumMod val="65000"/>
                    <a:lumOff val="35000"/>
                  </a:schemeClr>
                </a:solidFill>
              </a:rPr>
              <a:t> the BC </a:t>
            </a:r>
            <a:r>
              <a:rPr lang="en-GB" sz="1800" dirty="0">
                <a:solidFill>
                  <a:schemeClr val="tx2">
                    <a:lumMod val="65000"/>
                    <a:lumOff val="35000"/>
                  </a:schemeClr>
                </a:solidFill>
              </a:rPr>
              <a:t>(</a:t>
            </a:r>
            <a:r>
              <a:rPr lang="en-GB" sz="1800" dirty="0" smtClean="0">
                <a:solidFill>
                  <a:schemeClr val="tx2">
                    <a:lumMod val="65000"/>
                    <a:lumOff val="35000"/>
                  </a:schemeClr>
                </a:solidFill>
              </a:rPr>
              <a:t>2015): </a:t>
            </a:r>
            <a:endParaRPr lang="en-GB" sz="1800" dirty="0">
              <a:solidFill>
                <a:schemeClr val="tx2">
                  <a:lumMod val="65000"/>
                  <a:lumOff val="35000"/>
                </a:schemeClr>
              </a:solidFill>
            </a:endParaRPr>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18872" indent="0">
              <a:buNone/>
            </a:pPr>
            <a:r>
              <a:rPr lang="en-GB" dirty="0" smtClean="0">
                <a:solidFill>
                  <a:srgbClr val="0070C0"/>
                </a:solidFill>
              </a:rPr>
              <a:t>The role of a TA is NOT to:</a:t>
            </a:r>
          </a:p>
          <a:p>
            <a:pPr marL="118872" indent="0">
              <a:buNone/>
            </a:pPr>
            <a:endParaRPr lang="en-GB" dirty="0" smtClean="0">
              <a:solidFill>
                <a:srgbClr val="0070C0"/>
              </a:solidFill>
            </a:endParaRPr>
          </a:p>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Image: GNOME icon artist.</a:t>
            </a:r>
            <a:endParaRPr lang="en-GB" dirty="0"/>
          </a:p>
        </p:txBody>
      </p:sp>
      <p:sp>
        <p:nvSpPr>
          <p:cNvPr id="14" name="Rectangle 13"/>
          <p:cNvSpPr/>
          <p:nvPr/>
        </p:nvSpPr>
        <p:spPr>
          <a:xfrm>
            <a:off x="5161936" y="3156344"/>
            <a:ext cx="3370504" cy="70470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3877"/>
            <a:ext cx="1924963" cy="1924963"/>
          </a:xfrm>
          <a:prstGeom prst="rect">
            <a:avLst/>
          </a:prstGeom>
        </p:spPr>
      </p:pic>
      <p:sp>
        <p:nvSpPr>
          <p:cNvPr id="7" name="TextBox 6"/>
          <p:cNvSpPr txBox="1"/>
          <p:nvPr/>
        </p:nvSpPr>
        <p:spPr>
          <a:xfrm>
            <a:off x="503251" y="2593636"/>
            <a:ext cx="4005450" cy="646331"/>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smtClean="0">
                <a:solidFill>
                  <a:schemeClr val="bg1"/>
                </a:solidFill>
              </a:rPr>
              <a:t>“I teach every day. I teach English, Sciences and Maths too” (151bNTV)</a:t>
            </a:r>
            <a:endParaRPr lang="en-GB" b="1" dirty="0">
              <a:solidFill>
                <a:schemeClr val="bg1"/>
              </a:solidFill>
            </a:endParaRPr>
          </a:p>
        </p:txBody>
      </p:sp>
      <p:sp>
        <p:nvSpPr>
          <p:cNvPr id="15" name="TextBox 14"/>
          <p:cNvSpPr txBox="1"/>
          <p:nvPr/>
        </p:nvSpPr>
        <p:spPr>
          <a:xfrm>
            <a:off x="509954" y="3393248"/>
            <a:ext cx="4005450" cy="2585323"/>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chemeClr val="bg1"/>
                </a:solidFill>
              </a:rPr>
              <a:t>“But there are also problems with, for example, how children behave in that School […] especially the children in sixth grade, it’s really difficult… but also because, before, I was always with another teacher in the class, we worked together, but now, I have half of the class, and I’m on my own with them.”   (180cPRM)</a:t>
            </a:r>
          </a:p>
        </p:txBody>
      </p:sp>
      <p:sp>
        <p:nvSpPr>
          <p:cNvPr id="16" name="Rectangle 15"/>
          <p:cNvSpPr/>
          <p:nvPr/>
        </p:nvSpPr>
        <p:spPr>
          <a:xfrm>
            <a:off x="5089928" y="4023950"/>
            <a:ext cx="2146368" cy="54393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2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What would you do?</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val="1956942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628"/>
          <a:stretch/>
        </p:blipFill>
        <p:spPr>
          <a:xfrm>
            <a:off x="396552" y="1516270"/>
            <a:ext cx="8350896" cy="48650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GB" dirty="0" smtClean="0"/>
              <a:t>What would you do? </a:t>
            </a:r>
            <a:endParaRPr lang="en-GB" dirty="0"/>
          </a:p>
        </p:txBody>
      </p:sp>
      <p:sp>
        <p:nvSpPr>
          <p:cNvPr id="6" name="Content Placeholder 5"/>
          <p:cNvSpPr>
            <a:spLocks noGrp="1"/>
          </p:cNvSpPr>
          <p:nvPr>
            <p:ph idx="1"/>
          </p:nvPr>
        </p:nvSpPr>
        <p:spPr>
          <a:xfrm>
            <a:off x="678395" y="3284984"/>
            <a:ext cx="7787208" cy="2880320"/>
          </a:xfrm>
          <a:solidFill>
            <a:schemeClr val="accent2">
              <a:lumMod val="20000"/>
              <a:lumOff val="80000"/>
            </a:schemeClr>
          </a:solidFill>
          <a:ln>
            <a:noFill/>
          </a:ln>
          <a:effectLst>
            <a:softEdge rad="127000"/>
          </a:effectLst>
        </p:spPr>
        <p:txBody>
          <a:bodyPr>
            <a:noAutofit/>
          </a:bodyPr>
          <a:lstStyle/>
          <a:p>
            <a:pPr marL="118872" indent="0">
              <a:buNone/>
            </a:pPr>
            <a:r>
              <a:rPr lang="en-GB" sz="1400" dirty="0" smtClean="0">
                <a:solidFill>
                  <a:schemeClr val="accent6">
                    <a:lumMod val="50000"/>
                  </a:schemeClr>
                </a:solidFill>
                <a:latin typeface="CAfont" panose="020B0609030804020204" pitchFamily="49" charset="0"/>
              </a:rPr>
              <a:t>I </a:t>
            </a:r>
            <a:r>
              <a:rPr lang="en-GB" sz="1400" dirty="0">
                <a:solidFill>
                  <a:schemeClr val="accent6">
                    <a:lumMod val="50000"/>
                  </a:schemeClr>
                </a:solidFill>
                <a:latin typeface="CAfont" panose="020B0609030804020204" pitchFamily="49" charset="0"/>
              </a:rPr>
              <a:t>am really not enjoying working for the British Council! I am in a tiny school in [region] and most of my timetable is teaching Science. I only have one English class! It is really hard because the students do not understand the topics in [local language] let alone English and I am not allowed to speak any [local language] to clarify, which makes things even harder. [...] they can ask me to prepare something as at the minute I just walk into a class and they give me a pen and say "Teach the digestive system, teach the skeleton, teach the layers of the Earth". I have not learnt these topics for years so I find it very difficult! There are even sometimes where I just stand in the corner so that the teacher can teach</a:t>
            </a:r>
            <a:r>
              <a:rPr lang="en-GB" sz="1400" dirty="0" smtClean="0">
                <a:solidFill>
                  <a:schemeClr val="accent6">
                    <a:lumMod val="50000"/>
                  </a:schemeClr>
                </a:solidFill>
                <a:latin typeface="CAfont" panose="020B0609030804020204" pitchFamily="49" charset="0"/>
              </a:rPr>
              <a:t>!</a:t>
            </a:r>
            <a:endParaRPr lang="en-GB" sz="1400" dirty="0">
              <a:solidFill>
                <a:schemeClr val="accent6">
                  <a:lumMod val="50000"/>
                </a:schemeClr>
              </a:solidFill>
              <a:latin typeface="CAfont" panose="020B0609030804020204" pitchFamily="49" charset="0"/>
            </a:endParaRPr>
          </a:p>
          <a:p>
            <a:pPr marL="118872" indent="0">
              <a:buNone/>
            </a:pPr>
            <a:endParaRPr lang="en-GB" sz="3600" dirty="0"/>
          </a:p>
        </p:txBody>
      </p:sp>
      <p:sp>
        <p:nvSpPr>
          <p:cNvPr id="4" name="Footer Placeholder 3"/>
          <p:cNvSpPr>
            <a:spLocks noGrp="1"/>
          </p:cNvSpPr>
          <p:nvPr>
            <p:ph type="ftr" sz="quarter" idx="11"/>
          </p:nvPr>
        </p:nvSpPr>
        <p:spPr>
          <a:xfrm>
            <a:off x="774488" y="5763743"/>
            <a:ext cx="7691115" cy="408385"/>
          </a:xfrm>
        </p:spPr>
        <p:txBody>
          <a:bodyPr/>
          <a:lstStyle/>
          <a:p>
            <a:pPr algn="r"/>
            <a:r>
              <a:rPr lang="en-GB" dirty="0" smtClean="0"/>
              <a:t>E-mail to  a UK University YA coordinator from a  Year 3 student, spending their year as a TA.</a:t>
            </a:r>
          </a:p>
          <a:p>
            <a:pPr algn="r"/>
            <a:r>
              <a:rPr lang="en-GB" dirty="0" smtClean="0"/>
              <a:t>Reproduced with the permission of the author. </a:t>
            </a:r>
            <a:endParaRPr lang="en-GB" dirty="0"/>
          </a:p>
        </p:txBody>
      </p:sp>
    </p:spTree>
    <p:extLst>
      <p:ext uri="{BB962C8B-B14F-4D97-AF65-F5344CB8AC3E}">
        <p14:creationId xmlns:p14="http://schemas.microsoft.com/office/powerpoint/2010/main" val="3408611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 abroad? </a:t>
            </a:r>
            <a:endParaRPr lang="en-GB" dirty="0"/>
          </a:p>
        </p:txBody>
      </p:sp>
      <p:sp>
        <p:nvSpPr>
          <p:cNvPr id="16"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pic>
        <p:nvPicPr>
          <p:cNvPr id="1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would you do? </a:t>
            </a:r>
            <a:endParaRPr lang="en-GB" dirty="0"/>
          </a:p>
        </p:txBody>
      </p:sp>
      <p:sp>
        <p:nvSpPr>
          <p:cNvPr id="2" name="Content Placeholder 1"/>
          <p:cNvSpPr>
            <a:spLocks noGrp="1"/>
          </p:cNvSpPr>
          <p:nvPr>
            <p:ph idx="1"/>
          </p:nvPr>
        </p:nvSpPr>
        <p:spPr>
          <a:xfrm>
            <a:off x="251520" y="2167168"/>
            <a:ext cx="4527432" cy="4104455"/>
          </a:xfrm>
        </p:spPr>
        <p:txBody>
          <a:bodyPr>
            <a:normAutofit fontScale="77500" lnSpcReduction="20000"/>
          </a:bodyPr>
          <a:lstStyle/>
          <a:p>
            <a:pPr marL="118872" indent="0">
              <a:buNone/>
            </a:pPr>
            <a:r>
              <a:rPr lang="en-GB" b="1" dirty="0" smtClean="0">
                <a:solidFill>
                  <a:srgbClr val="0070C0"/>
                </a:solidFill>
              </a:rPr>
              <a:t>TA: </a:t>
            </a:r>
            <a:r>
              <a:rPr lang="en-GB" dirty="0"/>
              <a:t>“It’s a bit stressful when the teacher says to me: ‘Oh, today you are teaching the class’, but the children won’t listen to </a:t>
            </a:r>
            <a:r>
              <a:rPr lang="en-GB" dirty="0" smtClean="0"/>
              <a:t>me”</a:t>
            </a:r>
          </a:p>
          <a:p>
            <a:pPr marL="118872" indent="0">
              <a:buNone/>
            </a:pPr>
            <a:endParaRPr lang="en-GB" dirty="0"/>
          </a:p>
          <a:p>
            <a:pPr marL="118872" indent="0">
              <a:buNone/>
            </a:pPr>
            <a:r>
              <a:rPr lang="en-GB" b="1" dirty="0" smtClean="0">
                <a:solidFill>
                  <a:srgbClr val="0070C0"/>
                </a:solidFill>
              </a:rPr>
              <a:t>Interviewer: </a:t>
            </a:r>
            <a:r>
              <a:rPr lang="en-GB" dirty="0" smtClean="0"/>
              <a:t>Does she give you the plan? </a:t>
            </a:r>
          </a:p>
          <a:p>
            <a:pPr marL="118872" indent="0">
              <a:buNone/>
            </a:pPr>
            <a:endParaRPr lang="en-GB" dirty="0"/>
          </a:p>
          <a:p>
            <a:pPr marL="118872" indent="0">
              <a:buNone/>
            </a:pPr>
            <a:r>
              <a:rPr lang="en-GB" b="1" dirty="0" smtClean="0">
                <a:solidFill>
                  <a:srgbClr val="0070C0"/>
                </a:solidFill>
              </a:rPr>
              <a:t>TA: </a:t>
            </a:r>
            <a:r>
              <a:rPr lang="en-GB" dirty="0" smtClean="0"/>
              <a:t>No, </a:t>
            </a:r>
            <a:r>
              <a:rPr lang="en-GB" dirty="0"/>
              <a:t>they give me the course book and that’s it!” </a:t>
            </a:r>
            <a:endParaRPr lang="en-GB" dirty="0" smtClean="0"/>
          </a:p>
          <a:p>
            <a:pPr marL="118872" indent="0">
              <a:buNone/>
            </a:pPr>
            <a:endParaRPr lang="en-GB" dirty="0" smtClean="0"/>
          </a:p>
          <a:p>
            <a:pPr marL="118872" indent="0" algn="r">
              <a:buNone/>
            </a:pPr>
            <a:r>
              <a:rPr lang="en-GB" dirty="0" smtClean="0"/>
              <a:t>(</a:t>
            </a:r>
            <a:r>
              <a:rPr lang="es-ES" dirty="0"/>
              <a:t>174cNTV)</a:t>
            </a:r>
            <a:endParaRPr lang="en-GB" dirty="0"/>
          </a:p>
          <a:p>
            <a:pPr marL="118872" indent="0">
              <a:buNone/>
            </a:pPr>
            <a:endParaRPr lang="en-GB" dirty="0" smtClean="0"/>
          </a:p>
          <a:p>
            <a:pPr marL="118872" indent="0">
              <a:buNone/>
            </a:pPr>
            <a:endParaRPr lang="en-GB" dirty="0"/>
          </a:p>
          <a:p>
            <a:pPr marL="118872" indent="0">
              <a:buNone/>
            </a:pP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107"/>
          <a:stretch/>
        </p:blipFill>
        <p:spPr>
          <a:xfrm>
            <a:off x="5148064" y="1700808"/>
            <a:ext cx="3538736" cy="4346982"/>
          </a:xfrm>
          <a:prstGeom prst="rect">
            <a:avLst/>
          </a:prstGeom>
          <a:ln>
            <a:noFill/>
          </a:ln>
          <a:effectLst>
            <a:outerShdw blurRad="292100" dist="139700" dir="2700000" algn="tl" rotWithShape="0">
              <a:srgbClr val="333333">
                <a:alpha val="65000"/>
              </a:srgbClr>
            </a:outerShdw>
          </a:effectLst>
        </p:spPr>
      </p:pic>
      <p:sp>
        <p:nvSpPr>
          <p:cNvPr id="10" name="Footer Placeholder 2"/>
          <p:cNvSpPr>
            <a:spLocks noGrp="1"/>
          </p:cNvSpPr>
          <p:nvPr>
            <p:ph type="ftr" sz="quarter" idx="11"/>
          </p:nvPr>
        </p:nvSpPr>
        <p:spPr>
          <a:xfrm>
            <a:off x="6084168" y="6044342"/>
            <a:ext cx="2016224" cy="243222"/>
          </a:xfrm>
        </p:spPr>
        <p:txBody>
          <a:bodyPr/>
          <a:lstStyle/>
          <a:p>
            <a:pPr algn="ctr"/>
            <a:r>
              <a:rPr lang="en-GB" dirty="0" smtClean="0"/>
              <a:t>Image: NVO (2011)</a:t>
            </a:r>
            <a:endParaRPr lang="en-GB" dirty="0"/>
          </a:p>
        </p:txBody>
      </p:sp>
    </p:spTree>
    <p:extLst>
      <p:ext uri="{BB962C8B-B14F-4D97-AF65-F5344CB8AC3E}">
        <p14:creationId xmlns:p14="http://schemas.microsoft.com/office/powerpoint/2010/main" val="393099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Brainstorm some strategies:</a:t>
            </a:r>
            <a:endParaRPr lang="en-GB" dirty="0"/>
          </a:p>
        </p:txBody>
      </p:sp>
      <p:sp>
        <p:nvSpPr>
          <p:cNvPr id="2" name="Footer Placeholder 1"/>
          <p:cNvSpPr>
            <a:spLocks noGrp="1"/>
          </p:cNvSpPr>
          <p:nvPr>
            <p:ph type="ftr" sz="quarter" idx="11"/>
          </p:nvPr>
        </p:nvSpPr>
        <p:spPr>
          <a:xfrm>
            <a:off x="611560" y="6476999"/>
            <a:ext cx="7536755" cy="264369"/>
          </a:xfrm>
        </p:spPr>
        <p:txBody>
          <a:bodyPr/>
          <a:lstStyle/>
          <a:p>
            <a:r>
              <a:rPr lang="en-GB" dirty="0" smtClean="0"/>
              <a:t>Modern Languages, University of Southampton: LANGSNAP Project (ESRC research award number RES-062-23-2996) </a:t>
            </a:r>
            <a:endParaRPr lang="en-GB" dirty="0"/>
          </a:p>
        </p:txBody>
      </p:sp>
      <p:pic>
        <p:nvPicPr>
          <p:cNvPr id="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948264" y="4437112"/>
            <a:ext cx="1873250" cy="1730375"/>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p14="http://schemas.microsoft.com/office/powerpoint/2010/main" val="1187713646"/>
              </p:ext>
            </p:extLst>
          </p:nvPr>
        </p:nvGraphicFramePr>
        <p:xfrm>
          <a:off x="539552" y="1916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93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But, is it worth it?</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Photo: FEEHAN, </a:t>
            </a:r>
            <a:r>
              <a:rPr lang="en-GB" dirty="0"/>
              <a:t>E</a:t>
            </a:r>
            <a:r>
              <a:rPr lang="en-GB" dirty="0" smtClean="0"/>
              <a:t>. (2011)</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292" b="7027"/>
          <a:stretch/>
        </p:blipFill>
        <p:spPr>
          <a:xfrm>
            <a:off x="1763688" y="2852936"/>
            <a:ext cx="5719496" cy="3460946"/>
          </a:xfrm>
          <a:prstGeom prst="rect">
            <a:avLst/>
          </a:prstGeom>
        </p:spPr>
      </p:pic>
    </p:spTree>
    <p:extLst>
      <p:ext uri="{BB962C8B-B14F-4D97-AF65-F5344CB8AC3E}">
        <p14:creationId xmlns:p14="http://schemas.microsoft.com/office/powerpoint/2010/main" val="421096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628"/>
          <a:stretch/>
        </p:blipFill>
        <p:spPr>
          <a:xfrm>
            <a:off x="396552" y="1516270"/>
            <a:ext cx="8350896" cy="48650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GB" dirty="0" smtClean="0"/>
              <a:t>What would you do? </a:t>
            </a:r>
            <a:endParaRPr lang="en-GB" dirty="0"/>
          </a:p>
        </p:txBody>
      </p:sp>
      <p:sp>
        <p:nvSpPr>
          <p:cNvPr id="6" name="Content Placeholder 5"/>
          <p:cNvSpPr>
            <a:spLocks noGrp="1"/>
          </p:cNvSpPr>
          <p:nvPr>
            <p:ph idx="1"/>
          </p:nvPr>
        </p:nvSpPr>
        <p:spPr>
          <a:xfrm>
            <a:off x="673224" y="3212976"/>
            <a:ext cx="7787208" cy="2880320"/>
          </a:xfrm>
          <a:solidFill>
            <a:schemeClr val="accent2">
              <a:lumMod val="20000"/>
              <a:lumOff val="80000"/>
            </a:schemeClr>
          </a:solidFill>
          <a:ln>
            <a:noFill/>
          </a:ln>
          <a:effectLst>
            <a:softEdge rad="127000"/>
          </a:effectLst>
        </p:spPr>
        <p:txBody>
          <a:bodyPr>
            <a:noAutofit/>
          </a:bodyPr>
          <a:lstStyle/>
          <a:p>
            <a:pPr marL="118872" indent="0">
              <a:buNone/>
            </a:pPr>
            <a:r>
              <a:rPr lang="es-ES" sz="1400" dirty="0" err="1" smtClean="0">
                <a:latin typeface="CAfont" pitchFamily="49" charset="0"/>
              </a:rPr>
              <a:t>Dear</a:t>
            </a:r>
            <a:r>
              <a:rPr lang="es-ES" sz="1400" dirty="0" smtClean="0">
                <a:latin typeface="CAfont" pitchFamily="49" charset="0"/>
              </a:rPr>
              <a:t> [tutor],</a:t>
            </a:r>
          </a:p>
          <a:p>
            <a:pPr marL="118872" indent="0">
              <a:buNone/>
            </a:pPr>
            <a:endParaRPr lang="es-ES" sz="1400" dirty="0" smtClean="0">
              <a:latin typeface="CAfont" pitchFamily="49" charset="0"/>
            </a:endParaRPr>
          </a:p>
          <a:p>
            <a:pPr marL="118872" indent="0">
              <a:buNone/>
            </a:pPr>
            <a:r>
              <a:rPr lang="es-ES" sz="1400" dirty="0" smtClean="0">
                <a:latin typeface="CAfont" pitchFamily="49" charset="0"/>
              </a:rPr>
              <a:t>I </a:t>
            </a:r>
            <a:r>
              <a:rPr lang="es-ES" sz="1400" dirty="0" err="1" smtClean="0">
                <a:latin typeface="CAfont" pitchFamily="49" charset="0"/>
              </a:rPr>
              <a:t>would</a:t>
            </a:r>
            <a:r>
              <a:rPr lang="es-ES" sz="1400" dirty="0" smtClean="0">
                <a:latin typeface="CAfont" pitchFamily="49" charset="0"/>
              </a:rPr>
              <a:t> </a:t>
            </a:r>
            <a:r>
              <a:rPr lang="es-ES" sz="1400" dirty="0" err="1" smtClean="0">
                <a:latin typeface="CAfont" pitchFamily="49" charset="0"/>
              </a:rPr>
              <a:t>like</a:t>
            </a:r>
            <a:r>
              <a:rPr lang="es-ES" sz="1400" dirty="0" smtClean="0">
                <a:latin typeface="CAfont" pitchFamily="49" charset="0"/>
              </a:rPr>
              <a:t>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stay</a:t>
            </a:r>
            <a:r>
              <a:rPr lang="es-ES" sz="1400" dirty="0" smtClean="0">
                <a:latin typeface="CAfont" pitchFamily="49" charset="0"/>
              </a:rPr>
              <a:t> in [</a:t>
            </a:r>
            <a:r>
              <a:rPr lang="es-ES" sz="1400" dirty="0" err="1" smtClean="0">
                <a:latin typeface="CAfont" pitchFamily="49" charset="0"/>
              </a:rPr>
              <a:t>town</a:t>
            </a:r>
            <a:r>
              <a:rPr lang="es-ES" sz="1400" dirty="0" smtClean="0">
                <a:latin typeface="CAfont" pitchFamily="49" charset="0"/>
              </a:rPr>
              <a:t>, country]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ever</a:t>
            </a:r>
            <a:r>
              <a:rPr lang="es-ES" sz="1400" dirty="0" smtClean="0">
                <a:latin typeface="CAfont" pitchFamily="49" charset="0"/>
              </a:rPr>
              <a:t>! </a:t>
            </a:r>
            <a:r>
              <a:rPr lang="es-ES" sz="1400" dirty="0" err="1" smtClean="0">
                <a:latin typeface="CAfont" pitchFamily="49" charset="0"/>
              </a:rPr>
              <a:t>But</a:t>
            </a:r>
            <a:r>
              <a:rPr lang="es-ES" sz="1400" dirty="0" smtClean="0">
                <a:latin typeface="CAfont" pitchFamily="49" charset="0"/>
              </a:rPr>
              <a:t> I </a:t>
            </a:r>
            <a:r>
              <a:rPr lang="es-ES" sz="1400" dirty="0" err="1" smtClean="0">
                <a:latin typeface="CAfont" pitchFamily="49" charset="0"/>
              </a:rPr>
              <a:t>must</a:t>
            </a:r>
            <a:r>
              <a:rPr lang="es-ES" sz="1400" dirty="0" smtClean="0">
                <a:latin typeface="CAfont" pitchFamily="49" charset="0"/>
              </a:rPr>
              <a:t> </a:t>
            </a:r>
            <a:r>
              <a:rPr lang="es-ES" sz="1400" dirty="0" err="1" smtClean="0">
                <a:latin typeface="CAfont" pitchFamily="49" charset="0"/>
              </a:rPr>
              <a:t>go</a:t>
            </a:r>
            <a:r>
              <a:rPr lang="es-ES" sz="1400" dirty="0" smtClean="0">
                <a:latin typeface="CAfont" pitchFamily="49" charset="0"/>
              </a:rPr>
              <a:t> back  </a:t>
            </a:r>
            <a:r>
              <a:rPr lang="es-ES" sz="1400" dirty="0" err="1" smtClean="0">
                <a:latin typeface="CAfont" pitchFamily="49" charset="0"/>
              </a:rPr>
              <a:t>to</a:t>
            </a:r>
            <a:r>
              <a:rPr lang="es-ES" sz="1400" dirty="0" smtClean="0">
                <a:latin typeface="CAfont" pitchFamily="49" charset="0"/>
              </a:rPr>
              <a:t> complete my </a:t>
            </a:r>
            <a:r>
              <a:rPr lang="es-ES" sz="1400" dirty="0" err="1" smtClean="0">
                <a:latin typeface="CAfont" pitchFamily="49" charset="0"/>
              </a:rPr>
              <a:t>studies</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this</a:t>
            </a:r>
            <a:r>
              <a:rPr lang="es-ES" sz="1400" dirty="0" smtClean="0">
                <a:latin typeface="CAfont" pitchFamily="49" charset="0"/>
              </a:rPr>
              <a:t> </a:t>
            </a:r>
            <a:r>
              <a:rPr lang="es-ES" sz="1400" dirty="0" err="1" smtClean="0">
                <a:latin typeface="CAfont" pitchFamily="49" charset="0"/>
              </a:rPr>
              <a:t>reason</a:t>
            </a:r>
            <a:r>
              <a:rPr lang="es-ES" sz="1400" dirty="0" smtClean="0">
                <a:latin typeface="CAfont" pitchFamily="49" charset="0"/>
              </a:rPr>
              <a:t> I am </a:t>
            </a:r>
            <a:r>
              <a:rPr lang="es-ES" sz="1400" dirty="0" err="1" smtClean="0">
                <a:latin typeface="CAfont" pitchFamily="49" charset="0"/>
              </a:rPr>
              <a:t>applying</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 post  as </a:t>
            </a:r>
            <a:r>
              <a:rPr lang="es-ES" sz="1400" dirty="0" err="1" smtClean="0">
                <a:latin typeface="CAfont" pitchFamily="49" charset="0"/>
              </a:rPr>
              <a:t>an</a:t>
            </a:r>
            <a:r>
              <a:rPr lang="es-ES" sz="1400" dirty="0" smtClean="0">
                <a:latin typeface="CAfont" pitchFamily="49" charset="0"/>
              </a:rPr>
              <a:t> International </a:t>
            </a:r>
            <a:r>
              <a:rPr lang="es-ES" sz="1400" dirty="0" err="1" smtClean="0">
                <a:latin typeface="CAfont" pitchFamily="49" charset="0"/>
              </a:rPr>
              <a:t>Student</a:t>
            </a:r>
            <a:r>
              <a:rPr lang="es-ES" sz="1400" dirty="0" smtClean="0">
                <a:latin typeface="CAfont" pitchFamily="49" charset="0"/>
              </a:rPr>
              <a:t> </a:t>
            </a:r>
            <a:r>
              <a:rPr lang="es-ES" sz="1400" dirty="0" err="1" smtClean="0">
                <a:latin typeface="CAfont" pitchFamily="49" charset="0"/>
              </a:rPr>
              <a:t>Engagement</a:t>
            </a:r>
            <a:r>
              <a:rPr lang="es-ES" sz="1400" dirty="0" smtClean="0">
                <a:latin typeface="CAfont" pitchFamily="49" charset="0"/>
              </a:rPr>
              <a:t> </a:t>
            </a:r>
            <a:r>
              <a:rPr lang="es-ES" sz="1400" dirty="0" err="1" smtClean="0">
                <a:latin typeface="CAfont" pitchFamily="49" charset="0"/>
              </a:rPr>
              <a:t>Assistant</a:t>
            </a:r>
            <a:r>
              <a:rPr lang="es-ES" sz="1400" dirty="0" smtClean="0">
                <a:latin typeface="CAfont" pitchFamily="49" charset="0"/>
              </a:rPr>
              <a:t> […]</a:t>
            </a:r>
          </a:p>
          <a:p>
            <a:pPr marL="118872" indent="0">
              <a:buNone/>
            </a:pPr>
            <a:endParaRPr lang="es-ES" sz="1400" dirty="0" smtClean="0">
              <a:latin typeface="CAfont" pitchFamily="49" charset="0"/>
            </a:endParaRPr>
          </a:p>
          <a:p>
            <a:pPr marL="118872" indent="0">
              <a:buNone/>
            </a:pPr>
            <a:r>
              <a:rPr lang="es-ES" sz="1400" dirty="0" smtClean="0">
                <a:latin typeface="CAfont" pitchFamily="49" charset="0"/>
              </a:rPr>
              <a:t>I </a:t>
            </a:r>
            <a:r>
              <a:rPr lang="es-ES" sz="1400" dirty="0" err="1" smtClean="0">
                <a:latin typeface="CAfont" pitchFamily="49" charset="0"/>
              </a:rPr>
              <a:t>feel</a:t>
            </a:r>
            <a:r>
              <a:rPr lang="es-ES" sz="1400" dirty="0" smtClean="0">
                <a:latin typeface="CAfont" pitchFamily="49" charset="0"/>
              </a:rPr>
              <a:t> </a:t>
            </a:r>
            <a:r>
              <a:rPr lang="es-ES" sz="1400" dirty="0" err="1" smtClean="0">
                <a:latin typeface="CAfont" pitchFamily="49" charset="0"/>
              </a:rPr>
              <a:t>bad</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having</a:t>
            </a:r>
            <a:r>
              <a:rPr lang="es-ES" sz="1400" dirty="0" smtClean="0">
                <a:latin typeface="CAfont" pitchFamily="49" charset="0"/>
              </a:rPr>
              <a:t> </a:t>
            </a:r>
            <a:r>
              <a:rPr lang="es-ES" sz="1400" dirty="0" err="1" smtClean="0">
                <a:latin typeface="CAfont" pitchFamily="49" charset="0"/>
              </a:rPr>
              <a:t>written</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previous</a:t>
            </a:r>
            <a:r>
              <a:rPr lang="es-ES" sz="1400" dirty="0" smtClean="0">
                <a:latin typeface="CAfont" pitchFamily="49" charset="0"/>
              </a:rPr>
              <a:t> e-mail]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you</a:t>
            </a:r>
            <a:r>
              <a:rPr lang="es-ES" sz="1400" dirty="0" smtClean="0">
                <a:latin typeface="CAfont" pitchFamily="49" charset="0"/>
              </a:rPr>
              <a:t>, </a:t>
            </a:r>
            <a:r>
              <a:rPr lang="es-ES" sz="1400" dirty="0" err="1" smtClean="0">
                <a:latin typeface="CAfont" pitchFamily="49" charset="0"/>
              </a:rPr>
              <a:t>becasue</a:t>
            </a:r>
            <a:r>
              <a:rPr lang="es-ES" sz="1400" dirty="0" smtClean="0">
                <a:latin typeface="CAfont" pitchFamily="49" charset="0"/>
              </a:rPr>
              <a:t> </a:t>
            </a:r>
            <a:r>
              <a:rPr lang="es-ES" sz="1400" dirty="0" err="1" smtClean="0">
                <a:latin typeface="CAfont" pitchFamily="49" charset="0"/>
              </a:rPr>
              <a:t>after</a:t>
            </a:r>
            <a:r>
              <a:rPr lang="es-ES" sz="1400" dirty="0" smtClean="0">
                <a:latin typeface="CAfont" pitchFamily="49" charset="0"/>
              </a:rPr>
              <a:t> I </a:t>
            </a:r>
            <a:r>
              <a:rPr lang="es-ES" sz="1400" dirty="0" err="1" smtClean="0">
                <a:latin typeface="CAfont" pitchFamily="49" charset="0"/>
              </a:rPr>
              <a:t>sent</a:t>
            </a:r>
            <a:r>
              <a:rPr lang="es-ES" sz="1400" dirty="0" smtClean="0">
                <a:latin typeface="CAfont" pitchFamily="49" charset="0"/>
              </a:rPr>
              <a:t> </a:t>
            </a:r>
            <a:r>
              <a:rPr lang="es-ES" sz="1400" dirty="0" err="1" smtClean="0">
                <a:latin typeface="CAfont" pitchFamily="49" charset="0"/>
              </a:rPr>
              <a:t>it</a:t>
            </a:r>
            <a:r>
              <a:rPr lang="es-ES" sz="1400" dirty="0" smtClean="0">
                <a:latin typeface="CAfont" pitchFamily="49" charset="0"/>
              </a:rPr>
              <a:t>, I </a:t>
            </a:r>
            <a:r>
              <a:rPr lang="es-ES" sz="1400" dirty="0" err="1" smtClean="0">
                <a:latin typeface="CAfont" pitchFamily="49" charset="0"/>
              </a:rPr>
              <a:t>started</a:t>
            </a:r>
            <a:r>
              <a:rPr lang="es-ES" sz="1400" dirty="0" smtClean="0">
                <a:latin typeface="CAfont" pitchFamily="49" charset="0"/>
              </a:rPr>
              <a:t>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understand</a:t>
            </a:r>
            <a:r>
              <a:rPr lang="es-ES" sz="1400" dirty="0" smtClean="0">
                <a:latin typeface="CAfont" pitchFamily="49" charset="0"/>
              </a:rPr>
              <a:t> </a:t>
            </a:r>
            <a:r>
              <a:rPr lang="es-ES" sz="1400" dirty="0" err="1" smtClean="0">
                <a:latin typeface="CAfont" pitchFamily="49" charset="0"/>
              </a:rPr>
              <a:t>how</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school</a:t>
            </a:r>
            <a:r>
              <a:rPr lang="es-ES" sz="1400" dirty="0" smtClean="0">
                <a:latin typeface="CAfont" pitchFamily="49" charset="0"/>
              </a:rPr>
              <a:t> </a:t>
            </a:r>
            <a:r>
              <a:rPr lang="es-ES" sz="1400" dirty="0" err="1" smtClean="0">
                <a:latin typeface="CAfont" pitchFamily="49" charset="0"/>
              </a:rPr>
              <a:t>worked</a:t>
            </a:r>
            <a:r>
              <a:rPr lang="es-ES" sz="1400" dirty="0" smtClean="0">
                <a:latin typeface="CAfont" pitchFamily="49" charset="0"/>
              </a:rPr>
              <a:t> and </a:t>
            </a:r>
            <a:r>
              <a:rPr lang="es-ES" sz="1400" dirty="0" err="1" smtClean="0">
                <a:latin typeface="CAfont" pitchFamily="49" charset="0"/>
              </a:rPr>
              <a:t>the</a:t>
            </a:r>
            <a:r>
              <a:rPr lang="es-ES" sz="1400" dirty="0" smtClean="0">
                <a:latin typeface="CAfont" pitchFamily="49" charset="0"/>
              </a:rPr>
              <a:t> positive </a:t>
            </a:r>
            <a:r>
              <a:rPr lang="es-ES" sz="1400" dirty="0" err="1" smtClean="0">
                <a:latin typeface="CAfont" pitchFamily="49" charset="0"/>
              </a:rPr>
              <a:t>side</a:t>
            </a:r>
            <a:r>
              <a:rPr lang="es-ES" sz="1400" dirty="0" smtClean="0">
                <a:latin typeface="CAfont" pitchFamily="49" charset="0"/>
              </a:rPr>
              <a:t> of living in a </a:t>
            </a:r>
            <a:r>
              <a:rPr lang="es-ES" sz="1400" dirty="0" err="1" smtClean="0">
                <a:latin typeface="CAfont" pitchFamily="49" charset="0"/>
              </a:rPr>
              <a:t>small</a:t>
            </a:r>
            <a:r>
              <a:rPr lang="es-ES" sz="1400" dirty="0" smtClean="0">
                <a:latin typeface="CAfont" pitchFamily="49" charset="0"/>
              </a:rPr>
              <a:t> </a:t>
            </a:r>
            <a:r>
              <a:rPr lang="es-ES" sz="1400" dirty="0" err="1" smtClean="0">
                <a:latin typeface="CAfont" pitchFamily="49" charset="0"/>
              </a:rPr>
              <a:t>town</a:t>
            </a:r>
            <a:r>
              <a:rPr lang="es-ES" sz="1400" dirty="0" smtClean="0">
                <a:latin typeface="CAfont" pitchFamily="49" charset="0"/>
              </a:rPr>
              <a:t> in [</a:t>
            </a:r>
            <a:r>
              <a:rPr lang="es-ES" sz="1400" dirty="0" err="1" smtClean="0">
                <a:latin typeface="CAfont" pitchFamily="49" charset="0"/>
              </a:rPr>
              <a:t>region</a:t>
            </a:r>
            <a:r>
              <a:rPr lang="es-ES" sz="1400" dirty="0" smtClean="0">
                <a:latin typeface="CAfont" pitchFamily="49" charset="0"/>
              </a:rPr>
              <a:t>]. My </a:t>
            </a:r>
            <a:r>
              <a:rPr lang="es-ES" sz="1400" dirty="0" err="1" smtClean="0">
                <a:latin typeface="CAfont" pitchFamily="49" charset="0"/>
              </a:rPr>
              <a:t>opinions</a:t>
            </a:r>
            <a:r>
              <a:rPr lang="es-ES" sz="1400" dirty="0" smtClean="0">
                <a:latin typeface="CAfont" pitchFamily="49" charset="0"/>
              </a:rPr>
              <a:t> </a:t>
            </a:r>
            <a:r>
              <a:rPr lang="es-ES" sz="1400" dirty="0" err="1" smtClean="0">
                <a:latin typeface="CAfont" pitchFamily="49" charset="0"/>
              </a:rPr>
              <a:t>changed</a:t>
            </a:r>
            <a:r>
              <a:rPr lang="es-ES" sz="1400" dirty="0" smtClean="0">
                <a:latin typeface="CAfont" pitchFamily="49" charset="0"/>
              </a:rPr>
              <a:t> </a:t>
            </a:r>
            <a:r>
              <a:rPr lang="es-ES" sz="1400" dirty="0" err="1" smtClean="0">
                <a:latin typeface="CAfont" pitchFamily="49" charset="0"/>
              </a:rPr>
              <a:t>completely</a:t>
            </a:r>
            <a:r>
              <a:rPr lang="es-ES" sz="1400" dirty="0" smtClean="0">
                <a:latin typeface="CAfont" pitchFamily="49" charset="0"/>
              </a:rPr>
              <a:t> </a:t>
            </a:r>
            <a:r>
              <a:rPr lang="es-ES" sz="1400" dirty="0" err="1" smtClean="0">
                <a:latin typeface="CAfont" pitchFamily="49" charset="0"/>
              </a:rPr>
              <a:t>towards</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end</a:t>
            </a:r>
            <a:r>
              <a:rPr lang="es-ES" sz="1400" dirty="0" smtClean="0">
                <a:latin typeface="CAfont" pitchFamily="49" charset="0"/>
              </a:rPr>
              <a:t> of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year</a:t>
            </a:r>
            <a:r>
              <a:rPr lang="es-ES" sz="1400" dirty="0" smtClean="0">
                <a:latin typeface="CAfont" pitchFamily="49" charset="0"/>
              </a:rPr>
              <a:t>, and </a:t>
            </a:r>
            <a:r>
              <a:rPr lang="es-ES" sz="1400" dirty="0" err="1" smtClean="0">
                <a:latin typeface="CAfont" pitchFamily="49" charset="0"/>
              </a:rPr>
              <a:t>after</a:t>
            </a:r>
            <a:r>
              <a:rPr lang="es-ES" sz="1400" dirty="0" smtClean="0">
                <a:latin typeface="CAfont" pitchFamily="49" charset="0"/>
              </a:rPr>
              <a:t> Christmas, I </a:t>
            </a:r>
            <a:r>
              <a:rPr lang="es-ES" sz="1400" dirty="0" err="1" smtClean="0">
                <a:latin typeface="CAfont" pitchFamily="49" charset="0"/>
              </a:rPr>
              <a:t>LOVED</a:t>
            </a:r>
            <a:r>
              <a:rPr lang="es-ES" sz="1400" dirty="0" smtClean="0">
                <a:latin typeface="CAfont" pitchFamily="49" charset="0"/>
              </a:rPr>
              <a:t> </a:t>
            </a:r>
            <a:r>
              <a:rPr lang="es-ES" sz="1400" dirty="0" err="1" smtClean="0">
                <a:latin typeface="CAfont" pitchFamily="49" charset="0"/>
              </a:rPr>
              <a:t>EVERYTHING</a:t>
            </a:r>
            <a:r>
              <a:rPr lang="es-ES" sz="1400" dirty="0" smtClean="0">
                <a:latin typeface="CAfont" pitchFamily="49" charset="0"/>
              </a:rPr>
              <a:t>! </a:t>
            </a:r>
            <a:r>
              <a:rPr lang="es-ES" sz="1400" dirty="0" err="1" smtClean="0">
                <a:latin typeface="CAfont" pitchFamily="49" charset="0"/>
              </a:rPr>
              <a:t>Now</a:t>
            </a:r>
            <a:r>
              <a:rPr lang="es-ES" sz="1400" dirty="0" smtClean="0">
                <a:latin typeface="CAfont" pitchFamily="49" charset="0"/>
              </a:rPr>
              <a:t> I am </a:t>
            </a:r>
            <a:r>
              <a:rPr lang="es-ES" sz="1400" dirty="0" err="1" smtClean="0">
                <a:latin typeface="CAfont" pitchFamily="49" charset="0"/>
              </a:rPr>
              <a:t>sad</a:t>
            </a:r>
            <a:r>
              <a:rPr lang="es-ES" sz="1400" dirty="0" smtClean="0">
                <a:latin typeface="CAfont" pitchFamily="49" charset="0"/>
              </a:rPr>
              <a:t> </a:t>
            </a:r>
            <a:r>
              <a:rPr lang="es-ES" sz="1400" dirty="0" err="1" smtClean="0">
                <a:latin typeface="CAfont" pitchFamily="49" charset="0"/>
              </a:rPr>
              <a:t>becasue</a:t>
            </a:r>
            <a:r>
              <a:rPr lang="es-ES" sz="1400" dirty="0" smtClean="0">
                <a:latin typeface="CAfont" pitchFamily="49" charset="0"/>
              </a:rPr>
              <a:t> I </a:t>
            </a:r>
            <a:r>
              <a:rPr lang="es-ES" sz="1400" dirty="0" err="1" smtClean="0">
                <a:latin typeface="CAfont" pitchFamily="49" charset="0"/>
              </a:rPr>
              <a:t>know</a:t>
            </a:r>
            <a:r>
              <a:rPr lang="es-ES" sz="1400" dirty="0" smtClean="0">
                <a:latin typeface="CAfont" pitchFamily="49" charset="0"/>
              </a:rPr>
              <a:t> I </a:t>
            </a:r>
            <a:r>
              <a:rPr lang="es-ES" sz="1400" dirty="0" err="1" smtClean="0">
                <a:latin typeface="CAfont" pitchFamily="49" charset="0"/>
              </a:rPr>
              <a:t>will</a:t>
            </a:r>
            <a:r>
              <a:rPr lang="es-ES" sz="1400" dirty="0" smtClean="0">
                <a:latin typeface="CAfont" pitchFamily="49" charset="0"/>
              </a:rPr>
              <a:t> miss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town</a:t>
            </a:r>
            <a:r>
              <a:rPr lang="es-ES" sz="1400" dirty="0" smtClean="0">
                <a:latin typeface="CAfont" pitchFamily="49" charset="0"/>
              </a:rPr>
              <a:t>]. I </a:t>
            </a:r>
            <a:r>
              <a:rPr lang="es-ES" sz="1400" dirty="0" err="1" smtClean="0">
                <a:latin typeface="CAfont" pitchFamily="49" charset="0"/>
              </a:rPr>
              <a:t>feel</a:t>
            </a:r>
            <a:r>
              <a:rPr lang="es-ES" sz="1400" dirty="0" smtClean="0">
                <a:latin typeface="CAfont" pitchFamily="49" charset="0"/>
              </a:rPr>
              <a:t> </a:t>
            </a:r>
            <a:r>
              <a:rPr lang="es-ES" sz="1400" dirty="0" err="1" smtClean="0">
                <a:latin typeface="CAfont" pitchFamily="49" charset="0"/>
              </a:rPr>
              <a:t>very</a:t>
            </a:r>
            <a:r>
              <a:rPr lang="es-ES" sz="1400" dirty="0" smtClean="0">
                <a:latin typeface="CAfont" pitchFamily="49" charset="0"/>
              </a:rPr>
              <a:t> </a:t>
            </a:r>
            <a:r>
              <a:rPr lang="es-ES" sz="1400" dirty="0" err="1" smtClean="0">
                <a:latin typeface="CAfont" pitchFamily="49" charset="0"/>
              </a:rPr>
              <a:t>privileged</a:t>
            </a:r>
            <a:r>
              <a:rPr lang="es-ES" sz="1400" dirty="0" smtClean="0">
                <a:latin typeface="CAfont" pitchFamily="49" charset="0"/>
              </a:rPr>
              <a:t> </a:t>
            </a:r>
            <a:r>
              <a:rPr lang="es-ES" sz="1400" dirty="0" err="1" smtClean="0">
                <a:latin typeface="CAfont" pitchFamily="49" charset="0"/>
              </a:rPr>
              <a:t>now</a:t>
            </a:r>
            <a:r>
              <a:rPr lang="es-ES" sz="1400" dirty="0" smtClean="0">
                <a:latin typeface="CAfont" pitchFamily="49" charset="0"/>
              </a:rPr>
              <a:t>!!</a:t>
            </a:r>
          </a:p>
          <a:p>
            <a:pPr marL="118872" indent="0">
              <a:buNone/>
            </a:pPr>
            <a:endParaRPr lang="en-GB" sz="1400" dirty="0">
              <a:latin typeface="CAfont" pitchFamily="49" charset="0"/>
            </a:endParaRPr>
          </a:p>
        </p:txBody>
      </p:sp>
      <p:sp>
        <p:nvSpPr>
          <p:cNvPr id="4" name="Footer Placeholder 3"/>
          <p:cNvSpPr>
            <a:spLocks noGrp="1"/>
          </p:cNvSpPr>
          <p:nvPr>
            <p:ph type="ftr" sz="quarter" idx="11"/>
          </p:nvPr>
        </p:nvSpPr>
        <p:spPr>
          <a:xfrm>
            <a:off x="467544" y="6332983"/>
            <a:ext cx="8190000" cy="408385"/>
          </a:xfrm>
        </p:spPr>
        <p:txBody>
          <a:bodyPr/>
          <a:lstStyle/>
          <a:p>
            <a:pPr algn="r"/>
            <a:r>
              <a:rPr lang="en-GB" dirty="0" smtClean="0"/>
              <a:t>E-mail  exchange with  the UK University YA coordinator from the same  Year 3 student as in Slide 19, spending their year as a TA. Reproduced with the permission of the author. </a:t>
            </a:r>
            <a:endParaRPr lang="en-GB" dirty="0"/>
          </a:p>
        </p:txBody>
      </p:sp>
    </p:spTree>
    <p:extLst>
      <p:ext uri="{BB962C8B-B14F-4D97-AF65-F5344CB8AC3E}">
        <p14:creationId xmlns:p14="http://schemas.microsoft.com/office/powerpoint/2010/main" val="34086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You may develop a special sense of achievement: </a:t>
            </a:r>
            <a:endParaRPr lang="en-GB" sz="2800" dirty="0"/>
          </a:p>
        </p:txBody>
      </p:sp>
      <p:sp>
        <p:nvSpPr>
          <p:cNvPr id="3" name="Content Placeholder 2"/>
          <p:cNvSpPr>
            <a:spLocks noGrp="1"/>
          </p:cNvSpPr>
          <p:nvPr>
            <p:ph idx="1"/>
          </p:nvPr>
        </p:nvSpPr>
        <p:spPr>
          <a:xfrm>
            <a:off x="457200" y="1775191"/>
            <a:ext cx="5050904" cy="4462121"/>
          </a:xfrm>
          <a:prstGeom prst="wedgeRoundRectCallout">
            <a:avLst>
              <a:gd name="adj1" fmla="val -51559"/>
              <a:gd name="adj2" fmla="val -63372"/>
              <a:gd name="adj3" fmla="val 16667"/>
            </a:avLst>
          </a:prstGeom>
        </p:spPr>
        <p:style>
          <a:lnRef idx="1">
            <a:schemeClr val="accent2"/>
          </a:lnRef>
          <a:fillRef idx="2">
            <a:schemeClr val="accent2"/>
          </a:fillRef>
          <a:effectRef idx="1">
            <a:schemeClr val="accent2"/>
          </a:effectRef>
          <a:fontRef idx="minor">
            <a:schemeClr val="dk1"/>
          </a:fontRef>
        </p:style>
        <p:txBody>
          <a:bodyPr>
            <a:noAutofit/>
          </a:bodyPr>
          <a:lstStyle/>
          <a:p>
            <a:pPr marL="118872" indent="0">
              <a:buNone/>
            </a:pPr>
            <a:r>
              <a:rPr lang="en-GB" sz="1600" dirty="0">
                <a:solidFill>
                  <a:schemeClr val="accent1">
                    <a:lumMod val="50000"/>
                  </a:schemeClr>
                </a:solidFill>
              </a:rPr>
              <a:t> </a:t>
            </a:r>
          </a:p>
          <a:p>
            <a:pPr marL="118872" indent="0">
              <a:buNone/>
            </a:pPr>
            <a:r>
              <a:rPr lang="en-GB" sz="1600" dirty="0">
                <a:solidFill>
                  <a:schemeClr val="accent1">
                    <a:lumMod val="50000"/>
                  </a:schemeClr>
                </a:solidFill>
              </a:rPr>
              <a:t>“</a:t>
            </a:r>
            <a:r>
              <a:rPr lang="en-GB" sz="1600" b="1" dirty="0">
                <a:solidFill>
                  <a:srgbClr val="0070C0"/>
                </a:solidFill>
              </a:rPr>
              <a:t>Interviewer: </a:t>
            </a:r>
            <a:r>
              <a:rPr lang="en-GB" sz="1600" dirty="0">
                <a:solidFill>
                  <a:schemeClr val="accent1">
                    <a:lumMod val="50000"/>
                  </a:schemeClr>
                </a:solidFill>
              </a:rPr>
              <a:t>And which are the best memories you have from Spain? </a:t>
            </a:r>
            <a:endParaRPr lang="en-GB" sz="1600" dirty="0" smtClean="0">
              <a:solidFill>
                <a:schemeClr val="accent1">
                  <a:lumMod val="50000"/>
                </a:schemeClr>
              </a:solidFill>
            </a:endParaRPr>
          </a:p>
          <a:p>
            <a:pPr marL="118872" indent="0">
              <a:buNone/>
            </a:pPr>
            <a:endParaRPr lang="en-GB" sz="1600" dirty="0">
              <a:solidFill>
                <a:schemeClr val="accent1">
                  <a:lumMod val="50000"/>
                </a:schemeClr>
              </a:solidFill>
            </a:endParaRPr>
          </a:p>
          <a:p>
            <a:pPr marL="118872" indent="0">
              <a:buNone/>
            </a:pPr>
            <a:r>
              <a:rPr lang="en-GB" sz="1600" b="1" dirty="0">
                <a:solidFill>
                  <a:srgbClr val="0070C0"/>
                </a:solidFill>
              </a:rPr>
              <a:t>TA: </a:t>
            </a:r>
            <a:r>
              <a:rPr lang="en-GB" sz="1600" dirty="0">
                <a:solidFill>
                  <a:schemeClr val="accent1">
                    <a:lumMod val="50000"/>
                  </a:schemeClr>
                </a:solidFill>
              </a:rPr>
              <a:t>Many from the time I spent with the children. I have many memories of what we did together… like that of a girl who couldn’t read the time in English, and she tied hard, but just couldn’t do it, she wouldn’t </a:t>
            </a:r>
            <a:r>
              <a:rPr lang="en-GB" sz="1600" dirty="0" smtClean="0">
                <a:solidFill>
                  <a:schemeClr val="accent1">
                    <a:lumMod val="50000"/>
                  </a:schemeClr>
                </a:solidFill>
              </a:rPr>
              <a:t>understand…</a:t>
            </a:r>
          </a:p>
          <a:p>
            <a:pPr marL="118872" indent="0">
              <a:buNone/>
            </a:pPr>
            <a:endParaRPr lang="en-GB" sz="1600" dirty="0" smtClean="0">
              <a:solidFill>
                <a:schemeClr val="accent1">
                  <a:lumMod val="50000"/>
                </a:schemeClr>
              </a:solidFill>
            </a:endParaRPr>
          </a:p>
          <a:p>
            <a:pPr marL="118872" indent="0">
              <a:buNone/>
            </a:pPr>
            <a:r>
              <a:rPr lang="en-GB" sz="1600" dirty="0" smtClean="0">
                <a:solidFill>
                  <a:schemeClr val="accent1">
                    <a:lumMod val="50000"/>
                  </a:schemeClr>
                </a:solidFill>
              </a:rPr>
              <a:t>…but </a:t>
            </a:r>
            <a:r>
              <a:rPr lang="en-GB" sz="1600" dirty="0">
                <a:solidFill>
                  <a:schemeClr val="accent1">
                    <a:lumMod val="50000"/>
                  </a:schemeClr>
                </a:solidFill>
              </a:rPr>
              <a:t>after I made a huge picture for her with many colours, she was suddenly able to tell the time. And for me, that was something that made me </a:t>
            </a:r>
            <a:r>
              <a:rPr lang="en-GB" sz="1600" dirty="0" smtClean="0">
                <a:solidFill>
                  <a:schemeClr val="accent1">
                    <a:lumMod val="50000"/>
                  </a:schemeClr>
                </a:solidFill>
              </a:rPr>
              <a:t>feel very </a:t>
            </a:r>
            <a:r>
              <a:rPr lang="en-GB" sz="1600" dirty="0">
                <a:solidFill>
                  <a:schemeClr val="accent1">
                    <a:lumMod val="50000"/>
                  </a:schemeClr>
                </a:solidFill>
              </a:rPr>
              <a:t>proud, I’m proud of having been able to do that for her” </a:t>
            </a:r>
            <a:endParaRPr lang="en-GB" sz="1600" dirty="0" smtClean="0">
              <a:solidFill>
                <a:schemeClr val="accent1">
                  <a:lumMod val="50000"/>
                </a:schemeClr>
              </a:solidFill>
            </a:endParaRPr>
          </a:p>
          <a:p>
            <a:pPr marL="118872" indent="0" algn="r">
              <a:buNone/>
            </a:pPr>
            <a:r>
              <a:rPr lang="en-GB" sz="1200" dirty="0" smtClean="0">
                <a:solidFill>
                  <a:schemeClr val="accent1">
                    <a:lumMod val="50000"/>
                  </a:schemeClr>
                </a:solidFill>
              </a:rPr>
              <a:t>(</a:t>
            </a:r>
            <a:r>
              <a:rPr lang="en-GB" sz="1200" dirty="0">
                <a:solidFill>
                  <a:schemeClr val="accent1">
                    <a:lumMod val="50000"/>
                  </a:schemeClr>
                </a:solidFill>
              </a:rPr>
              <a:t>167eNTV</a:t>
            </a:r>
            <a:r>
              <a:rPr lang="en-GB" sz="1200" dirty="0" smtClean="0">
                <a:solidFill>
                  <a:schemeClr val="accent1">
                    <a:lumMod val="50000"/>
                  </a:schemeClr>
                </a:solidFill>
              </a:rPr>
              <a:t>)</a:t>
            </a:r>
            <a:endParaRPr lang="en-GB" sz="1600" dirty="0"/>
          </a:p>
        </p:txBody>
      </p:sp>
      <p:sp>
        <p:nvSpPr>
          <p:cNvPr id="2" name="Footer Placeholder 1"/>
          <p:cNvSpPr>
            <a:spLocks noGrp="1"/>
          </p:cNvSpPr>
          <p:nvPr>
            <p:ph type="ftr" sz="quarter" idx="11"/>
          </p:nvPr>
        </p:nvSpPr>
        <p:spPr>
          <a:xfrm>
            <a:off x="827584" y="6525344"/>
            <a:ext cx="8148315" cy="120353"/>
          </a:xfrm>
        </p:spPr>
        <p:txBody>
          <a:bodyPr/>
          <a:lstStyle/>
          <a:p>
            <a:r>
              <a:rPr lang="en-GB" dirty="0" smtClean="0"/>
              <a:t>Modern Languages, University of Southampton: LANGSNAP Project (ESRC research award number RES-062-23-2996)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710" y="2420888"/>
            <a:ext cx="3349189" cy="2232248"/>
          </a:xfrm>
          <a:prstGeom prst="rect">
            <a:avLst/>
          </a:prstGeom>
        </p:spPr>
      </p:pic>
      <p:sp>
        <p:nvSpPr>
          <p:cNvPr id="8" name="TextBox 7"/>
          <p:cNvSpPr txBox="1"/>
          <p:nvPr/>
        </p:nvSpPr>
        <p:spPr>
          <a:xfrm>
            <a:off x="6257188" y="4722452"/>
            <a:ext cx="2088232" cy="200055"/>
          </a:xfrm>
          <a:prstGeom prst="rect">
            <a:avLst/>
          </a:prstGeom>
          <a:noFill/>
        </p:spPr>
        <p:txBody>
          <a:bodyPr wrap="square" rtlCol="0">
            <a:spAutoFit/>
          </a:bodyPr>
          <a:lstStyle/>
          <a:p>
            <a:r>
              <a:rPr lang="en-GB" sz="700" dirty="0"/>
              <a:t>Image: U.S Army Corps of Engineers Europe District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27584" y="6525344"/>
            <a:ext cx="8148315" cy="120353"/>
          </a:xfrm>
        </p:spPr>
        <p:txBody>
          <a:bodyPr/>
          <a:lstStyle/>
          <a:p>
            <a:r>
              <a:rPr lang="en-GB" dirty="0" smtClean="0"/>
              <a:t>Modern Languages, University of Southampton: LANGSNAP Project (ESRC research award number RES-062-23-2996) </a:t>
            </a:r>
            <a:endParaRPr lang="en-GB" dirty="0"/>
          </a:p>
        </p:txBody>
      </p:sp>
      <p:sp>
        <p:nvSpPr>
          <p:cNvPr id="4" name="Title 3"/>
          <p:cNvSpPr>
            <a:spLocks noGrp="1"/>
          </p:cNvSpPr>
          <p:nvPr>
            <p:ph type="title"/>
          </p:nvPr>
        </p:nvSpPr>
        <p:spPr/>
        <p:txBody>
          <a:bodyPr>
            <a:noAutofit/>
          </a:bodyPr>
          <a:lstStyle/>
          <a:p>
            <a:r>
              <a:rPr lang="en-GB" sz="2800" dirty="0" smtClean="0"/>
              <a:t>Your confidence may improve and you may get a clearer idea of what you’d like to do in the future:</a:t>
            </a:r>
            <a:endParaRPr lang="en-GB" sz="2800" dirty="0"/>
          </a:p>
        </p:txBody>
      </p:sp>
      <p:sp>
        <p:nvSpPr>
          <p:cNvPr id="3" name="Content Placeholder 2"/>
          <p:cNvSpPr>
            <a:spLocks noGrp="1"/>
          </p:cNvSpPr>
          <p:nvPr>
            <p:ph idx="1"/>
          </p:nvPr>
        </p:nvSpPr>
        <p:spPr>
          <a:xfrm>
            <a:off x="179512" y="1700808"/>
            <a:ext cx="4906888" cy="4174089"/>
          </a:xfrm>
          <a:prstGeom prst="wedgeRoundRectCallout">
            <a:avLst>
              <a:gd name="adj1" fmla="val 71470"/>
              <a:gd name="adj2" fmla="val 74326"/>
              <a:gd name="adj3" fmla="val 16667"/>
            </a:avLst>
          </a:prstGeom>
        </p:spPr>
        <p:style>
          <a:lnRef idx="1">
            <a:schemeClr val="accent2"/>
          </a:lnRef>
          <a:fillRef idx="2">
            <a:schemeClr val="accent2"/>
          </a:fillRef>
          <a:effectRef idx="1">
            <a:schemeClr val="accent2"/>
          </a:effectRef>
          <a:fontRef idx="minor">
            <a:schemeClr val="dk1"/>
          </a:fontRef>
        </p:style>
        <p:txBody>
          <a:bodyPr>
            <a:noAutofit/>
          </a:bodyPr>
          <a:lstStyle/>
          <a:p>
            <a:pPr marL="118872" indent="0">
              <a:buNone/>
            </a:pPr>
            <a:r>
              <a:rPr lang="en-GB" sz="1600" dirty="0">
                <a:solidFill>
                  <a:schemeClr val="accent1">
                    <a:lumMod val="50000"/>
                  </a:schemeClr>
                </a:solidFill>
              </a:rPr>
              <a:t> </a:t>
            </a:r>
          </a:p>
          <a:p>
            <a:pPr marL="118872" indent="0">
              <a:buNone/>
            </a:pPr>
            <a:r>
              <a:rPr lang="en-GB" sz="2400" dirty="0">
                <a:solidFill>
                  <a:schemeClr val="accent1">
                    <a:lumMod val="50000"/>
                  </a:schemeClr>
                </a:solidFill>
              </a:rPr>
              <a:t>“My experience has reinforced the fact that I want to become a teacher. I wasn’t sure before, but after these months, I can see this is something I like and I can be good at. I have more confidence in myself and on my plans for the future”. </a:t>
            </a:r>
            <a:endParaRPr lang="en-GB" sz="2400" dirty="0" smtClean="0">
              <a:solidFill>
                <a:schemeClr val="accent1">
                  <a:lumMod val="50000"/>
                </a:schemeClr>
              </a:solidFill>
            </a:endParaRPr>
          </a:p>
          <a:p>
            <a:pPr marL="118872" indent="0" algn="r">
              <a:buNone/>
            </a:pPr>
            <a:r>
              <a:rPr lang="en-GB" sz="1600" dirty="0" smtClean="0">
                <a:solidFill>
                  <a:schemeClr val="accent1">
                    <a:lumMod val="50000"/>
                  </a:schemeClr>
                </a:solidFill>
              </a:rPr>
              <a:t/>
            </a:r>
            <a:br>
              <a:rPr lang="en-GB" sz="1600" dirty="0" smtClean="0">
                <a:solidFill>
                  <a:schemeClr val="accent1">
                    <a:lumMod val="50000"/>
                  </a:schemeClr>
                </a:solidFill>
              </a:rPr>
            </a:br>
            <a:r>
              <a:rPr lang="en-GB" sz="1600" dirty="0" smtClean="0">
                <a:solidFill>
                  <a:schemeClr val="accent1">
                    <a:lumMod val="50000"/>
                  </a:schemeClr>
                </a:solidFill>
              </a:rPr>
              <a:t>(167eNTV)</a:t>
            </a:r>
            <a:endParaRPr lang="en-GB" sz="16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107"/>
          <a:stretch/>
        </p:blipFill>
        <p:spPr>
          <a:xfrm>
            <a:off x="5148064" y="1700808"/>
            <a:ext cx="3538736" cy="4346982"/>
          </a:xfrm>
          <a:prstGeom prst="rect">
            <a:avLst/>
          </a:prstGeom>
          <a:ln>
            <a:noFill/>
          </a:ln>
          <a:effectLst>
            <a:outerShdw blurRad="292100" dist="139700" dir="2700000" algn="tl" rotWithShape="0">
              <a:srgbClr val="333333">
                <a:alpha val="65000"/>
              </a:srgbClr>
            </a:outerShdw>
          </a:effectLst>
        </p:spPr>
      </p:pic>
      <p:sp>
        <p:nvSpPr>
          <p:cNvPr id="9" name="Footer Placeholder 2"/>
          <p:cNvSpPr txBox="1">
            <a:spLocks/>
          </p:cNvSpPr>
          <p:nvPr/>
        </p:nvSpPr>
        <p:spPr>
          <a:xfrm>
            <a:off x="6084168" y="6044342"/>
            <a:ext cx="2016224" cy="243222"/>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mtClean="0"/>
              <a:t>Image: NVO (2011)</a:t>
            </a:r>
            <a:endParaRPr lang="en-GB" dirty="0"/>
          </a:p>
        </p:txBody>
      </p:sp>
    </p:spTree>
    <p:extLst>
      <p:ext uri="{BB962C8B-B14F-4D97-AF65-F5344CB8AC3E}">
        <p14:creationId xmlns:p14="http://schemas.microsoft.com/office/powerpoint/2010/main" val="1476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your emotions:</a:t>
            </a:r>
            <a:endParaRPr lang="en-GB"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925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Top tips?</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Photo: FEEHAN, </a:t>
            </a:r>
            <a:r>
              <a:rPr lang="en-GB" dirty="0"/>
              <a:t>E</a:t>
            </a:r>
            <a:r>
              <a:rPr lang="en-GB" dirty="0" smtClean="0"/>
              <a:t>. (2011)</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292" b="7027"/>
          <a:stretch/>
        </p:blipFill>
        <p:spPr>
          <a:xfrm>
            <a:off x="1763688" y="2852936"/>
            <a:ext cx="5719496" cy="3460946"/>
          </a:xfrm>
          <a:prstGeom prst="rect">
            <a:avLst/>
          </a:prstGeom>
        </p:spPr>
      </p:pic>
    </p:spTree>
    <p:extLst>
      <p:ext uri="{BB962C8B-B14F-4D97-AF65-F5344CB8AC3E}">
        <p14:creationId xmlns:p14="http://schemas.microsoft.com/office/powerpoint/2010/main" val="3636067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Think about these*:</a:t>
            </a:r>
            <a:endParaRPr lang="en-GB" dirty="0"/>
          </a:p>
        </p:txBody>
      </p:sp>
      <p:sp>
        <p:nvSpPr>
          <p:cNvPr id="5" name="Content Placeholder 4"/>
          <p:cNvSpPr>
            <a:spLocks noGrp="1"/>
          </p:cNvSpPr>
          <p:nvPr>
            <p:ph idx="1"/>
          </p:nvPr>
        </p:nvSpPr>
        <p:spPr/>
        <p:txBody>
          <a:bodyPr/>
          <a:lstStyle/>
          <a:p>
            <a:r>
              <a:rPr lang="en-GB" dirty="0" smtClean="0">
                <a:solidFill>
                  <a:schemeClr val="bg2">
                    <a:lumMod val="25000"/>
                  </a:schemeClr>
                </a:solidFill>
              </a:rPr>
              <a:t>Be flexible</a:t>
            </a:r>
          </a:p>
          <a:p>
            <a:r>
              <a:rPr lang="en-GB" dirty="0">
                <a:solidFill>
                  <a:schemeClr val="bg2">
                    <a:lumMod val="25000"/>
                  </a:schemeClr>
                </a:solidFill>
              </a:rPr>
              <a:t>Plan well but be willing to </a:t>
            </a:r>
            <a:r>
              <a:rPr lang="en-GB" dirty="0" smtClean="0">
                <a:solidFill>
                  <a:schemeClr val="bg2">
                    <a:lumMod val="25000"/>
                  </a:schemeClr>
                </a:solidFill>
              </a:rPr>
              <a:t>improvise</a:t>
            </a:r>
          </a:p>
          <a:p>
            <a:r>
              <a:rPr lang="en-GB" dirty="0">
                <a:solidFill>
                  <a:schemeClr val="bg2">
                    <a:lumMod val="25000"/>
                  </a:schemeClr>
                </a:solidFill>
              </a:rPr>
              <a:t>Use your </a:t>
            </a:r>
            <a:r>
              <a:rPr lang="en-GB" dirty="0" smtClean="0">
                <a:solidFill>
                  <a:schemeClr val="bg2">
                    <a:lumMod val="25000"/>
                  </a:schemeClr>
                </a:solidFill>
              </a:rPr>
              <a:t>colleagues</a:t>
            </a:r>
          </a:p>
          <a:p>
            <a:r>
              <a:rPr lang="en-GB" dirty="0" smtClean="0">
                <a:solidFill>
                  <a:schemeClr val="bg2">
                    <a:lumMod val="25000"/>
                  </a:schemeClr>
                </a:solidFill>
              </a:rPr>
              <a:t>Make friends outside the school</a:t>
            </a:r>
          </a:p>
          <a:p>
            <a:r>
              <a:rPr lang="en-GB" dirty="0" smtClean="0">
                <a:solidFill>
                  <a:schemeClr val="bg2">
                    <a:lumMod val="25000"/>
                  </a:schemeClr>
                </a:solidFill>
              </a:rPr>
              <a:t>Keep </a:t>
            </a:r>
            <a:r>
              <a:rPr lang="en-GB" dirty="0">
                <a:solidFill>
                  <a:schemeClr val="bg2">
                    <a:lumMod val="25000"/>
                  </a:schemeClr>
                </a:solidFill>
              </a:rPr>
              <a:t>appropriate assistant/student </a:t>
            </a:r>
            <a:r>
              <a:rPr lang="en-GB" dirty="0" smtClean="0">
                <a:solidFill>
                  <a:schemeClr val="bg2">
                    <a:lumMod val="25000"/>
                  </a:schemeClr>
                </a:solidFill>
              </a:rPr>
              <a:t>boundaries</a:t>
            </a:r>
          </a:p>
          <a:p>
            <a:r>
              <a:rPr lang="en-GB" dirty="0">
                <a:solidFill>
                  <a:schemeClr val="bg2">
                    <a:lumMod val="25000"/>
                  </a:schemeClr>
                </a:solidFill>
              </a:rPr>
              <a:t>Be aware of the way the school </a:t>
            </a:r>
            <a:r>
              <a:rPr lang="en-GB" dirty="0" smtClean="0">
                <a:solidFill>
                  <a:schemeClr val="bg2">
                    <a:lumMod val="25000"/>
                  </a:schemeClr>
                </a:solidFill>
              </a:rPr>
              <a:t>works</a:t>
            </a:r>
          </a:p>
          <a:p>
            <a:r>
              <a:rPr lang="en-GB" dirty="0">
                <a:solidFill>
                  <a:schemeClr val="bg2">
                    <a:lumMod val="25000"/>
                  </a:schemeClr>
                </a:solidFill>
              </a:rPr>
              <a:t>If a student does badly, don’t blame yourself</a:t>
            </a:r>
          </a:p>
        </p:txBody>
      </p:sp>
      <p:sp>
        <p:nvSpPr>
          <p:cNvPr id="2" name="Footer Placeholder 1"/>
          <p:cNvSpPr>
            <a:spLocks noGrp="1"/>
          </p:cNvSpPr>
          <p:nvPr>
            <p:ph type="ftr" sz="quarter" idx="11"/>
          </p:nvPr>
        </p:nvSpPr>
        <p:spPr>
          <a:xfrm>
            <a:off x="539552" y="6476999"/>
            <a:ext cx="7608763" cy="192361"/>
          </a:xfrm>
        </p:spPr>
        <p:txBody>
          <a:bodyPr/>
          <a:lstStyle/>
          <a:p>
            <a:pPr algn="ctr"/>
            <a:r>
              <a:rPr lang="en-GB" dirty="0" smtClean="0"/>
              <a:t>*Adapted from: Merrick, K. (</a:t>
            </a:r>
            <a:r>
              <a:rPr lang="en-GB" dirty="0"/>
              <a:t>2012</a:t>
            </a:r>
            <a:r>
              <a:rPr lang="en-GB" dirty="0" smtClean="0"/>
              <a:t>)</a:t>
            </a:r>
            <a:endParaRPr lang="en-GB"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8104" y="547456"/>
            <a:ext cx="3456384" cy="1475498"/>
          </a:xfrm>
          <a:prstGeom prst="rect">
            <a:avLst/>
          </a:prstGeom>
        </p:spPr>
      </p:pic>
    </p:spTree>
    <p:extLst>
      <p:ext uri="{BB962C8B-B14F-4D97-AF65-F5344CB8AC3E}">
        <p14:creationId xmlns:p14="http://schemas.microsoft.com/office/powerpoint/2010/main" val="13263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Perhaps: </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solidFill>
                  <a:schemeClr val="bg2">
                    <a:lumMod val="25000"/>
                  </a:schemeClr>
                </a:solidFill>
              </a:rPr>
              <a:t>Browse through grammar and other EFL (English as a Foreign Language) text books (including teaching content through English) </a:t>
            </a:r>
          </a:p>
          <a:p>
            <a:endParaRPr lang="en-GB" dirty="0" smtClean="0">
              <a:solidFill>
                <a:schemeClr val="bg2">
                  <a:lumMod val="25000"/>
                </a:schemeClr>
              </a:solidFill>
            </a:endParaRPr>
          </a:p>
          <a:p>
            <a:r>
              <a:rPr lang="en-GB" dirty="0" smtClean="0">
                <a:solidFill>
                  <a:schemeClr val="bg2">
                    <a:lumMod val="25000"/>
                  </a:schemeClr>
                </a:solidFill>
              </a:rPr>
              <a:t>You may not be an experienced teacher, but you are an experienced learner! Remember what you enjoyed doing in class!</a:t>
            </a:r>
          </a:p>
          <a:p>
            <a:endParaRPr lang="en-GB" dirty="0" smtClean="0">
              <a:solidFill>
                <a:schemeClr val="bg2">
                  <a:lumMod val="25000"/>
                </a:schemeClr>
              </a:solidFill>
            </a:endParaRPr>
          </a:p>
          <a:p>
            <a:r>
              <a:rPr lang="en-GB" dirty="0" smtClean="0">
                <a:solidFill>
                  <a:schemeClr val="bg2">
                    <a:lumMod val="25000"/>
                  </a:schemeClr>
                </a:solidFill>
              </a:rPr>
              <a:t> Observe English classes in </a:t>
            </a:r>
            <a:r>
              <a:rPr lang="en-GB" dirty="0" err="1" smtClean="0">
                <a:solidFill>
                  <a:schemeClr val="bg2">
                    <a:lumMod val="25000"/>
                  </a:schemeClr>
                </a:solidFill>
              </a:rPr>
              <a:t>Youtube</a:t>
            </a:r>
            <a:r>
              <a:rPr lang="en-GB" dirty="0" smtClean="0">
                <a:solidFill>
                  <a:schemeClr val="bg2">
                    <a:lumMod val="25000"/>
                  </a:schemeClr>
                </a:solidFill>
              </a:rPr>
              <a:t> and think about the strengths and weaknesses of the classes you observe</a:t>
            </a:r>
            <a:endParaRPr lang="en-GB" dirty="0">
              <a:solidFill>
                <a:schemeClr val="bg2">
                  <a:lumMod val="25000"/>
                </a:schemeClr>
              </a:solidFill>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8344" y="4581128"/>
            <a:ext cx="1323187" cy="2064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 abroad? </a:t>
            </a:r>
            <a:endParaRPr lang="en-GB" dirty="0"/>
          </a:p>
        </p:txBody>
      </p:sp>
      <p:sp>
        <p:nvSpPr>
          <p:cNvPr id="3" name="Footer Placeholder 2"/>
          <p:cNvSpPr>
            <a:spLocks noGrp="1"/>
          </p:cNvSpPr>
          <p:nvPr>
            <p:ph type="ftr" sz="quarter" idx="11"/>
          </p:nvPr>
        </p:nvSpPr>
        <p:spPr>
          <a:xfrm>
            <a:off x="259363" y="6307777"/>
            <a:ext cx="7896795" cy="264369"/>
          </a:xfrm>
        </p:spPr>
        <p:txBody>
          <a:bodyPr/>
          <a:lstStyle/>
          <a:p>
            <a:pPr algn="ctr"/>
            <a:r>
              <a:rPr lang="en-GB" dirty="0" smtClean="0"/>
              <a:t>Source: “</a:t>
            </a:r>
            <a:r>
              <a:rPr lang="en-GB" b="1" dirty="0"/>
              <a:t>Ten reasons to become an English language </a:t>
            </a:r>
            <a:r>
              <a:rPr lang="en-GB" b="1" dirty="0" smtClean="0"/>
              <a:t>assistant”, </a:t>
            </a:r>
            <a:r>
              <a:rPr lang="en-GB" b="1" i="1" dirty="0" smtClean="0"/>
              <a:t>British Council </a:t>
            </a:r>
            <a:r>
              <a:rPr lang="en-GB" b="1" dirty="0" smtClean="0"/>
              <a:t>(2014)</a:t>
            </a:r>
            <a:r>
              <a:rPr lang="en-GB" dirty="0" smtClean="0"/>
              <a:t> </a:t>
            </a:r>
            <a:br>
              <a:rPr lang="en-GB" dirty="0" smtClean="0"/>
            </a:br>
            <a:r>
              <a:rPr lang="en-GB" dirty="0" smtClean="0"/>
              <a:t>Image: </a:t>
            </a:r>
            <a:r>
              <a:rPr lang="en-GB" dirty="0"/>
              <a:t>© </a:t>
            </a:r>
            <a:r>
              <a:rPr lang="en-GB" dirty="0">
                <a:hlinkClick r:id="rId3"/>
              </a:rPr>
              <a:t>Flazingo.com</a:t>
            </a:r>
            <a:r>
              <a:rPr lang="en-GB" dirty="0"/>
              <a:t>, licensed under </a:t>
            </a:r>
            <a:r>
              <a:rPr lang="en-GB" dirty="0">
                <a:hlinkClick r:id="rId4"/>
              </a:rPr>
              <a:t>CC BY-SA 2.0</a:t>
            </a:r>
            <a:r>
              <a:rPr lang="en-GB" dirty="0"/>
              <a:t> and adapted from the </a:t>
            </a:r>
            <a:r>
              <a:rPr lang="en-GB" dirty="0" smtClean="0">
                <a:hlinkClick r:id="rId5"/>
              </a:rPr>
              <a:t>original</a:t>
            </a:r>
            <a:r>
              <a:rPr lang="en-GB" dirty="0"/>
              <a:t> </a:t>
            </a:r>
            <a:r>
              <a:rPr lang="en-GB" dirty="0" smtClean="0"/>
              <a:t>by </a:t>
            </a:r>
            <a:r>
              <a:rPr lang="en-GB" dirty="0" err="1" smtClean="0"/>
              <a:t>Chenia</a:t>
            </a:r>
            <a:r>
              <a:rPr lang="en-GB" dirty="0" smtClean="0"/>
              <a:t>, 2014. </a:t>
            </a:r>
            <a:endParaRPr lang="en-GB"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4010" y="2194678"/>
            <a:ext cx="4690242" cy="312835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27842">
            <a:off x="806019" y="1683245"/>
            <a:ext cx="1873546"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“See the world”</a:t>
            </a:r>
            <a:endParaRPr lang="en-GB" sz="2400" dirty="0">
              <a:latin typeface="Arial Rounded MT Bold" panose="020F0704030504030204" pitchFamily="34" charset="0"/>
            </a:endParaRPr>
          </a:p>
        </p:txBody>
      </p:sp>
      <p:sp>
        <p:nvSpPr>
          <p:cNvPr id="7" name="TextBox 6"/>
          <p:cNvSpPr txBox="1"/>
          <p:nvPr/>
        </p:nvSpPr>
        <p:spPr>
          <a:xfrm rot="478344">
            <a:off x="306017" y="2570628"/>
            <a:ext cx="2270957"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Learn a new language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8" name="TextBox 7"/>
          <p:cNvSpPr txBox="1"/>
          <p:nvPr/>
        </p:nvSpPr>
        <p:spPr>
          <a:xfrm rot="20837019">
            <a:off x="409358" y="3720245"/>
            <a:ext cx="1700706"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Start a new career path</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9" name="TextBox 8"/>
          <p:cNvSpPr txBox="1"/>
          <p:nvPr/>
        </p:nvSpPr>
        <p:spPr>
          <a:xfrm rot="423996">
            <a:off x="607314" y="5113348"/>
            <a:ext cx="2270957"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Boost your employability</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1" name="TextBox 10"/>
          <p:cNvSpPr txBox="1"/>
          <p:nvPr/>
        </p:nvSpPr>
        <p:spPr>
          <a:xfrm rot="21172764">
            <a:off x="6864430" y="3461394"/>
            <a:ext cx="2084940"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Take steps to further work abroad</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3" name="TextBox 12"/>
          <p:cNvSpPr txBox="1"/>
          <p:nvPr/>
        </p:nvSpPr>
        <p:spPr>
          <a:xfrm rot="629886">
            <a:off x="5962086" y="4722868"/>
            <a:ext cx="1841106"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Experience a new cuisine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4" name="TextBox 13"/>
          <p:cNvSpPr txBox="1"/>
          <p:nvPr/>
        </p:nvSpPr>
        <p:spPr>
          <a:xfrm>
            <a:off x="2920762" y="1375455"/>
            <a:ext cx="1691595"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Make a bit of money</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0" name="TextBox 9"/>
          <p:cNvSpPr txBox="1"/>
          <p:nvPr/>
        </p:nvSpPr>
        <p:spPr>
          <a:xfrm rot="20788329">
            <a:off x="4977270" y="1291501"/>
            <a:ext cx="1691595"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Build a network</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2" name="TextBox 11"/>
          <p:cNvSpPr txBox="1"/>
          <p:nvPr/>
        </p:nvSpPr>
        <p:spPr>
          <a:xfrm rot="21352906">
            <a:off x="3101114" y="5186932"/>
            <a:ext cx="2644790"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Become more culturally aware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5" name="TextBox 14"/>
          <p:cNvSpPr txBox="1"/>
          <p:nvPr/>
        </p:nvSpPr>
        <p:spPr>
          <a:xfrm rot="396745">
            <a:off x="6740171" y="1665794"/>
            <a:ext cx="2084940" cy="1569660"/>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smtClean="0"/>
              <a:t>Get support from the British Council</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65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3" grpId="0" animBg="1"/>
      <p:bldP spid="14" grpId="0" animBg="1"/>
      <p:bldP spid="10" grpId="0" animBg="1"/>
      <p:bldP spid="12"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p:txBody>
          <a:bodyPr>
            <a:normAutofit fontScale="90000"/>
          </a:bodyPr>
          <a:lstStyle/>
          <a:p>
            <a:r>
              <a:rPr lang="en-GB" dirty="0" smtClean="0"/>
              <a:t>Explore the following resources*: </a:t>
            </a:r>
            <a:endParaRPr lang="en-GB" dirty="0"/>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3728" y="6237312"/>
            <a:ext cx="7128792" cy="276999"/>
          </a:xfrm>
          <a:prstGeom prst="rect">
            <a:avLst/>
          </a:prstGeom>
          <a:noFill/>
        </p:spPr>
        <p:txBody>
          <a:bodyPr wrap="square" rtlCol="0">
            <a:spAutoFit/>
          </a:bodyPr>
          <a:lstStyle/>
          <a:p>
            <a:r>
              <a:rPr lang="en-GB" sz="1200" dirty="0" smtClean="0">
                <a:solidFill>
                  <a:srgbClr val="C00000"/>
                </a:solidFill>
              </a:rPr>
              <a:t>* Disclaimer: We are not responsible for the content of external links. </a:t>
            </a:r>
            <a:endParaRPr lang="en-GB" sz="12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630923"/>
              </p:ext>
            </p:extLst>
          </p:nvPr>
        </p:nvGraphicFramePr>
        <p:xfrm>
          <a:off x="457200" y="1772816"/>
          <a:ext cx="8229600" cy="4248471"/>
        </p:xfrm>
        <a:graphic>
          <a:graphicData uri="http://schemas.openxmlformats.org/drawingml/2006/table">
            <a:tbl>
              <a:tblPr firstRow="1" firstCol="1" bandRow="1">
                <a:tableStyleId>{5C22544A-7EE6-4342-B048-85BDC9FD1C3A}</a:tableStyleId>
              </a:tblPr>
              <a:tblGrid>
                <a:gridCol w="1863726">
                  <a:extLst>
                    <a:ext uri="{9D8B030D-6E8A-4147-A177-3AD203B41FA5}">
                      <a16:colId xmlns:a16="http://schemas.microsoft.com/office/drawing/2014/main" val="20000"/>
                    </a:ext>
                  </a:extLst>
                </a:gridCol>
                <a:gridCol w="6365874">
                  <a:extLst>
                    <a:ext uri="{9D8B030D-6E8A-4147-A177-3AD203B41FA5}">
                      <a16:colId xmlns:a16="http://schemas.microsoft.com/office/drawing/2014/main" val="20001"/>
                    </a:ext>
                  </a:extLst>
                </a:gridCol>
              </a:tblGrid>
              <a:tr h="853095">
                <a:tc>
                  <a:txBody>
                    <a:bodyPr/>
                    <a:lstStyle/>
                    <a:p>
                      <a:pPr>
                        <a:lnSpc>
                          <a:spcPct val="115000"/>
                        </a:lnSpc>
                        <a:spcAft>
                          <a:spcPts val="0"/>
                        </a:spcAft>
                      </a:pPr>
                      <a:r>
                        <a:rPr lang="en-GB" sz="1600">
                          <a:effectLst/>
                        </a:rPr>
                        <a:t>List of websites with learning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3"/>
                        </a:rPr>
                        <a:t>https://morwennatakesoneurope.wordpress.com/2012/12/05/a-language-assistants-top-most-useful-websites-of-all-time/</a:t>
                      </a: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63062">
                <a:tc>
                  <a:txBody>
                    <a:bodyPr/>
                    <a:lstStyle/>
                    <a:p>
                      <a:pPr>
                        <a:lnSpc>
                          <a:spcPct val="115000"/>
                        </a:lnSpc>
                        <a:spcAft>
                          <a:spcPts val="0"/>
                        </a:spcAft>
                      </a:pPr>
                      <a:r>
                        <a:rPr lang="en-GB" sz="1600">
                          <a:effectLst/>
                        </a:rPr>
                        <a:t>Advice on conducting lessons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4"/>
                        </a:rPr>
                        <a:t>https://notatextbook.wordpress.com/2014/10/02/advice-for-an-english-language-assistant-abroad/</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63062">
                <a:tc>
                  <a:txBody>
                    <a:bodyPr/>
                    <a:lstStyle/>
                    <a:p>
                      <a:pPr>
                        <a:lnSpc>
                          <a:spcPct val="115000"/>
                        </a:lnSpc>
                        <a:spcAft>
                          <a:spcPts val="0"/>
                        </a:spcAft>
                      </a:pPr>
                      <a:r>
                        <a:rPr lang="en-GB" sz="1600">
                          <a:effectLst/>
                        </a:rPr>
                        <a:t>BBC Learning English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5"/>
                        </a:rPr>
                        <a:t>http://www.bbc.co.uk/learningenglish/</a:t>
                      </a:r>
                      <a:endParaRPr lang="en-GB" sz="1600">
                        <a:effectLst/>
                      </a:endParaRPr>
                    </a:p>
                    <a:p>
                      <a:pP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563062">
                <a:tc>
                  <a:txBody>
                    <a:bodyPr/>
                    <a:lstStyle/>
                    <a:p>
                      <a:pPr>
                        <a:lnSpc>
                          <a:spcPct val="115000"/>
                        </a:lnSpc>
                        <a:spcAft>
                          <a:spcPts val="0"/>
                        </a:spcAft>
                      </a:pPr>
                      <a:r>
                        <a:rPr lang="en-GB" sz="1600">
                          <a:effectLst/>
                        </a:rPr>
                        <a:t>Lesson plan ideas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6"/>
                        </a:rPr>
                        <a:t>http://www.thirdyearabroad.com/work-abroad/teach-abroad/item/2148-lesson-plan-ideas-for-english-language-assistants.html</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853095">
                <a:tc>
                  <a:txBody>
                    <a:bodyPr/>
                    <a:lstStyle/>
                    <a:p>
                      <a:pPr>
                        <a:lnSpc>
                          <a:spcPct val="115000"/>
                        </a:lnSpc>
                        <a:spcAft>
                          <a:spcPts val="0"/>
                        </a:spcAft>
                      </a:pPr>
                      <a:r>
                        <a:rPr lang="en-GB" sz="1600">
                          <a:effectLst/>
                        </a:rPr>
                        <a:t>One-stop CLIL (Teaching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a:effectLst/>
                        </a:rPr>
                        <a:t>http://www.onestopenglish.com/clil/</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853095">
                <a:tc>
                  <a:txBody>
                    <a:bodyPr/>
                    <a:lstStyle/>
                    <a:p>
                      <a:pPr>
                        <a:lnSpc>
                          <a:spcPct val="115000"/>
                        </a:lnSpc>
                        <a:spcAft>
                          <a:spcPts val="0"/>
                        </a:spcAft>
                      </a:pPr>
                      <a:r>
                        <a:rPr lang="en-GB" sz="1600">
                          <a:effectLst/>
                        </a:rPr>
                        <a:t>BC YouTube ‘Teaching English’ Channel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dirty="0">
                          <a:effectLst/>
                          <a:hlinkClick r:id="rId7"/>
                        </a:rPr>
                        <a:t>https://www.youtube.com/user/BritishCouncilTE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3927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ctrTitle"/>
          </p:nvPr>
        </p:nvSpPr>
        <p:spPr/>
        <p:txBody>
          <a:bodyPr/>
          <a:lstStyle/>
          <a:p>
            <a:r>
              <a:rPr lang="en-GB" dirty="0" smtClean="0"/>
              <a:t>GOOD LUCK! </a:t>
            </a:r>
            <a:r>
              <a:rPr lang="en-GB" dirty="0" smtClean="0">
                <a:sym typeface="Wingdings" panose="05000000000000000000" pitchFamily="2" charset="2"/>
              </a:rPr>
              <a:t></a:t>
            </a:r>
            <a:endParaRPr lang="en-GB" dirty="0"/>
          </a:p>
        </p:txBody>
      </p:sp>
      <p:sp>
        <p:nvSpPr>
          <p:cNvPr id="3" name="Subtitle 2"/>
          <p:cNvSpPr>
            <a:spLocks noGrp="1"/>
          </p:cNvSpPr>
          <p:nvPr>
            <p:ph type="subTitle" idx="1"/>
          </p:nvPr>
        </p:nvSpPr>
        <p:spPr/>
        <p:txBody>
          <a:bodyPr/>
          <a:lstStyle/>
          <a:p>
            <a:endParaRPr lang="en-GB"/>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8667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a:xfrm>
            <a:off x="457200" y="1660340"/>
            <a:ext cx="8229600" cy="4992624"/>
          </a:xfrm>
        </p:spPr>
        <p:txBody>
          <a:bodyPr>
            <a:normAutofit fontScale="92500" lnSpcReduction="20000"/>
          </a:bodyPr>
          <a:lstStyle/>
          <a:p>
            <a:pPr marL="118872" indent="0">
              <a:buNone/>
            </a:pPr>
            <a:r>
              <a:rPr lang="en-GB" sz="2400" b="1" dirty="0" smtClean="0"/>
              <a:t>THE LANGSNAP TEAM (University of Southampton): </a:t>
            </a:r>
          </a:p>
          <a:p>
            <a:r>
              <a:rPr lang="en-GB" sz="2400" b="1" dirty="0" err="1" smtClean="0">
                <a:solidFill>
                  <a:schemeClr val="bg2">
                    <a:lumMod val="50000"/>
                  </a:schemeClr>
                </a:solidFill>
              </a:rPr>
              <a:t>Prof.</a:t>
            </a:r>
            <a:r>
              <a:rPr lang="en-GB" sz="2400" b="1" dirty="0" smtClean="0">
                <a:solidFill>
                  <a:schemeClr val="bg2">
                    <a:lumMod val="50000"/>
                  </a:schemeClr>
                </a:solidFill>
              </a:rPr>
              <a:t> Rosamond Mitchell</a:t>
            </a:r>
          </a:p>
          <a:p>
            <a:r>
              <a:rPr lang="en-GB" sz="2400" b="1" dirty="0" smtClean="0">
                <a:solidFill>
                  <a:schemeClr val="bg2">
                    <a:lumMod val="50000"/>
                  </a:schemeClr>
                </a:solidFill>
              </a:rPr>
              <a:t>Dr L. Patricia Romero de Mills</a:t>
            </a:r>
          </a:p>
          <a:p>
            <a:r>
              <a:rPr lang="en-GB" sz="2400" b="1" dirty="0" smtClean="0">
                <a:solidFill>
                  <a:schemeClr val="bg2">
                    <a:lumMod val="50000"/>
                  </a:schemeClr>
                </a:solidFill>
              </a:rPr>
              <a:t>Laurence Richard</a:t>
            </a:r>
          </a:p>
          <a:p>
            <a:r>
              <a:rPr lang="en-GB" sz="2400" b="1" dirty="0" smtClean="0">
                <a:solidFill>
                  <a:schemeClr val="bg2">
                    <a:lumMod val="50000"/>
                  </a:schemeClr>
                </a:solidFill>
              </a:rPr>
              <a:t>Dr Nicole Tracy-Ventura</a:t>
            </a:r>
          </a:p>
          <a:p>
            <a:r>
              <a:rPr lang="en-GB" sz="2400" b="1" dirty="0" smtClean="0">
                <a:solidFill>
                  <a:schemeClr val="bg2">
                    <a:lumMod val="50000"/>
                  </a:schemeClr>
                </a:solidFill>
              </a:rPr>
              <a:t>Dr Kevin McManus</a:t>
            </a:r>
          </a:p>
          <a:p>
            <a:r>
              <a:rPr lang="en-GB" sz="2400" b="1" dirty="0" smtClean="0">
                <a:solidFill>
                  <a:schemeClr val="bg2">
                    <a:lumMod val="50000"/>
                  </a:schemeClr>
                </a:solidFill>
              </a:rPr>
              <a:t>Claire St. John (Research assistant) </a:t>
            </a:r>
          </a:p>
          <a:p>
            <a:pPr marL="118872" indent="0">
              <a:buNone/>
            </a:pPr>
            <a:endParaRPr lang="en-GB" sz="1600" b="1" u="sng" dirty="0" smtClean="0"/>
          </a:p>
          <a:p>
            <a:pPr marL="118872" indent="0">
              <a:buNone/>
            </a:pPr>
            <a:r>
              <a:rPr lang="en-GB" sz="1600" b="1" u="sng" dirty="0" smtClean="0"/>
              <a:t>Quotes </a:t>
            </a:r>
            <a:r>
              <a:rPr lang="en-GB" sz="1600" b="1" u="sng" dirty="0"/>
              <a:t>from interviews to students extracted from: </a:t>
            </a:r>
          </a:p>
          <a:p>
            <a:pPr marL="118872" indent="0">
              <a:buNone/>
            </a:pPr>
            <a:r>
              <a:rPr lang="en-GB" sz="1600" dirty="0">
                <a:solidFill>
                  <a:schemeClr val="bg2">
                    <a:lumMod val="50000"/>
                  </a:schemeClr>
                </a:solidFill>
              </a:rPr>
              <a:t>Mitchell, et al Languages and Social Networks Abroad Project (LANGSNAP). 2013. Accessed 09</a:t>
            </a:r>
          </a:p>
          <a:p>
            <a:pPr marL="118872" indent="0">
              <a:buNone/>
            </a:pPr>
            <a:r>
              <a:rPr lang="en-GB" sz="1600" dirty="0">
                <a:solidFill>
                  <a:schemeClr val="bg2">
                    <a:lumMod val="50000"/>
                  </a:schemeClr>
                </a:solidFill>
              </a:rPr>
              <a:t>September, 2015. Available from: </a:t>
            </a:r>
            <a:r>
              <a:rPr lang="en-GB" sz="1600" dirty="0">
                <a:solidFill>
                  <a:schemeClr val="bg2">
                    <a:lumMod val="50000"/>
                  </a:schemeClr>
                </a:solidFill>
                <a:hlinkClick r:id="rId3"/>
              </a:rPr>
              <a:t>https://langsnap.soton.ac.uk</a:t>
            </a:r>
            <a:r>
              <a:rPr lang="en-GB" sz="1600" dirty="0" smtClean="0">
                <a:solidFill>
                  <a:schemeClr val="bg2">
                    <a:lumMod val="50000"/>
                  </a:schemeClr>
                </a:solidFill>
                <a:hlinkClick r:id="rId3"/>
              </a:rPr>
              <a:t>/</a:t>
            </a:r>
            <a:endParaRPr lang="en-GB" sz="1600" dirty="0" smtClean="0">
              <a:solidFill>
                <a:schemeClr val="bg2">
                  <a:lumMod val="50000"/>
                </a:schemeClr>
              </a:solidFill>
            </a:endParaRPr>
          </a:p>
          <a:p>
            <a:pPr marL="118872" indent="0">
              <a:buNone/>
            </a:pPr>
            <a:r>
              <a:rPr lang="en-GB" sz="1600" b="1" u="sng" dirty="0" smtClean="0"/>
              <a:t> </a:t>
            </a:r>
            <a:endParaRPr lang="en-GB" sz="1600" b="1" u="sng" dirty="0"/>
          </a:p>
          <a:p>
            <a:pPr marL="118872" indent="0">
              <a:buNone/>
            </a:pPr>
            <a:r>
              <a:rPr lang="en-GB" sz="1600" b="1" u="sng" dirty="0" smtClean="0">
                <a:solidFill>
                  <a:srgbClr val="FF0000"/>
                </a:solidFill>
              </a:rPr>
              <a:t>IMPORTANT: </a:t>
            </a:r>
            <a:r>
              <a:rPr lang="en-GB" sz="1600" dirty="0" smtClean="0">
                <a:solidFill>
                  <a:schemeClr val="bg2">
                    <a:lumMod val="50000"/>
                  </a:schemeClr>
                </a:solidFill>
              </a:rPr>
              <a:t>This guide was designed by Dr L. Patricia Romero de Mills, </a:t>
            </a:r>
            <a:r>
              <a:rPr lang="en-GB" sz="1600" dirty="0" err="1" smtClean="0">
                <a:solidFill>
                  <a:schemeClr val="bg2">
                    <a:lumMod val="50000"/>
                  </a:schemeClr>
                </a:solidFill>
              </a:rPr>
              <a:t>Lansnap</a:t>
            </a:r>
            <a:r>
              <a:rPr lang="en-GB" sz="1600" dirty="0" smtClean="0">
                <a:solidFill>
                  <a:schemeClr val="bg2">
                    <a:lumMod val="50000"/>
                  </a:schemeClr>
                </a:solidFill>
              </a:rPr>
              <a:t> co-investigator. It was designed with 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sz="1600" dirty="0" err="1" smtClean="0">
                <a:solidFill>
                  <a:schemeClr val="bg2">
                    <a:lumMod val="50000"/>
                  </a:schemeClr>
                </a:solidFill>
              </a:rPr>
              <a:t>Langsnap</a:t>
            </a:r>
            <a:r>
              <a:rPr lang="en-GB" sz="1600" dirty="0" smtClean="0">
                <a:solidFill>
                  <a:schemeClr val="bg2">
                    <a:lumMod val="50000"/>
                  </a:schemeClr>
                </a:solidFill>
              </a:rPr>
              <a:t> team and project must be clearly displayed on any modified versions you create. No modified versions of this work should be shared; professionals interested in modifying this original version must download it from:  </a:t>
            </a:r>
          </a:p>
          <a:p>
            <a:pPr marL="118872" indent="0">
              <a:buNone/>
            </a:pPr>
            <a:r>
              <a:rPr lang="en-GB" sz="1600" dirty="0" smtClean="0">
                <a:solidFill>
                  <a:schemeClr val="bg2">
                    <a:lumMod val="50000"/>
                  </a:schemeClr>
                </a:solidFill>
              </a:rPr>
              <a:t>For any questions please contact Dr L. Patricia Romero de Mills at: P.romero@soton.ac.uk</a:t>
            </a:r>
          </a:p>
          <a:p>
            <a:pPr marL="118872" indent="0">
              <a:buNone/>
            </a:pPr>
            <a:endParaRPr lang="en-GB" sz="4800" dirty="0">
              <a:solidFill>
                <a:schemeClr val="bg2">
                  <a:lumMod val="50000"/>
                </a:schemeClr>
              </a:solidFill>
            </a:endParaRPr>
          </a:p>
        </p:txBody>
      </p:sp>
      <p:sp>
        <p:nvSpPr>
          <p:cNvPr id="4" name="Footer Placeholder 3"/>
          <p:cNvSpPr>
            <a:spLocks noGrp="1"/>
          </p:cNvSpPr>
          <p:nvPr>
            <p:ph type="ftr" sz="quarter" idx="11"/>
          </p:nvPr>
        </p:nvSpPr>
        <p:spPr>
          <a:xfrm>
            <a:off x="611560" y="6381328"/>
            <a:ext cx="7536755"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fontScale="92500" lnSpcReduction="10000"/>
          </a:bodyPr>
          <a:lstStyle/>
          <a:p>
            <a:endParaRPr lang="en-GB" sz="1400" dirty="0" smtClean="0"/>
          </a:p>
          <a:p>
            <a:r>
              <a:rPr lang="en-GB" sz="1400" b="1" dirty="0" smtClean="0"/>
              <a:t>Bibliography: </a:t>
            </a:r>
          </a:p>
          <a:p>
            <a:pPr marL="118872" indent="0">
              <a:buNone/>
            </a:pPr>
            <a:endParaRPr lang="en-GB" sz="1400" b="1" dirty="0" smtClean="0"/>
          </a:p>
          <a:p>
            <a:r>
              <a:rPr lang="en-GB" sz="1400" dirty="0" smtClean="0"/>
              <a:t>British Council. 2013</a:t>
            </a:r>
            <a:r>
              <a:rPr lang="en-GB" sz="1400" dirty="0"/>
              <a:t>.</a:t>
            </a:r>
            <a:r>
              <a:rPr lang="en-GB" sz="1400" dirty="0" smtClean="0"/>
              <a:t> </a:t>
            </a:r>
            <a:r>
              <a:rPr lang="en-GB" sz="1400" i="1" dirty="0"/>
              <a:t>British Council Language Assistants: Sally Gascoigne</a:t>
            </a:r>
            <a:r>
              <a:rPr lang="en-GB" sz="1400" dirty="0"/>
              <a:t>. Accessed </a:t>
            </a:r>
            <a:r>
              <a:rPr lang="en-GB" sz="1400" dirty="0" smtClean="0"/>
              <a:t>21/12/2015</a:t>
            </a:r>
            <a:r>
              <a:rPr lang="en-GB" sz="1400" dirty="0"/>
              <a:t>. Available from: </a:t>
            </a:r>
            <a:r>
              <a:rPr lang="en-GB" sz="1400" u="sng" dirty="0">
                <a:hlinkClick r:id="rId3"/>
              </a:rPr>
              <a:t>https://</a:t>
            </a:r>
            <a:r>
              <a:rPr lang="en-GB" sz="1400" u="sng" dirty="0" smtClean="0">
                <a:hlinkClick r:id="rId3"/>
              </a:rPr>
              <a:t>www.youtube.com/watch?v=UP7s6-7OmS8</a:t>
            </a:r>
            <a:endParaRPr lang="en-GB" sz="1400" u="sng" dirty="0" smtClean="0"/>
          </a:p>
          <a:p>
            <a:r>
              <a:rPr lang="en-GB" sz="1400" dirty="0" smtClean="0"/>
              <a:t>British Council. 2105. </a:t>
            </a:r>
            <a:r>
              <a:rPr lang="en-GB" sz="1400" i="1" dirty="0" smtClean="0"/>
              <a:t>‘What will I do?’ Become a Language Assistant. Accessed: 22/12/2015. </a:t>
            </a:r>
            <a:r>
              <a:rPr lang="en-GB" sz="1400" dirty="0" smtClean="0"/>
              <a:t>Available </a:t>
            </a:r>
            <a:r>
              <a:rPr lang="en-GB" sz="1400" dirty="0"/>
              <a:t>from</a:t>
            </a:r>
            <a:r>
              <a:rPr lang="en-GB" sz="1400" i="1" dirty="0"/>
              <a:t>: </a:t>
            </a:r>
            <a:r>
              <a:rPr lang="en-GB" sz="1400" i="1" dirty="0">
                <a:hlinkClick r:id="rId4"/>
              </a:rPr>
              <a:t>https://</a:t>
            </a:r>
            <a:r>
              <a:rPr lang="en-GB" sz="1400" i="1" dirty="0" smtClean="0">
                <a:hlinkClick r:id="rId4"/>
              </a:rPr>
              <a:t>www.britishcouncil.org/language-assistants/become/what-will-i-do</a:t>
            </a:r>
            <a:endParaRPr lang="en-GB" sz="1400" i="1" dirty="0"/>
          </a:p>
          <a:p>
            <a:r>
              <a:rPr lang="en-GB" sz="1400" dirty="0" err="1" smtClean="0"/>
              <a:t>Chenia</a:t>
            </a:r>
            <a:r>
              <a:rPr lang="en-GB" sz="1400" dirty="0" smtClean="0"/>
              <a:t>, </a:t>
            </a:r>
            <a:r>
              <a:rPr lang="en-GB" sz="1400" dirty="0"/>
              <a:t>S. </a:t>
            </a:r>
            <a:r>
              <a:rPr lang="en-GB" sz="1400" dirty="0" smtClean="0"/>
              <a:t>2014</a:t>
            </a:r>
            <a:r>
              <a:rPr lang="en-GB" sz="1400" dirty="0"/>
              <a:t>.</a:t>
            </a:r>
            <a:r>
              <a:rPr lang="en-GB" sz="1400" dirty="0" smtClean="0"/>
              <a:t> Ten Reasons to Become and English Assistant </a:t>
            </a:r>
            <a:r>
              <a:rPr lang="en-GB" sz="1400" i="1" dirty="0" smtClean="0"/>
              <a:t>Vices Magazine, British Council. 1</a:t>
            </a:r>
            <a:r>
              <a:rPr lang="en-GB" sz="1400" dirty="0" smtClean="0"/>
              <a:t>6</a:t>
            </a:r>
            <a:r>
              <a:rPr lang="en-GB" sz="1400" baseline="30000" dirty="0" smtClean="0"/>
              <a:t>th</a:t>
            </a:r>
            <a:r>
              <a:rPr lang="en-GB" sz="1400" dirty="0" smtClean="0"/>
              <a:t> December, </a:t>
            </a:r>
            <a:r>
              <a:rPr lang="en-GB" sz="1400" dirty="0"/>
              <a:t>2014. </a:t>
            </a:r>
            <a:r>
              <a:rPr lang="en-GB" sz="1400" dirty="0" smtClean="0"/>
              <a:t>Accessed 21/12/2015</a:t>
            </a:r>
            <a:r>
              <a:rPr lang="en-GB" sz="1400" dirty="0"/>
              <a:t>. Available from: </a:t>
            </a:r>
            <a:r>
              <a:rPr lang="en-GB" sz="1400" u="sng" dirty="0">
                <a:hlinkClick r:id="rId5"/>
              </a:rPr>
              <a:t>https://</a:t>
            </a:r>
            <a:r>
              <a:rPr lang="en-GB" sz="1400" u="sng" dirty="0" smtClean="0">
                <a:hlinkClick r:id="rId5"/>
              </a:rPr>
              <a:t>www.britishcouncil.org/voices-magazine/ten-reasons-become-english-language-assistant</a:t>
            </a:r>
            <a:endParaRPr lang="en-GB" sz="1400" u="sng" dirty="0" smtClean="0"/>
          </a:p>
          <a:p>
            <a:r>
              <a:rPr lang="en-GB" sz="1400" u="sng" dirty="0" err="1" smtClean="0"/>
              <a:t>Merick</a:t>
            </a:r>
            <a:r>
              <a:rPr lang="en-GB" sz="1400" u="sng" dirty="0" smtClean="0"/>
              <a:t> K. (2012) </a:t>
            </a:r>
            <a:r>
              <a:rPr lang="en-GB" sz="1400" i="1" dirty="0"/>
              <a:t>Top Ten Tips for Surviving as a Language Assistant</a:t>
            </a:r>
            <a:r>
              <a:rPr lang="en-GB" sz="1400" dirty="0"/>
              <a:t>. </a:t>
            </a:r>
            <a:r>
              <a:rPr lang="en-GB" sz="1400" dirty="0" smtClean="0"/>
              <a:t>TheThirdYearAbroad.com. Available </a:t>
            </a:r>
            <a:r>
              <a:rPr lang="en-GB" sz="1400" dirty="0"/>
              <a:t>from: </a:t>
            </a:r>
            <a:r>
              <a:rPr lang="en-GB" sz="1400" dirty="0">
                <a:hlinkClick r:id="rId6"/>
              </a:rPr>
              <a:t>http://</a:t>
            </a:r>
            <a:r>
              <a:rPr lang="en-GB" sz="1400" dirty="0" smtClean="0">
                <a:hlinkClick r:id="rId6"/>
              </a:rPr>
              <a:t>www.thirdyearabroad.com/work-abroad/teach-abroad/item/1153-10-tips-survival-as-a-language-assistant.html</a:t>
            </a:r>
            <a:r>
              <a:rPr lang="en-GB" sz="1400" dirty="0" smtClean="0"/>
              <a:t>. Accessed 22/12/2015. </a:t>
            </a:r>
            <a:endParaRPr lang="en-GB" sz="1400" u="sng" dirty="0" smtClean="0"/>
          </a:p>
          <a:p>
            <a:r>
              <a:rPr lang="en-GB" sz="1400" dirty="0" smtClean="0"/>
              <a:t>Mitchell, et al. 2013. </a:t>
            </a:r>
            <a:r>
              <a:rPr lang="en-GB" sz="1400" i="1" dirty="0"/>
              <a:t>The influence of social networks, personality and placement type on language learning during residence abroad: Preliminary findings of the LANGSNAP project</a:t>
            </a:r>
            <a:r>
              <a:rPr lang="en-GB" sz="1400" dirty="0"/>
              <a:t>. Residence Abroad, Social Networks and Second Language Learning </a:t>
            </a:r>
            <a:r>
              <a:rPr lang="en-GB" sz="1400" dirty="0" smtClean="0"/>
              <a:t>Conference, April </a:t>
            </a:r>
            <a:r>
              <a:rPr lang="en-GB" sz="1400" dirty="0"/>
              <a:t>2013, University of </a:t>
            </a:r>
            <a:r>
              <a:rPr lang="en-GB" sz="1400" dirty="0" smtClean="0"/>
              <a:t>Southampton. </a:t>
            </a:r>
            <a:r>
              <a:rPr lang="en-GB" sz="1400" dirty="0"/>
              <a:t>Available </a:t>
            </a:r>
            <a:r>
              <a:rPr lang="en-GB" sz="1400" dirty="0" smtClean="0"/>
              <a:t>from: </a:t>
            </a:r>
            <a:r>
              <a:rPr lang="en-GB" sz="1400" dirty="0">
                <a:hlinkClick r:id="rId7"/>
              </a:rPr>
              <a:t>http://</a:t>
            </a:r>
            <a:r>
              <a:rPr lang="en-GB" sz="1400" dirty="0" smtClean="0">
                <a:hlinkClick r:id="rId7"/>
              </a:rPr>
              <a:t>langsnap.soton.ac.uk/conferencePresnetations.html</a:t>
            </a:r>
            <a:endParaRPr lang="en-GB" sz="1400" dirty="0" smtClean="0"/>
          </a:p>
          <a:p>
            <a:r>
              <a:rPr lang="en-GB" sz="1400" dirty="0" smtClean="0"/>
              <a:t>Giraud-</a:t>
            </a:r>
            <a:r>
              <a:rPr lang="en-GB" sz="1400" dirty="0" err="1" smtClean="0"/>
              <a:t>Johnstone</a:t>
            </a:r>
            <a:r>
              <a:rPr lang="en-GB" sz="1400" dirty="0" smtClean="0"/>
              <a:t>. 2012. “Assessing the Work Placement Abroad”. </a:t>
            </a:r>
            <a:r>
              <a:rPr lang="en-GB" sz="1400" i="1" dirty="0" smtClean="0"/>
              <a:t>Scottish Languages Review. </a:t>
            </a:r>
            <a:r>
              <a:rPr lang="en-GB" sz="1400" dirty="0" smtClean="0"/>
              <a:t>SCILT</a:t>
            </a:r>
            <a:r>
              <a:rPr lang="en-GB" sz="1400" i="1" dirty="0" smtClean="0"/>
              <a:t> </a:t>
            </a:r>
            <a:r>
              <a:rPr lang="en-GB" sz="1400" b="1" dirty="0" smtClean="0"/>
              <a:t>25</a:t>
            </a:r>
            <a:r>
              <a:rPr lang="en-GB" sz="1400" dirty="0" smtClean="0"/>
              <a:t>, 19-28. </a:t>
            </a:r>
          </a:p>
          <a:p>
            <a:r>
              <a:rPr lang="en-GB" sz="1400" dirty="0" smtClean="0"/>
              <a:t>“What I’ve learned from studying abroad” (</a:t>
            </a:r>
            <a:r>
              <a:rPr lang="en-GB" sz="1400" dirty="0" err="1" smtClean="0"/>
              <a:t>Bolg</a:t>
            </a:r>
            <a:r>
              <a:rPr lang="en-GB" sz="1400" dirty="0" smtClean="0"/>
              <a:t>). </a:t>
            </a:r>
            <a:r>
              <a:rPr lang="en-GB" sz="1400" i="1" dirty="0" smtClean="0"/>
              <a:t>The Guardian. </a:t>
            </a:r>
            <a:r>
              <a:rPr lang="en-GB" sz="1400" dirty="0" smtClean="0">
                <a:hlinkClick r:id="rId8"/>
              </a:rPr>
              <a:t>http://www.theguardian.com/education/mortarboard/2014/may/06/students-study-abroad-tips</a:t>
            </a:r>
            <a:endParaRPr lang="en-GB" sz="1400" dirty="0" smtClean="0"/>
          </a:p>
          <a:p>
            <a:r>
              <a:rPr lang="en-GB" sz="1400" dirty="0" smtClean="0"/>
              <a:t>Image on Slide 16</a:t>
            </a:r>
            <a:r>
              <a:rPr lang="en-GB" sz="1400" dirty="0"/>
              <a:t>, “Gnome-face-uncertain” by GNOME Icon artist. CC-BY-SA-3.0 Via </a:t>
            </a:r>
            <a:r>
              <a:rPr lang="en-GB" sz="1400" dirty="0">
                <a:hlinkClick r:id="rId9"/>
              </a:rPr>
              <a:t>https://</a:t>
            </a:r>
            <a:r>
              <a:rPr lang="en-GB" sz="1400" dirty="0" smtClean="0">
                <a:hlinkClick r:id="rId9"/>
              </a:rPr>
              <a:t>commons.wikimedia.org/wiki/File%3AGnome-face-uncertain.svg</a:t>
            </a:r>
            <a:endParaRPr lang="en-GB" sz="1400" dirty="0" smtClean="0"/>
          </a:p>
          <a:p>
            <a:r>
              <a:rPr lang="en-GB" sz="1400" dirty="0"/>
              <a:t>Image on Slide </a:t>
            </a:r>
            <a:r>
              <a:rPr lang="en-GB" sz="1400" dirty="0" smtClean="0"/>
              <a:t>20, “Biology class 06” </a:t>
            </a:r>
            <a:r>
              <a:rPr lang="en-GB" sz="1400" dirty="0"/>
              <a:t>by </a:t>
            </a:r>
            <a:r>
              <a:rPr lang="en-GB" sz="1400" dirty="0" smtClean="0"/>
              <a:t>NVO. </a:t>
            </a:r>
            <a:r>
              <a:rPr lang="en-GB" sz="1400" dirty="0"/>
              <a:t>CC-BY-SA-3.0 Via </a:t>
            </a:r>
            <a:r>
              <a:rPr lang="en-GB" sz="1400" dirty="0">
                <a:hlinkClick r:id="rId10"/>
              </a:rPr>
              <a:t>https://</a:t>
            </a:r>
            <a:r>
              <a:rPr lang="en-GB" sz="1400" dirty="0" smtClean="0">
                <a:hlinkClick r:id="rId10"/>
              </a:rPr>
              <a:t>commons.wikimedia.org/wiki/File%3AMIBF_2011_biology_class_06.JPG</a:t>
            </a:r>
            <a:endParaRPr lang="en-GB" sz="1400" dirty="0" smtClean="0"/>
          </a:p>
          <a:p>
            <a:endParaRPr lang="en-GB" sz="1400" dirty="0"/>
          </a:p>
          <a:p>
            <a:endParaRPr lang="en-GB" sz="1400" dirty="0" smtClean="0"/>
          </a:p>
          <a:p>
            <a:endParaRPr lang="en-GB" dirty="0"/>
          </a:p>
        </p:txBody>
      </p:sp>
      <p:sp>
        <p:nvSpPr>
          <p:cNvPr id="4" name="Footer Placeholder 3"/>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val="220456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teaching abroad? </a:t>
            </a:r>
            <a:endParaRPr lang="en-GB" dirty="0"/>
          </a:p>
        </p:txBody>
      </p:sp>
      <p:sp>
        <p:nvSpPr>
          <p:cNvPr id="16" name="Content Placeholder 15"/>
          <p:cNvSpPr>
            <a:spLocks noGrp="1"/>
          </p:cNvSpPr>
          <p:nvPr>
            <p:ph idx="1"/>
          </p:nvPr>
        </p:nvSpPr>
        <p:spPr/>
        <p:txBody>
          <a:bodyPr/>
          <a:lstStyle/>
          <a:p>
            <a:endParaRPr lang="en-GB"/>
          </a:p>
        </p:txBody>
      </p:sp>
      <p:sp>
        <p:nvSpPr>
          <p:cNvPr id="17" name="Text Placeholder 16"/>
          <p:cNvSpPr>
            <a:spLocks noGrp="1"/>
          </p:cNvSpPr>
          <p:nvPr>
            <p:ph type="body" sz="half" idx="2"/>
          </p:nvPr>
        </p:nvSpPr>
        <p:spPr/>
        <p:txBody>
          <a:bodyPr>
            <a:normAutofit lnSpcReduction="10000"/>
          </a:bodyPr>
          <a:lstStyle/>
          <a:p>
            <a:r>
              <a:rPr lang="en-GB" b="1" dirty="0" smtClean="0">
                <a:solidFill>
                  <a:srgbClr val="0070C0"/>
                </a:solidFill>
              </a:rPr>
              <a:t>Think about this. </a:t>
            </a:r>
            <a:r>
              <a:rPr lang="en-GB" b="1" dirty="0">
                <a:solidFill>
                  <a:srgbClr val="0070C0"/>
                </a:solidFill>
              </a:rPr>
              <a:t>D</a:t>
            </a:r>
            <a:r>
              <a:rPr lang="en-GB" b="1" dirty="0" smtClean="0">
                <a:solidFill>
                  <a:srgbClr val="0070C0"/>
                </a:solidFill>
              </a:rPr>
              <a:t>iscuss: </a:t>
            </a:r>
          </a:p>
          <a:p>
            <a:endParaRPr lang="en-GB" dirty="0"/>
          </a:p>
          <a:p>
            <a:pPr marL="285750" indent="-285750">
              <a:buFontTx/>
              <a:buChar char="-"/>
            </a:pPr>
            <a:r>
              <a:rPr lang="en-GB" dirty="0"/>
              <a:t>What do you think the blogger meant by each of </a:t>
            </a:r>
            <a:r>
              <a:rPr lang="en-GB" dirty="0" smtClean="0"/>
              <a:t>these phrases? </a:t>
            </a:r>
            <a:r>
              <a:rPr lang="en-GB" dirty="0"/>
              <a:t>Can you think of examples that could illustrate </a:t>
            </a:r>
            <a:r>
              <a:rPr lang="en-GB" dirty="0" smtClean="0"/>
              <a:t>these </a:t>
            </a:r>
            <a:r>
              <a:rPr lang="en-GB" dirty="0"/>
              <a:t>assertions? </a:t>
            </a:r>
            <a:endParaRPr lang="en-GB" dirty="0" smtClean="0"/>
          </a:p>
          <a:p>
            <a:endParaRPr lang="en-GB" dirty="0"/>
          </a:p>
          <a:p>
            <a:pPr marL="285750" indent="-285750">
              <a:buFontTx/>
              <a:buChar char="-"/>
            </a:pPr>
            <a:r>
              <a:rPr lang="en-GB" dirty="0" smtClean="0"/>
              <a:t>Are the same reasons you  would have had for choosing this scheme? </a:t>
            </a:r>
          </a:p>
          <a:p>
            <a:pPr marL="285750" indent="-285750">
              <a:buFontTx/>
              <a:buChar char="-"/>
            </a:pPr>
            <a:endParaRPr lang="en-GB" dirty="0" smtClean="0"/>
          </a:p>
          <a:p>
            <a:pPr marL="285750" indent="-285750">
              <a:buFontTx/>
              <a:buChar char="-"/>
            </a:pPr>
            <a:r>
              <a:rPr lang="en-GB" dirty="0" smtClean="0"/>
              <a:t>Are all of them unique to Teaching assistantships? </a:t>
            </a:r>
          </a:p>
          <a:p>
            <a:pPr marL="285750" indent="-285750">
              <a:buFontTx/>
              <a:buChar char="-"/>
            </a:pPr>
            <a:endParaRPr lang="en-GB" dirty="0" smtClean="0"/>
          </a:p>
          <a:p>
            <a:pPr marL="285750" indent="-285750">
              <a:buFontTx/>
              <a:buChar char="-"/>
            </a:pPr>
            <a:r>
              <a:rPr lang="en-GB" dirty="0" smtClean="0"/>
              <a:t>Are all of them relevant or equally desirable to the candidates and to their future employers (the schools where they will be working)? Give examples.  </a:t>
            </a:r>
          </a:p>
        </p:txBody>
      </p:sp>
      <p:pic>
        <p:nvPicPr>
          <p:cNvPr id="6" name="Picture 5"/>
          <p:cNvPicPr>
            <a:picLocks noChangeAspect="1"/>
          </p:cNvPicPr>
          <p:nvPr/>
        </p:nvPicPr>
        <p:blipFill rotWithShape="1">
          <a:blip r:embed="rId3" cstate="print"/>
          <a:srcRect l="13469" t="16886" r="13199" b="-1"/>
          <a:stretch/>
        </p:blipFill>
        <p:spPr>
          <a:xfrm>
            <a:off x="3022420" y="1743133"/>
            <a:ext cx="5919776" cy="377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336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71600" y="6476999"/>
            <a:ext cx="7608763" cy="264369"/>
          </a:xfrm>
        </p:spPr>
        <p:txBody>
          <a:bodyPr/>
          <a:lstStyle/>
          <a:p>
            <a:r>
              <a:rPr lang="en-GB" dirty="0" smtClean="0"/>
              <a:t>Modern Languages, University of Southampton: LANGSNAP Project (ESRC research award number RES-062-23-2996) </a:t>
            </a:r>
            <a:endParaRPr lang="en-GB" dirty="0"/>
          </a:p>
        </p:txBody>
      </p:sp>
      <p:pic>
        <p:nvPicPr>
          <p:cNvPr id="4" name="Picture 3">
            <a:hlinkClick r:id="rId3"/>
          </p:cNvPr>
          <p:cNvPicPr>
            <a:picLocks noChangeAspect="1"/>
          </p:cNvPicPr>
          <p:nvPr/>
        </p:nvPicPr>
        <p:blipFill rotWithShape="1">
          <a:blip r:embed="rId4" cstate="print"/>
          <a:srcRect t="2658" r="13614" b="4687"/>
          <a:stretch/>
        </p:blipFill>
        <p:spPr>
          <a:xfrm>
            <a:off x="539552" y="2276872"/>
            <a:ext cx="4774143" cy="288032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350763" y="11663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GB" dirty="0" smtClean="0"/>
              <a:t>Why teaching abroad? </a:t>
            </a:r>
            <a:endParaRPr lang="en-GB" dirty="0"/>
          </a:p>
        </p:txBody>
      </p:sp>
      <p:sp>
        <p:nvSpPr>
          <p:cNvPr id="6" name="TextBox 5"/>
          <p:cNvSpPr txBox="1"/>
          <p:nvPr/>
        </p:nvSpPr>
        <p:spPr>
          <a:xfrm>
            <a:off x="880416" y="5157192"/>
            <a:ext cx="4092413" cy="307777"/>
          </a:xfrm>
          <a:prstGeom prst="rect">
            <a:avLst/>
          </a:prstGeom>
          <a:noFill/>
        </p:spPr>
        <p:txBody>
          <a:bodyPr wrap="square" rtlCol="0">
            <a:spAutoFit/>
          </a:bodyPr>
          <a:lstStyle/>
          <a:p>
            <a:r>
              <a:rPr lang="en-GB" sz="1400" dirty="0" smtClean="0"/>
              <a:t>Sally Gascoigne: British Language Assistants (2013)</a:t>
            </a:r>
            <a:endParaRPr lang="en-GB" sz="1400" dirty="0"/>
          </a:p>
        </p:txBody>
      </p:sp>
      <p:sp>
        <p:nvSpPr>
          <p:cNvPr id="8" name="TextBox 7"/>
          <p:cNvSpPr txBox="1"/>
          <p:nvPr/>
        </p:nvSpPr>
        <p:spPr>
          <a:xfrm>
            <a:off x="5652120" y="2562870"/>
            <a:ext cx="2928243" cy="1938992"/>
          </a:xfrm>
          <a:prstGeom prst="rect">
            <a:avLst/>
          </a:prstGeom>
          <a:noFill/>
        </p:spPr>
        <p:txBody>
          <a:bodyPr wrap="square" rtlCol="0">
            <a:spAutoFit/>
          </a:bodyPr>
          <a:lstStyle/>
          <a:p>
            <a:r>
              <a:rPr lang="en-GB" sz="2400" dirty="0" smtClean="0">
                <a:solidFill>
                  <a:schemeClr val="bg2">
                    <a:lumMod val="50000"/>
                  </a:schemeClr>
                </a:solidFill>
                <a:latin typeface="Buxton Sketch" panose="03080500000500000004" pitchFamily="66" charset="0"/>
              </a:rPr>
              <a:t>“My Spanish has improved vastly, much more, I feel personally, than if I had been studying abroad”. </a:t>
            </a:r>
            <a:endParaRPr lang="en-GB" sz="2400" dirty="0">
              <a:solidFill>
                <a:schemeClr val="bg2">
                  <a:lumMod val="50000"/>
                </a:schemeClr>
              </a:solidFill>
              <a:latin typeface="Buxton Sketch" panose="030805000005000000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a:xfrm>
            <a:off x="3922359" y="4840404"/>
            <a:ext cx="4495198" cy="1591402"/>
          </a:xfrm>
          <a:prstGeom prst="wedgeRoundRectCallout">
            <a:avLst>
              <a:gd name="adj1" fmla="val 73815"/>
              <a:gd name="adj2" fmla="val 81116"/>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4237510" y="3402217"/>
            <a:ext cx="4180047" cy="1285391"/>
          </a:xfrm>
          <a:prstGeom prst="wedgeRoundRectCallout">
            <a:avLst>
              <a:gd name="adj1" fmla="val 66118"/>
              <a:gd name="adj2" fmla="val -10858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539552" y="3752653"/>
            <a:ext cx="3240360" cy="2195380"/>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563079"/>
            <a:ext cx="2791606" cy="1649897"/>
          </a:xfrm>
          <a:prstGeom prst="wedgeRoundRectCallout">
            <a:avLst>
              <a:gd name="adj1" fmla="val 88799"/>
              <a:gd name="adj2" fmla="val -59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464706" cy="1857417"/>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What the average student predicts a teaching assistantship does for their linguistic development (or not):</a:t>
            </a:r>
            <a:endParaRPr lang="en-GB" sz="2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13" name="TextBox 12"/>
          <p:cNvSpPr txBox="1"/>
          <p:nvPr/>
        </p:nvSpPr>
        <p:spPr>
          <a:xfrm>
            <a:off x="726442" y="3942293"/>
            <a:ext cx="2936875" cy="1816100"/>
          </a:xfrm>
          <a:prstGeom prst="rect">
            <a:avLst/>
          </a:prstGeom>
          <a:noFill/>
          <a:ln>
            <a:noFill/>
          </a:ln>
        </p:spPr>
        <p:txBody>
          <a:bodyPr>
            <a:spAutoFit/>
          </a:bodyPr>
          <a:lstStyle/>
          <a:p>
            <a:pPr>
              <a:defRPr/>
            </a:pPr>
            <a:r>
              <a:rPr lang="en-GB" sz="1400" dirty="0">
                <a:solidFill>
                  <a:schemeClr val="accent3">
                    <a:lumMod val="50000"/>
                  </a:schemeClr>
                </a:solidFill>
                <a:latin typeface="Georgia" pitchFamily="18" charset="0"/>
                <a:ea typeface="ＭＳ Ｐゴシック" pitchFamily="16" charset="-128"/>
              </a:rPr>
              <a:t>“I’m going </a:t>
            </a:r>
            <a:r>
              <a:rPr lang="en-GB" sz="1400" b="1" dirty="0">
                <a:solidFill>
                  <a:schemeClr val="accent3">
                    <a:lumMod val="50000"/>
                  </a:schemeClr>
                </a:solidFill>
                <a:latin typeface="Georgia" pitchFamily="18" charset="0"/>
                <a:ea typeface="ＭＳ Ｐゴシック" pitchFamily="16" charset="-128"/>
              </a:rPr>
              <a:t>to study at a university to maximize the opportunity to speak</a:t>
            </a:r>
            <a:r>
              <a:rPr lang="en-GB" sz="1400" dirty="0">
                <a:solidFill>
                  <a:schemeClr val="accent3">
                    <a:lumMod val="50000"/>
                  </a:schemeClr>
                </a:solidFill>
                <a:latin typeface="Georgia" pitchFamily="18" charset="0"/>
                <a:ea typeface="ＭＳ Ｐゴシック" pitchFamily="16" charset="-128"/>
              </a:rPr>
              <a:t> in the classes and things like that [...] in comparison... I think</a:t>
            </a:r>
            <a:r>
              <a:rPr lang="en-GB" sz="1400" b="1" dirty="0">
                <a:solidFill>
                  <a:srgbClr val="009999"/>
                </a:solidFill>
                <a:latin typeface="Georgia" pitchFamily="18" charset="0"/>
                <a:ea typeface="ＭＳ Ｐゴシック" pitchFamily="16" charset="-128"/>
              </a:rPr>
              <a:t> if I taught it would be mostly in English than in Spanish</a:t>
            </a:r>
            <a:r>
              <a:rPr lang="en-GB" sz="1400" dirty="0">
                <a:solidFill>
                  <a:schemeClr val="accent3">
                    <a:lumMod val="50000"/>
                  </a:schemeClr>
                </a:solidFill>
                <a:latin typeface="Georgia" pitchFamily="18" charset="0"/>
                <a:ea typeface="ＭＳ Ｐゴシック" pitchFamily="16" charset="-128"/>
              </a:rPr>
              <a:t>, so this is better for me”* (O152aNTV)</a:t>
            </a:r>
          </a:p>
        </p:txBody>
      </p:sp>
      <p:sp>
        <p:nvSpPr>
          <p:cNvPr id="14" name="TextBox 13"/>
          <p:cNvSpPr txBox="1">
            <a:spLocks noChangeArrowheads="1"/>
          </p:cNvSpPr>
          <p:nvPr/>
        </p:nvSpPr>
        <p:spPr bwMode="auto">
          <a:xfrm>
            <a:off x="5169942" y="1652064"/>
            <a:ext cx="2414860" cy="1384995"/>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defRPr/>
            </a:pPr>
            <a:r>
              <a:rPr lang="en-GB" sz="1400" dirty="0" smtClean="0">
                <a:solidFill>
                  <a:srgbClr val="7F7F7F"/>
                </a:solidFill>
                <a:latin typeface="Georgia" pitchFamily="16" charset="0"/>
              </a:rPr>
              <a:t>“[…] </a:t>
            </a:r>
            <a:r>
              <a:rPr lang="en-GB" sz="1400" b="1" dirty="0" smtClean="0">
                <a:solidFill>
                  <a:srgbClr val="009999"/>
                </a:solidFill>
                <a:latin typeface="Georgia" pitchFamily="16" charset="0"/>
              </a:rPr>
              <a:t>at school people have to speak English</a:t>
            </a:r>
            <a:r>
              <a:rPr lang="en-GB" sz="1400" dirty="0" smtClean="0">
                <a:solidFill>
                  <a:srgbClr val="7F7F7F"/>
                </a:solidFill>
                <a:latin typeface="Georgia" pitchFamily="16" charset="0"/>
              </a:rPr>
              <a:t>, but at </a:t>
            </a:r>
            <a:r>
              <a:rPr lang="en-GB" sz="1400" b="1" dirty="0" smtClean="0">
                <a:solidFill>
                  <a:srgbClr val="009999"/>
                </a:solidFill>
                <a:latin typeface="Georgia" pitchFamily="16" charset="0"/>
              </a:rPr>
              <a:t>university you need to speak French all the time</a:t>
            </a:r>
            <a:r>
              <a:rPr lang="en-GB" sz="1400" dirty="0" smtClean="0">
                <a:solidFill>
                  <a:srgbClr val="7F7F7F"/>
                </a:solidFill>
                <a:latin typeface="Georgia" pitchFamily="16" charset="0"/>
              </a:rPr>
              <a:t>”</a:t>
            </a:r>
          </a:p>
          <a:p>
            <a:pPr>
              <a:defRPr/>
            </a:pPr>
            <a:r>
              <a:rPr lang="en-GB" sz="1400" dirty="0" smtClean="0">
                <a:solidFill>
                  <a:srgbClr val="7F7F7F"/>
                </a:solidFill>
                <a:latin typeface="Georgia" pitchFamily="16" charset="0"/>
              </a:rPr>
              <a:t> (O121aAGM)</a:t>
            </a:r>
          </a:p>
        </p:txBody>
      </p:sp>
      <p:sp>
        <p:nvSpPr>
          <p:cNvPr id="15" name="TextBox 14"/>
          <p:cNvSpPr txBox="1"/>
          <p:nvPr/>
        </p:nvSpPr>
        <p:spPr>
          <a:xfrm>
            <a:off x="1117638" y="1705458"/>
            <a:ext cx="3073510" cy="1815882"/>
          </a:xfrm>
          <a:prstGeom prst="rect">
            <a:avLst/>
          </a:prstGeom>
          <a:noFill/>
          <a:ln>
            <a:noFill/>
          </a:ln>
        </p:spPr>
        <p:txBody>
          <a:bodyPr wrap="square">
            <a:spAutoFit/>
          </a:bodyPr>
          <a:lstStyle/>
          <a:p>
            <a:pPr>
              <a:defRPr/>
            </a:pPr>
            <a:r>
              <a:rPr lang="en-GB" sz="1400" dirty="0">
                <a:solidFill>
                  <a:schemeClr val="accent3">
                    <a:lumMod val="50000"/>
                  </a:schemeClr>
                </a:solidFill>
                <a:latin typeface="Georgia" pitchFamily="18" charset="0"/>
                <a:ea typeface="ＭＳ Ｐゴシック" pitchFamily="16" charset="-128"/>
              </a:rPr>
              <a:t>“I’m going </a:t>
            </a:r>
            <a:r>
              <a:rPr lang="en-GB" sz="1400" b="1" dirty="0">
                <a:solidFill>
                  <a:schemeClr val="accent3">
                    <a:lumMod val="50000"/>
                  </a:schemeClr>
                </a:solidFill>
                <a:latin typeface="Georgia" pitchFamily="18" charset="0"/>
                <a:ea typeface="ＭＳ Ｐゴシック" pitchFamily="16" charset="-128"/>
              </a:rPr>
              <a:t>to study at a university to maximize the opportunity to speak</a:t>
            </a:r>
            <a:r>
              <a:rPr lang="en-GB" sz="1400" dirty="0">
                <a:solidFill>
                  <a:schemeClr val="accent3">
                    <a:lumMod val="50000"/>
                  </a:schemeClr>
                </a:solidFill>
                <a:latin typeface="Georgia" pitchFamily="18" charset="0"/>
                <a:ea typeface="ＭＳ Ｐゴシック" pitchFamily="16" charset="-128"/>
              </a:rPr>
              <a:t> in the classes and things like that [...] in comparison... I think</a:t>
            </a:r>
            <a:r>
              <a:rPr lang="en-GB" sz="1400" b="1" dirty="0">
                <a:solidFill>
                  <a:srgbClr val="009999"/>
                </a:solidFill>
                <a:latin typeface="Georgia" pitchFamily="18" charset="0"/>
                <a:ea typeface="ＭＳ Ｐゴシック" pitchFamily="16" charset="-128"/>
              </a:rPr>
              <a:t> if I taught it would be mostly in English than in Spanish</a:t>
            </a:r>
            <a:r>
              <a:rPr lang="en-GB" sz="1400" dirty="0">
                <a:solidFill>
                  <a:schemeClr val="accent3">
                    <a:lumMod val="50000"/>
                  </a:schemeClr>
                </a:solidFill>
                <a:latin typeface="Georgia" pitchFamily="18" charset="0"/>
                <a:ea typeface="ＭＳ Ｐゴシック" pitchFamily="16" charset="-128"/>
              </a:rPr>
              <a:t>, so this is better for me”* (O152aNTV)</a:t>
            </a:r>
          </a:p>
        </p:txBody>
      </p:sp>
      <p:sp>
        <p:nvSpPr>
          <p:cNvPr id="16" name="TextBox 15"/>
          <p:cNvSpPr txBox="1">
            <a:spLocks noChangeArrowheads="1"/>
          </p:cNvSpPr>
          <p:nvPr/>
        </p:nvSpPr>
        <p:spPr bwMode="auto">
          <a:xfrm>
            <a:off x="4571999" y="3555013"/>
            <a:ext cx="3845558" cy="954107"/>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defRPr/>
            </a:pPr>
            <a:r>
              <a:rPr lang="en-GB" sz="1400" dirty="0" smtClean="0">
                <a:solidFill>
                  <a:srgbClr val="7F7F7F"/>
                </a:solidFill>
                <a:latin typeface="Georgia" pitchFamily="16" charset="0"/>
              </a:rPr>
              <a:t>“As a student you’re with all the other Erasmus students all the time and </a:t>
            </a:r>
            <a:r>
              <a:rPr lang="en-GB" sz="1400" b="1" dirty="0" smtClean="0">
                <a:solidFill>
                  <a:srgbClr val="009999"/>
                </a:solidFill>
                <a:latin typeface="Georgia" pitchFamily="16" charset="0"/>
              </a:rPr>
              <a:t>with them you speak English</a:t>
            </a:r>
            <a:r>
              <a:rPr lang="en-GB" sz="1400" dirty="0" smtClean="0">
                <a:latin typeface="Georgia" pitchFamily="16" charset="0"/>
              </a:rPr>
              <a:t>”</a:t>
            </a:r>
          </a:p>
          <a:p>
            <a:pPr>
              <a:defRPr/>
            </a:pPr>
            <a:r>
              <a:rPr lang="en-GB" sz="1400" dirty="0" smtClean="0">
                <a:solidFill>
                  <a:srgbClr val="7F7F7F"/>
                </a:solidFill>
                <a:latin typeface="Georgia" pitchFamily="16" charset="0"/>
              </a:rPr>
              <a:t>(O106bKMcM)</a:t>
            </a:r>
          </a:p>
        </p:txBody>
      </p:sp>
      <p:sp>
        <p:nvSpPr>
          <p:cNvPr id="17" name="TextBox 16"/>
          <p:cNvSpPr txBox="1"/>
          <p:nvPr/>
        </p:nvSpPr>
        <p:spPr>
          <a:xfrm>
            <a:off x="4102156" y="5051329"/>
            <a:ext cx="4135604" cy="1169551"/>
          </a:xfrm>
          <a:prstGeom prst="rect">
            <a:avLst/>
          </a:prstGeom>
          <a:noFill/>
          <a:ln>
            <a:noFill/>
          </a:ln>
        </p:spPr>
        <p:txBody>
          <a:bodyPr wrap="square">
            <a:spAutoFit/>
          </a:bodyPr>
          <a:lstStyle/>
          <a:p>
            <a:pPr>
              <a:defRPr/>
            </a:pPr>
            <a:r>
              <a:rPr lang="en-GB" sz="1400" dirty="0">
                <a:solidFill>
                  <a:schemeClr val="accent3">
                    <a:lumMod val="50000"/>
                  </a:schemeClr>
                </a:solidFill>
                <a:latin typeface="Georgia" pitchFamily="18" charset="0"/>
                <a:ea typeface="ＭＳ Ｐゴシック" pitchFamily="16" charset="-128"/>
              </a:rPr>
              <a:t>“[...] because </a:t>
            </a:r>
            <a:r>
              <a:rPr lang="en-GB" sz="1400" dirty="0" smtClean="0">
                <a:solidFill>
                  <a:schemeClr val="accent3">
                    <a:lumMod val="50000"/>
                  </a:schemeClr>
                </a:solidFill>
                <a:latin typeface="Georgia" pitchFamily="18" charset="0"/>
                <a:ea typeface="ＭＳ Ｐゴシック" pitchFamily="16" charset="-128"/>
              </a:rPr>
              <a:t>[as a TA] </a:t>
            </a:r>
            <a:r>
              <a:rPr lang="en-GB" sz="1400" dirty="0">
                <a:solidFill>
                  <a:schemeClr val="accent3">
                    <a:lumMod val="50000"/>
                  </a:schemeClr>
                </a:solidFill>
                <a:latin typeface="Georgia" pitchFamily="18" charset="0"/>
                <a:ea typeface="ＭＳ Ｐゴシック" pitchFamily="16" charset="-128"/>
              </a:rPr>
              <a:t>you are surrounded by Spanish all the time, </a:t>
            </a:r>
            <a:r>
              <a:rPr lang="en-GB" sz="1400" b="1" dirty="0">
                <a:solidFill>
                  <a:schemeClr val="accent3">
                    <a:lumMod val="50000"/>
                  </a:schemeClr>
                </a:solidFill>
                <a:latin typeface="Georgia" pitchFamily="18" charset="0"/>
                <a:ea typeface="ＭＳ Ｐゴシック" pitchFamily="16" charset="-128"/>
              </a:rPr>
              <a:t>but at a university very often you are with other English-speaking people</a:t>
            </a:r>
            <a:r>
              <a:rPr lang="en-GB" sz="1400" dirty="0">
                <a:solidFill>
                  <a:schemeClr val="accent3">
                    <a:lumMod val="50000"/>
                  </a:schemeClr>
                </a:solidFill>
                <a:latin typeface="Georgia" pitchFamily="18" charset="0"/>
                <a:ea typeface="ＭＳ Ｐゴシック" pitchFamily="16" charset="-128"/>
              </a:rPr>
              <a:t>, and </a:t>
            </a:r>
            <a:r>
              <a:rPr lang="en-GB" sz="1400" b="1" dirty="0">
                <a:solidFill>
                  <a:srgbClr val="009999"/>
                </a:solidFill>
                <a:latin typeface="Georgia" pitchFamily="18" charset="0"/>
                <a:ea typeface="ＭＳ Ｐゴシック" pitchFamily="16" charset="-128"/>
              </a:rPr>
              <a:t>you will not speak Spanish</a:t>
            </a:r>
            <a:r>
              <a:rPr lang="en-GB" sz="1400" dirty="0">
                <a:solidFill>
                  <a:schemeClr val="accent3">
                    <a:lumMod val="50000"/>
                  </a:schemeClr>
                </a:solidFill>
                <a:latin typeface="Georgia" pitchFamily="18" charset="0"/>
                <a:ea typeface="ＭＳ Ｐゴシック" pitchFamily="16" charset="-128"/>
              </a:rPr>
              <a:t> if you are with other English people”* (O151aNTV)</a:t>
            </a:r>
          </a:p>
        </p:txBody>
      </p:sp>
    </p:spTree>
    <p:extLst>
      <p:ext uri="{BB962C8B-B14F-4D97-AF65-F5344CB8AC3E}">
        <p14:creationId xmlns:p14="http://schemas.microsoft.com/office/powerpoint/2010/main" val="5177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Teaching and your linguistic development: What research has found.</a:t>
            </a:r>
            <a:endParaRPr lang="en-GB" sz="3200" dirty="0"/>
          </a:p>
        </p:txBody>
      </p:sp>
      <p:sp>
        <p:nvSpPr>
          <p:cNvPr id="4" name="Footer Placeholder 3"/>
          <p:cNvSpPr>
            <a:spLocks noGrp="1"/>
          </p:cNvSpPr>
          <p:nvPr>
            <p:ph type="ftr" sz="quarter" idx="11"/>
          </p:nvPr>
        </p:nvSpPr>
        <p:spPr>
          <a:xfrm>
            <a:off x="751791" y="6523298"/>
            <a:ext cx="7824787" cy="192361"/>
          </a:xfrm>
        </p:spPr>
        <p:txBody>
          <a:bodyPr/>
          <a:lstStyle/>
          <a:p>
            <a:r>
              <a:rPr lang="en-GB" dirty="0" smtClean="0"/>
              <a:t>Modern Languages, University of Southampton: LANGSNAP Project (ESRC research award number RES-062-23-2996) </a:t>
            </a:r>
            <a:endParaRPr lang="en-GB" dirty="0"/>
          </a:p>
        </p:txBody>
      </p:sp>
      <p:sp>
        <p:nvSpPr>
          <p:cNvPr id="6" name="Content Placeholder 5"/>
          <p:cNvSpPr>
            <a:spLocks noGrp="1"/>
          </p:cNvSpPr>
          <p:nvPr>
            <p:ph idx="1"/>
          </p:nvPr>
        </p:nvSpPr>
        <p:spPr>
          <a:xfrm>
            <a:off x="457200" y="1772816"/>
            <a:ext cx="8229600" cy="4320480"/>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lstStyle/>
          <a:p>
            <a:pPr marL="118872" indent="0">
              <a:buNone/>
            </a:pPr>
            <a:r>
              <a:rPr lang="en-GB" dirty="0" smtClean="0">
                <a:solidFill>
                  <a:schemeClr val="bg1">
                    <a:lumMod val="50000"/>
                  </a:schemeClr>
                </a:solidFill>
              </a:rPr>
              <a:t>A longitudinal study conducted by the </a:t>
            </a:r>
            <a:r>
              <a:rPr lang="en-GB" b="1" dirty="0" smtClean="0">
                <a:solidFill>
                  <a:schemeClr val="bg1">
                    <a:lumMod val="50000"/>
                  </a:schemeClr>
                </a:solidFill>
              </a:rPr>
              <a:t>University of Southampton</a:t>
            </a:r>
            <a:r>
              <a:rPr lang="en-GB" dirty="0" smtClean="0">
                <a:solidFill>
                  <a:schemeClr val="bg1">
                    <a:lumMod val="50000"/>
                  </a:schemeClr>
                </a:solidFill>
              </a:rPr>
              <a:t>, between April 2011 and </a:t>
            </a:r>
            <a:r>
              <a:rPr lang="en-GB" dirty="0">
                <a:solidFill>
                  <a:schemeClr val="bg1">
                    <a:lumMod val="50000"/>
                  </a:schemeClr>
                </a:solidFill>
              </a:rPr>
              <a:t>September </a:t>
            </a:r>
            <a:r>
              <a:rPr lang="en-GB" dirty="0" smtClean="0">
                <a:solidFill>
                  <a:schemeClr val="bg1">
                    <a:lumMod val="50000"/>
                  </a:schemeClr>
                </a:solidFill>
              </a:rPr>
              <a:t>2013, set out to investigate this important aspect of the year abroad:</a:t>
            </a:r>
          </a:p>
          <a:p>
            <a:pPr marL="118872" indent="0">
              <a:buNone/>
            </a:pPr>
            <a:endParaRPr lang="en-GB" sz="1600" dirty="0"/>
          </a:p>
          <a:p>
            <a:pPr marL="118872" indent="0" algn="ctr">
              <a:buNone/>
            </a:pPr>
            <a:r>
              <a:rPr lang="en-GB" altLang="en-US" b="1" dirty="0">
                <a:solidFill>
                  <a:srgbClr val="C00000"/>
                </a:solidFill>
                <a:latin typeface="+mj-lt"/>
              </a:rPr>
              <a:t>Do differences in placement type impact on language development?</a:t>
            </a:r>
            <a:endParaRPr lang="en-GB" b="1" dirty="0" smtClean="0">
              <a:solidFill>
                <a:srgbClr val="C00000"/>
              </a:solidFill>
              <a:latin typeface="+mj-lt"/>
            </a:endParaRPr>
          </a:p>
          <a:p>
            <a:pPr marL="118872" indent="0">
              <a:buNone/>
            </a:pPr>
            <a:endParaRPr lang="en-GB" dirty="0"/>
          </a:p>
          <a:p>
            <a:pPr marL="118872" indent="0">
              <a:buNone/>
            </a:pPr>
            <a:endParaRPr lang="en-GB" dirty="0"/>
          </a:p>
        </p:txBody>
      </p:sp>
    </p:spTree>
    <p:extLst>
      <p:ext uri="{BB962C8B-B14F-4D97-AF65-F5344CB8AC3E}">
        <p14:creationId xmlns:p14="http://schemas.microsoft.com/office/powerpoint/2010/main" val="24212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Rectangle 3"/>
          <p:cNvSpPr>
            <a:spLocks noGrp="1" noChangeArrowheads="1"/>
          </p:cNvSpPr>
          <p:nvPr>
            <p:ph type="body" sz="half" idx="2"/>
          </p:nvPr>
        </p:nvSpPr>
        <p:spPr>
          <a:xfrm>
            <a:off x="250825" y="1773238"/>
            <a:ext cx="8424863" cy="4703761"/>
          </a:xfrm>
          <a:noFill/>
        </p:spPr>
        <p:txBody>
          <a:bodyPr>
            <a:normAutofit fontScale="92500" lnSpcReduction="10000"/>
          </a:bodyPr>
          <a:lstStyle/>
          <a:p>
            <a:pPr marL="268288" defTabSz="844550" eaLnBrk="1" hangingPunct="1">
              <a:lnSpc>
                <a:spcPct val="80000"/>
              </a:lnSpc>
              <a:defRPr/>
            </a:pPr>
            <a:endParaRPr lang="en-GB" b="1" dirty="0" smtClean="0">
              <a:latin typeface="+mj-lt"/>
            </a:endParaRPr>
          </a:p>
          <a:p>
            <a:pPr marL="268288" defTabSz="844550" eaLnBrk="1" hangingPunct="1">
              <a:lnSpc>
                <a:spcPct val="80000"/>
              </a:lnSpc>
              <a:buFontTx/>
              <a:buChar char="•"/>
              <a:defRPr/>
            </a:pPr>
            <a:r>
              <a:rPr lang="en-GB" sz="2800" dirty="0" smtClean="0">
                <a:solidFill>
                  <a:srgbClr val="556974"/>
                </a:solidFill>
              </a:rPr>
              <a:t>48 UK-based participants. All undergraduate students of languages. </a:t>
            </a: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r>
              <a:rPr lang="en-GB" sz="2800" dirty="0" smtClean="0">
                <a:solidFill>
                  <a:srgbClr val="556974"/>
                </a:solidFill>
              </a:rPr>
              <a:t>Mixed-methods approach to test: </a:t>
            </a:r>
          </a:p>
          <a:p>
            <a:pPr marL="268288" defTabSz="844550" eaLnBrk="1" hangingPunct="1">
              <a:lnSpc>
                <a:spcPct val="80000"/>
              </a:lnSpc>
              <a:buFontTx/>
              <a:buChar char="•"/>
              <a:defRPr/>
            </a:pPr>
            <a:endParaRPr lang="en-GB" sz="2800" dirty="0" smtClean="0">
              <a:solidFill>
                <a:srgbClr val="556974"/>
              </a:solidFill>
            </a:endParaRP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Oral proficiency (elicited imitation)</a:t>
            </a: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Lexical diversity (oral interviews)</a:t>
            </a: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Fluency (spoken narrative) </a:t>
            </a:r>
          </a:p>
          <a:p>
            <a:pPr marL="268288" defTabSz="844550" eaLnBrk="1" hangingPunct="1">
              <a:lnSpc>
                <a:spcPct val="80000"/>
              </a:lnSpc>
              <a:defRPr/>
            </a:pPr>
            <a:r>
              <a:rPr lang="en-GB" sz="2800" dirty="0" smtClean="0">
                <a:solidFill>
                  <a:srgbClr val="556974"/>
                </a:solidFill>
              </a:rPr>
              <a:t>			</a:t>
            </a:r>
          </a:p>
          <a:p>
            <a:pPr marL="268288" defTabSz="844550" eaLnBrk="1" hangingPunct="1">
              <a:lnSpc>
                <a:spcPct val="80000"/>
              </a:lnSpc>
              <a:defRPr/>
            </a:pPr>
            <a:endParaRPr lang="en-GB" sz="2800" dirty="0" smtClean="0">
              <a:solidFill>
                <a:srgbClr val="556974"/>
              </a:solidFill>
            </a:endParaRPr>
          </a:p>
        </p:txBody>
      </p:sp>
      <p:sp>
        <p:nvSpPr>
          <p:cNvPr id="1638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8</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How the study was conducted: </a:t>
            </a:r>
            <a:endParaRPr lang="en-US" altLang="en-US" sz="3200" dirty="0" smtClean="0">
              <a:solidFill>
                <a:schemeClr val="bg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43645256"/>
              </p:ext>
            </p:extLst>
          </p:nvPr>
        </p:nvGraphicFramePr>
        <p:xfrm>
          <a:off x="1187624" y="2924944"/>
          <a:ext cx="6096000" cy="1114425"/>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FFFFFF"/>
                        </a:solidFill>
                        <a:effectLst/>
                        <a:latin typeface="Calibri" pitchFamily="34" charset="0"/>
                        <a:ea typeface="ＭＳ Ｐゴシック" pitchFamily="1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France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Spain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Mexico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Teaching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23D43"/>
                          </a:solidFill>
                          <a:effectLst/>
                          <a:latin typeface="Calibri" pitchFamily="34" charset="0"/>
                          <a:ea typeface="ＭＳ Ｐゴシック" pitchFamily="16" charset="-128"/>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extLst>
                  <a:ext uri="{0D108BD9-81ED-4DB2-BD59-A6C34878D82A}">
                    <a16:rowId xmlns:a16="http://schemas.microsoft.com/office/drawing/2014/main" val="10002"/>
                  </a:ext>
                </a:extLst>
              </a:tr>
            </a:tbl>
          </a:graphicData>
        </a:graphic>
      </p:graphicFrame>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52595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9</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Results: </a:t>
            </a:r>
            <a:endParaRPr lang="en-US" altLang="en-US" sz="3200" dirty="0" smtClean="0">
              <a:solidFill>
                <a:schemeClr val="bg1"/>
              </a:solidFill>
              <a:latin typeface="+mn-lt"/>
            </a:endParaRPr>
          </a:p>
        </p:txBody>
      </p:sp>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
        <p:nvSpPr>
          <p:cNvPr id="11" name="Footer Placeholder 2"/>
          <p:cNvSpPr>
            <a:spLocks noGrp="1"/>
          </p:cNvSpPr>
          <p:nvPr>
            <p:ph type="ftr" sz="quarter" idx="11"/>
          </p:nvPr>
        </p:nvSpPr>
        <p:spPr>
          <a:xfrm>
            <a:off x="755574" y="6232954"/>
            <a:ext cx="7752779" cy="391481"/>
          </a:xfrm>
        </p:spPr>
        <p:txBody>
          <a:bodyPr/>
          <a:lstStyle/>
          <a:p>
            <a:r>
              <a:rPr lang="en-GB" dirty="0" smtClean="0"/>
              <a:t>Source: Mitchell, et al (2013) </a:t>
            </a:r>
            <a:r>
              <a:rPr lang="en-GB" dirty="0"/>
              <a:t>The influence of social networks, personality and placement type on language learning during residence </a:t>
            </a:r>
            <a:r>
              <a:rPr lang="en-GB" dirty="0" smtClean="0"/>
              <a:t>abroad: Preliminary </a:t>
            </a:r>
            <a:r>
              <a:rPr lang="en-GB" dirty="0"/>
              <a:t>findings of the LANGSNAP </a:t>
            </a:r>
            <a:r>
              <a:rPr lang="en-GB" dirty="0" smtClean="0"/>
              <a:t>project. </a:t>
            </a:r>
            <a:endParaRPr lang="en-GB" dirty="0"/>
          </a:p>
        </p:txBody>
      </p:sp>
      <p:pic>
        <p:nvPicPr>
          <p:cNvPr id="8" name="Picture 7"/>
          <p:cNvPicPr>
            <a:picLocks noChangeAspect="1"/>
          </p:cNvPicPr>
          <p:nvPr/>
        </p:nvPicPr>
        <p:blipFill rotWithShape="1">
          <a:blip r:embed="rId5" cstate="print"/>
          <a:srcRect l="15098" r="14410"/>
          <a:stretch/>
        </p:blipFill>
        <p:spPr>
          <a:xfrm>
            <a:off x="239476" y="2086283"/>
            <a:ext cx="4234160" cy="33786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cstate="print"/>
          <a:srcRect l="12478" r="13746"/>
          <a:stretch/>
        </p:blipFill>
        <p:spPr>
          <a:xfrm>
            <a:off x="4631962" y="535889"/>
            <a:ext cx="3572433" cy="272375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7" cstate="print"/>
          <a:srcRect l="15321" r="13851"/>
          <a:stretch/>
        </p:blipFill>
        <p:spPr>
          <a:xfrm>
            <a:off x="4655111" y="3335068"/>
            <a:ext cx="3554170" cy="2822664"/>
          </a:xfrm>
          <a:prstGeom prst="rect">
            <a:avLst/>
          </a:prstGeom>
        </p:spPr>
      </p:pic>
    </p:spTree>
    <p:custDataLst>
      <p:tags r:id="rId1"/>
    </p:custDataLst>
    <p:extLst>
      <p:ext uri="{BB962C8B-B14F-4D97-AF65-F5344CB8AC3E}">
        <p14:creationId xmlns:p14="http://schemas.microsoft.com/office/powerpoint/2010/main" val="3413115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7|72.7|23"/>
</p:tagLst>
</file>

<file path=ppt/tags/tag2.xml><?xml version="1.0" encoding="utf-8"?>
<p:tagLst xmlns:a="http://schemas.openxmlformats.org/drawingml/2006/main" xmlns:r="http://schemas.openxmlformats.org/officeDocument/2006/relationships" xmlns:p="http://schemas.openxmlformats.org/presentationml/2006/main">
  <p:tag name="TIMING" val="|11.1|7|72.7|23"/>
</p:tagLst>
</file>

<file path=ppt/tags/tag3.xml><?xml version="1.0" encoding="utf-8"?>
<p:tagLst xmlns:a="http://schemas.openxmlformats.org/drawingml/2006/main" xmlns:r="http://schemas.openxmlformats.org/officeDocument/2006/relationships" xmlns:p="http://schemas.openxmlformats.org/presentationml/2006/main">
  <p:tag name="TIMING" val="|11.1|7|72.7|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2310</TotalTime>
  <Words>4391</Words>
  <Application>Microsoft Office PowerPoint</Application>
  <PresentationFormat>On-screen Show (4:3)</PresentationFormat>
  <Paragraphs>449</Paragraphs>
  <Slides>33</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Arial</vt:lpstr>
      <vt:lpstr>Arial Rounded MT Bold</vt:lpstr>
      <vt:lpstr>Buxton Sketch</vt:lpstr>
      <vt:lpstr>CAfont</vt:lpstr>
      <vt:lpstr>Calibri</vt:lpstr>
      <vt:lpstr>Corbel</vt:lpstr>
      <vt:lpstr>Georgia</vt:lpstr>
      <vt:lpstr>Wingdings</vt:lpstr>
      <vt:lpstr>Wingdings 2</vt:lpstr>
      <vt:lpstr>Wingdings 3</vt:lpstr>
      <vt:lpstr>Module</vt:lpstr>
      <vt:lpstr>Challenges for the Teaching Assistant </vt:lpstr>
      <vt:lpstr>Why teach abroad? </vt:lpstr>
      <vt:lpstr>Why teach abroad? </vt:lpstr>
      <vt:lpstr>Why teaching abroad? </vt:lpstr>
      <vt:lpstr>PowerPoint Presentation</vt:lpstr>
      <vt:lpstr>What the average student predicts a teaching assistantship does for their linguistic development (or not):</vt:lpstr>
      <vt:lpstr>Teaching and your linguistic development: What research has found.</vt:lpstr>
      <vt:lpstr>How the study was conducted: </vt:lpstr>
      <vt:lpstr>Results: </vt:lpstr>
      <vt:lpstr>Main findings: </vt:lpstr>
      <vt:lpstr>Some benefits and challenges of being a teaching assistant. </vt:lpstr>
      <vt:lpstr>What is the role of a TA?</vt:lpstr>
      <vt:lpstr>Skills employers usually look for in applicants: </vt:lpstr>
      <vt:lpstr>Skills employers usually look for in applicants: </vt:lpstr>
      <vt:lpstr>Read again!</vt:lpstr>
      <vt:lpstr>What is the role of a TA?</vt:lpstr>
      <vt:lpstr>What is the role of a TA?</vt:lpstr>
      <vt:lpstr>What would you do?</vt:lpstr>
      <vt:lpstr>What would you do? </vt:lpstr>
      <vt:lpstr>What would you do? </vt:lpstr>
      <vt:lpstr>Brainstorm some strategies:</vt:lpstr>
      <vt:lpstr>But, is it worth it?</vt:lpstr>
      <vt:lpstr>What would you do? </vt:lpstr>
      <vt:lpstr>You may develop a special sense of achievement: </vt:lpstr>
      <vt:lpstr>Your confidence may improve and you may get a clearer idea of what you’d like to do in the future:</vt:lpstr>
      <vt:lpstr>Understand your emotions:</vt:lpstr>
      <vt:lpstr>Top tips?</vt:lpstr>
      <vt:lpstr>Think about these*:</vt:lpstr>
      <vt:lpstr>Perhaps: </vt:lpstr>
      <vt:lpstr>Explore the following resources*: </vt:lpstr>
      <vt:lpstr>GOOD LUCK! </vt:lpstr>
      <vt:lpstr>Credits and Bibliography</vt:lpstr>
      <vt:lpstr>Credits and Bibliography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Romero De Mills L.P.</cp:lastModifiedBy>
  <cp:revision>206</cp:revision>
  <dcterms:created xsi:type="dcterms:W3CDTF">2014-10-20T20:55:35Z</dcterms:created>
  <dcterms:modified xsi:type="dcterms:W3CDTF">2018-06-11T10:59:58Z</dcterms:modified>
</cp:coreProperties>
</file>