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ags/tag2.xml" ContentType="application/vnd.openxmlformats-officedocument.presentationml.tags+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sldIdLst>
    <p:sldId id="256" r:id="rId2"/>
    <p:sldId id="267" r:id="rId3"/>
    <p:sldId id="268" r:id="rId4"/>
    <p:sldId id="269" r:id="rId5"/>
    <p:sldId id="277" r:id="rId6"/>
    <p:sldId id="257" r:id="rId7"/>
    <p:sldId id="284" r:id="rId8"/>
    <p:sldId id="274" r:id="rId9"/>
    <p:sldId id="261" r:id="rId10"/>
    <p:sldId id="258" r:id="rId11"/>
    <p:sldId id="259" r:id="rId12"/>
    <p:sldId id="270" r:id="rId13"/>
    <p:sldId id="275" r:id="rId14"/>
    <p:sldId id="271" r:id="rId15"/>
    <p:sldId id="279" r:id="rId16"/>
    <p:sldId id="280" r:id="rId17"/>
    <p:sldId id="281" r:id="rId18"/>
    <p:sldId id="282" r:id="rId19"/>
    <p:sldId id="278" r:id="rId20"/>
    <p:sldId id="272" r:id="rId21"/>
    <p:sldId id="285" r:id="rId22"/>
    <p:sldId id="286" r:id="rId23"/>
    <p:sldId id="287" r:id="rId24"/>
    <p:sldId id="288" r:id="rId25"/>
  </p:sldIdLst>
  <p:sldSz cx="9144000" cy="6858000" type="screen4x3"/>
  <p:notesSz cx="6858000" cy="9144000"/>
  <p:defaultTextStyle>
    <a:defPPr>
      <a:defRPr lang="en-GB"/>
    </a:defPPr>
    <a:lvl1pPr algn="r" rtl="0" fontAlgn="base">
      <a:spcBef>
        <a:spcPct val="0"/>
      </a:spcBef>
      <a:spcAft>
        <a:spcPct val="0"/>
      </a:spcAft>
      <a:defRPr sz="4000" kern="1200">
        <a:solidFill>
          <a:schemeClr val="bg2"/>
        </a:solidFill>
        <a:effectLst>
          <a:outerShdw blurRad="38100" dist="38100" dir="2700000" algn="tl">
            <a:srgbClr val="000000">
              <a:alpha val="43137"/>
            </a:srgbClr>
          </a:outerShdw>
        </a:effectLst>
        <a:latin typeface="Book Antiqua" pitchFamily="18" charset="0"/>
        <a:ea typeface="+mn-ea"/>
        <a:cs typeface="+mn-cs"/>
      </a:defRPr>
    </a:lvl1pPr>
    <a:lvl2pPr marL="457200" algn="r" rtl="0" fontAlgn="base">
      <a:spcBef>
        <a:spcPct val="0"/>
      </a:spcBef>
      <a:spcAft>
        <a:spcPct val="0"/>
      </a:spcAft>
      <a:defRPr sz="4000" kern="1200">
        <a:solidFill>
          <a:schemeClr val="bg2"/>
        </a:solidFill>
        <a:effectLst>
          <a:outerShdw blurRad="38100" dist="38100" dir="2700000" algn="tl">
            <a:srgbClr val="000000">
              <a:alpha val="43137"/>
            </a:srgbClr>
          </a:outerShdw>
        </a:effectLst>
        <a:latin typeface="Book Antiqua" pitchFamily="18" charset="0"/>
        <a:ea typeface="+mn-ea"/>
        <a:cs typeface="+mn-cs"/>
      </a:defRPr>
    </a:lvl2pPr>
    <a:lvl3pPr marL="914400" algn="r" rtl="0" fontAlgn="base">
      <a:spcBef>
        <a:spcPct val="0"/>
      </a:spcBef>
      <a:spcAft>
        <a:spcPct val="0"/>
      </a:spcAft>
      <a:defRPr sz="4000" kern="1200">
        <a:solidFill>
          <a:schemeClr val="bg2"/>
        </a:solidFill>
        <a:effectLst>
          <a:outerShdw blurRad="38100" dist="38100" dir="2700000" algn="tl">
            <a:srgbClr val="000000">
              <a:alpha val="43137"/>
            </a:srgbClr>
          </a:outerShdw>
        </a:effectLst>
        <a:latin typeface="Book Antiqua" pitchFamily="18" charset="0"/>
        <a:ea typeface="+mn-ea"/>
        <a:cs typeface="+mn-cs"/>
      </a:defRPr>
    </a:lvl3pPr>
    <a:lvl4pPr marL="1371600" algn="r" rtl="0" fontAlgn="base">
      <a:spcBef>
        <a:spcPct val="0"/>
      </a:spcBef>
      <a:spcAft>
        <a:spcPct val="0"/>
      </a:spcAft>
      <a:defRPr sz="4000" kern="1200">
        <a:solidFill>
          <a:schemeClr val="bg2"/>
        </a:solidFill>
        <a:effectLst>
          <a:outerShdw blurRad="38100" dist="38100" dir="2700000" algn="tl">
            <a:srgbClr val="000000">
              <a:alpha val="43137"/>
            </a:srgbClr>
          </a:outerShdw>
        </a:effectLst>
        <a:latin typeface="Book Antiqua" pitchFamily="18" charset="0"/>
        <a:ea typeface="+mn-ea"/>
        <a:cs typeface="+mn-cs"/>
      </a:defRPr>
    </a:lvl4pPr>
    <a:lvl5pPr marL="1828800" algn="r" rtl="0" fontAlgn="base">
      <a:spcBef>
        <a:spcPct val="0"/>
      </a:spcBef>
      <a:spcAft>
        <a:spcPct val="0"/>
      </a:spcAft>
      <a:defRPr sz="4000" kern="1200">
        <a:solidFill>
          <a:schemeClr val="bg2"/>
        </a:solidFill>
        <a:effectLst>
          <a:outerShdw blurRad="38100" dist="38100" dir="2700000" algn="tl">
            <a:srgbClr val="000000">
              <a:alpha val="43137"/>
            </a:srgbClr>
          </a:outerShdw>
        </a:effectLst>
        <a:latin typeface="Book Antiqua" pitchFamily="18" charset="0"/>
        <a:ea typeface="+mn-ea"/>
        <a:cs typeface="+mn-cs"/>
      </a:defRPr>
    </a:lvl5pPr>
    <a:lvl6pPr marL="2286000" algn="l" defTabSz="914400" rtl="0" eaLnBrk="1" latinLnBrk="0" hangingPunct="1">
      <a:defRPr sz="4000" kern="1200">
        <a:solidFill>
          <a:schemeClr val="bg2"/>
        </a:solidFill>
        <a:effectLst>
          <a:outerShdw blurRad="38100" dist="38100" dir="2700000" algn="tl">
            <a:srgbClr val="000000">
              <a:alpha val="43137"/>
            </a:srgbClr>
          </a:outerShdw>
        </a:effectLst>
        <a:latin typeface="Book Antiqua" pitchFamily="18" charset="0"/>
        <a:ea typeface="+mn-ea"/>
        <a:cs typeface="+mn-cs"/>
      </a:defRPr>
    </a:lvl6pPr>
    <a:lvl7pPr marL="2743200" algn="l" defTabSz="914400" rtl="0" eaLnBrk="1" latinLnBrk="0" hangingPunct="1">
      <a:defRPr sz="4000" kern="1200">
        <a:solidFill>
          <a:schemeClr val="bg2"/>
        </a:solidFill>
        <a:effectLst>
          <a:outerShdw blurRad="38100" dist="38100" dir="2700000" algn="tl">
            <a:srgbClr val="000000">
              <a:alpha val="43137"/>
            </a:srgbClr>
          </a:outerShdw>
        </a:effectLst>
        <a:latin typeface="Book Antiqua" pitchFamily="18" charset="0"/>
        <a:ea typeface="+mn-ea"/>
        <a:cs typeface="+mn-cs"/>
      </a:defRPr>
    </a:lvl7pPr>
    <a:lvl8pPr marL="3200400" algn="l" defTabSz="914400" rtl="0" eaLnBrk="1" latinLnBrk="0" hangingPunct="1">
      <a:defRPr sz="4000" kern="1200">
        <a:solidFill>
          <a:schemeClr val="bg2"/>
        </a:solidFill>
        <a:effectLst>
          <a:outerShdw blurRad="38100" dist="38100" dir="2700000" algn="tl">
            <a:srgbClr val="000000">
              <a:alpha val="43137"/>
            </a:srgbClr>
          </a:outerShdw>
        </a:effectLst>
        <a:latin typeface="Book Antiqua" pitchFamily="18" charset="0"/>
        <a:ea typeface="+mn-ea"/>
        <a:cs typeface="+mn-cs"/>
      </a:defRPr>
    </a:lvl8pPr>
    <a:lvl9pPr marL="3657600" algn="l" defTabSz="914400" rtl="0" eaLnBrk="1" latinLnBrk="0" hangingPunct="1">
      <a:defRPr sz="4000" kern="1200">
        <a:solidFill>
          <a:schemeClr val="bg2"/>
        </a:solidFill>
        <a:effectLst>
          <a:outerShdw blurRad="38100" dist="38100" dir="2700000" algn="tl">
            <a:srgbClr val="000000">
              <a:alpha val="43137"/>
            </a:srgbClr>
          </a:outerShdw>
        </a:effectLst>
        <a:latin typeface="Book Antiqua"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F8B6"/>
    <a:srgbClr val="CC0066"/>
    <a:srgbClr val="99CC00"/>
    <a:srgbClr val="669900"/>
    <a:srgbClr val="66CCFF"/>
    <a:srgbClr val="FFFF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64" autoAdjust="0"/>
  </p:normalViewPr>
  <p:slideViewPr>
    <p:cSldViewPr>
      <p:cViewPr varScale="1">
        <p:scale>
          <a:sx n="104" d="100"/>
          <a:sy n="104" d="100"/>
        </p:scale>
        <p:origin x="-17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2290" name="Group 2"/>
          <p:cNvGrpSpPr>
            <a:grpSpLocks/>
          </p:cNvGrpSpPr>
          <p:nvPr/>
        </p:nvGrpSpPr>
        <p:grpSpPr bwMode="auto">
          <a:xfrm>
            <a:off x="1658938" y="1600200"/>
            <a:ext cx="6837362" cy="3200400"/>
            <a:chOff x="1045" y="1008"/>
            <a:chExt cx="4307" cy="2016"/>
          </a:xfrm>
        </p:grpSpPr>
        <p:sp>
          <p:nvSpPr>
            <p:cNvPr id="12291" name="Oval 3"/>
            <p:cNvSpPr>
              <a:spLocks noChangeArrowheads="1"/>
            </p:cNvSpPr>
            <p:nvPr/>
          </p:nvSpPr>
          <p:spPr bwMode="hidden">
            <a:xfrm flipH="1">
              <a:off x="4392" y="1008"/>
              <a:ext cx="960" cy="960"/>
            </a:xfrm>
            <a:prstGeom prst="ellipse">
              <a:avLst/>
            </a:prstGeom>
            <a:solidFill>
              <a:schemeClr val="accent2"/>
            </a:solidFill>
            <a:ln w="9525">
              <a:noFill/>
              <a:round/>
              <a:headEnd/>
              <a:tailEnd/>
            </a:ln>
            <a:effectLst/>
          </p:spPr>
          <p:txBody>
            <a:bodyPr wrap="none" anchor="ctr"/>
            <a:lstStyle/>
            <a:p>
              <a:pPr algn="ctr"/>
              <a:endParaRPr lang="en-US" sz="2400">
                <a:solidFill>
                  <a:schemeClr val="tx1"/>
                </a:solidFill>
                <a:effectLst/>
                <a:latin typeface="Times New Roman" pitchFamily="18" charset="0"/>
              </a:endParaRPr>
            </a:p>
          </p:txBody>
        </p:sp>
        <p:sp>
          <p:nvSpPr>
            <p:cNvPr id="12292" name="Oval 4"/>
            <p:cNvSpPr>
              <a:spLocks noChangeArrowheads="1"/>
            </p:cNvSpPr>
            <p:nvPr/>
          </p:nvSpPr>
          <p:spPr bwMode="hidden">
            <a:xfrm flipH="1">
              <a:off x="3264" y="1008"/>
              <a:ext cx="960" cy="960"/>
            </a:xfrm>
            <a:prstGeom prst="ellipse">
              <a:avLst/>
            </a:prstGeom>
            <a:solidFill>
              <a:schemeClr val="accent2"/>
            </a:solidFill>
            <a:ln w="9525">
              <a:noFill/>
              <a:round/>
              <a:headEnd/>
              <a:tailEnd/>
            </a:ln>
            <a:effectLst/>
          </p:spPr>
          <p:txBody>
            <a:bodyPr wrap="none" anchor="ctr"/>
            <a:lstStyle/>
            <a:p>
              <a:pPr algn="ctr"/>
              <a:endParaRPr lang="en-US" sz="2400">
                <a:solidFill>
                  <a:schemeClr val="tx1"/>
                </a:solidFill>
                <a:effectLst/>
                <a:latin typeface="Times New Roman" pitchFamily="18" charset="0"/>
              </a:endParaRPr>
            </a:p>
          </p:txBody>
        </p:sp>
        <p:sp>
          <p:nvSpPr>
            <p:cNvPr id="12293" name="Oval 5"/>
            <p:cNvSpPr>
              <a:spLocks noChangeArrowheads="1"/>
            </p:cNvSpPr>
            <p:nvPr/>
          </p:nvSpPr>
          <p:spPr bwMode="hidden">
            <a:xfrm flipH="1">
              <a:off x="2136" y="1008"/>
              <a:ext cx="960" cy="960"/>
            </a:xfrm>
            <a:prstGeom prst="ellipse">
              <a:avLst/>
            </a:prstGeom>
            <a:noFill/>
            <a:ln w="28575">
              <a:solidFill>
                <a:schemeClr val="accent2"/>
              </a:solidFill>
              <a:round/>
              <a:headEnd/>
              <a:tailEnd/>
            </a:ln>
            <a:effectLst/>
          </p:spPr>
          <p:txBody>
            <a:bodyPr wrap="none" anchor="ctr"/>
            <a:lstStyle/>
            <a:p>
              <a:pPr algn="ctr"/>
              <a:endParaRPr lang="en-US" sz="2400">
                <a:solidFill>
                  <a:schemeClr val="tx1"/>
                </a:solidFill>
                <a:effectLst/>
                <a:latin typeface="Times New Roman" pitchFamily="18" charset="0"/>
              </a:endParaRPr>
            </a:p>
          </p:txBody>
        </p:sp>
        <p:sp>
          <p:nvSpPr>
            <p:cNvPr id="12294" name="Oval 6"/>
            <p:cNvSpPr>
              <a:spLocks noChangeArrowheads="1"/>
            </p:cNvSpPr>
            <p:nvPr/>
          </p:nvSpPr>
          <p:spPr bwMode="hidden">
            <a:xfrm flipH="1">
              <a:off x="2136" y="2064"/>
              <a:ext cx="960" cy="960"/>
            </a:xfrm>
            <a:prstGeom prst="ellipse">
              <a:avLst/>
            </a:prstGeom>
            <a:solidFill>
              <a:schemeClr val="accent2"/>
            </a:solidFill>
            <a:ln w="28575">
              <a:noFill/>
              <a:round/>
              <a:headEnd/>
              <a:tailEnd/>
            </a:ln>
            <a:effectLst/>
          </p:spPr>
          <p:txBody>
            <a:bodyPr wrap="none" anchor="ctr"/>
            <a:lstStyle/>
            <a:p>
              <a:pPr algn="ctr"/>
              <a:endParaRPr lang="en-US" sz="2400">
                <a:solidFill>
                  <a:schemeClr val="tx1"/>
                </a:solidFill>
                <a:effectLst/>
                <a:latin typeface="Times New Roman" pitchFamily="18" charset="0"/>
              </a:endParaRPr>
            </a:p>
          </p:txBody>
        </p:sp>
        <p:sp>
          <p:nvSpPr>
            <p:cNvPr id="12295" name="Oval 7"/>
            <p:cNvSpPr>
              <a:spLocks noChangeArrowheads="1"/>
            </p:cNvSpPr>
            <p:nvPr/>
          </p:nvSpPr>
          <p:spPr bwMode="hidden">
            <a:xfrm flipH="1">
              <a:off x="1045" y="2064"/>
              <a:ext cx="960" cy="960"/>
            </a:xfrm>
            <a:prstGeom prst="ellipse">
              <a:avLst/>
            </a:prstGeom>
            <a:solidFill>
              <a:schemeClr val="accent2"/>
            </a:solidFill>
            <a:ln w="9525">
              <a:noFill/>
              <a:round/>
              <a:headEnd/>
              <a:tailEnd/>
            </a:ln>
            <a:effectLst/>
          </p:spPr>
          <p:txBody>
            <a:bodyPr wrap="none" anchor="ctr"/>
            <a:lstStyle/>
            <a:p>
              <a:pPr algn="ctr"/>
              <a:endParaRPr lang="en-US" sz="2400">
                <a:solidFill>
                  <a:schemeClr val="tx1"/>
                </a:solidFill>
                <a:effectLst/>
                <a:latin typeface="Times New Roman" pitchFamily="18" charset="0"/>
              </a:endParaRPr>
            </a:p>
          </p:txBody>
        </p:sp>
        <p:sp>
          <p:nvSpPr>
            <p:cNvPr id="12296" name="Oval 8"/>
            <p:cNvSpPr>
              <a:spLocks noChangeArrowheads="1"/>
            </p:cNvSpPr>
            <p:nvPr/>
          </p:nvSpPr>
          <p:spPr bwMode="hidden">
            <a:xfrm flipH="1">
              <a:off x="4392" y="2064"/>
              <a:ext cx="960" cy="960"/>
            </a:xfrm>
            <a:prstGeom prst="ellipse">
              <a:avLst/>
            </a:prstGeom>
            <a:noFill/>
            <a:ln w="28575">
              <a:solidFill>
                <a:schemeClr val="accent2"/>
              </a:solidFill>
              <a:round/>
              <a:headEnd/>
              <a:tailEnd/>
            </a:ln>
            <a:effectLst/>
          </p:spPr>
          <p:txBody>
            <a:bodyPr wrap="none" anchor="ctr"/>
            <a:lstStyle/>
            <a:p>
              <a:pPr algn="ctr"/>
              <a:endParaRPr lang="en-US" sz="2400">
                <a:solidFill>
                  <a:schemeClr val="tx1"/>
                </a:solidFill>
                <a:effectLst/>
                <a:latin typeface="Times New Roman" pitchFamily="18" charset="0"/>
              </a:endParaRPr>
            </a:p>
          </p:txBody>
        </p:sp>
      </p:grpSp>
      <p:sp>
        <p:nvSpPr>
          <p:cNvPr id="12297" name="Rectangle 9"/>
          <p:cNvSpPr>
            <a:spLocks noGrp="1" noChangeArrowheads="1"/>
          </p:cNvSpPr>
          <p:nvPr>
            <p:ph type="dt" sz="half" idx="2"/>
          </p:nvPr>
        </p:nvSpPr>
        <p:spPr/>
        <p:txBody>
          <a:bodyPr/>
          <a:lstStyle>
            <a:lvl1pPr>
              <a:defRPr/>
            </a:lvl1pPr>
          </a:lstStyle>
          <a:p>
            <a:endParaRPr lang="en-GB"/>
          </a:p>
        </p:txBody>
      </p:sp>
      <p:sp>
        <p:nvSpPr>
          <p:cNvPr id="12298" name="Rectangle 10"/>
          <p:cNvSpPr>
            <a:spLocks noGrp="1" noChangeArrowheads="1"/>
          </p:cNvSpPr>
          <p:nvPr>
            <p:ph type="ftr" sz="quarter" idx="3"/>
          </p:nvPr>
        </p:nvSpPr>
        <p:spPr/>
        <p:txBody>
          <a:bodyPr/>
          <a:lstStyle>
            <a:lvl1pPr>
              <a:defRPr/>
            </a:lvl1pPr>
          </a:lstStyle>
          <a:p>
            <a:endParaRPr lang="en-GB"/>
          </a:p>
        </p:txBody>
      </p:sp>
      <p:sp>
        <p:nvSpPr>
          <p:cNvPr id="12299" name="Rectangle 11"/>
          <p:cNvSpPr>
            <a:spLocks noGrp="1" noChangeArrowheads="1"/>
          </p:cNvSpPr>
          <p:nvPr>
            <p:ph type="sldNum" sz="quarter" idx="4"/>
          </p:nvPr>
        </p:nvSpPr>
        <p:spPr/>
        <p:txBody>
          <a:bodyPr/>
          <a:lstStyle>
            <a:lvl1pPr>
              <a:defRPr/>
            </a:lvl1pPr>
          </a:lstStyle>
          <a:p>
            <a:fld id="{141128E6-C2B3-4543-AA93-961EEAA3B451}" type="slidenum">
              <a:rPr lang="en-GB"/>
              <a:pPr/>
              <a:t>‹#›</a:t>
            </a:fld>
            <a:endParaRPr lang="en-GB"/>
          </a:p>
        </p:txBody>
      </p:sp>
      <p:sp>
        <p:nvSpPr>
          <p:cNvPr id="12300" name="Rectangle 12"/>
          <p:cNvSpPr>
            <a:spLocks noGrp="1" noChangeArrowheads="1"/>
          </p:cNvSpPr>
          <p:nvPr>
            <p:ph type="ctrTitle"/>
          </p:nvPr>
        </p:nvSpPr>
        <p:spPr>
          <a:xfrm>
            <a:off x="685800" y="1219200"/>
            <a:ext cx="7772400" cy="1933575"/>
          </a:xfrm>
        </p:spPr>
        <p:txBody>
          <a:bodyPr anchor="b"/>
          <a:lstStyle>
            <a:lvl1pPr algn="r">
              <a:defRPr sz="4400"/>
            </a:lvl1pPr>
          </a:lstStyle>
          <a:p>
            <a:r>
              <a:rPr lang="en-GB"/>
              <a:t>Click to edit Master title style</a:t>
            </a:r>
          </a:p>
        </p:txBody>
      </p:sp>
      <p:sp>
        <p:nvSpPr>
          <p:cNvPr id="12301"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r>
              <a:rPr lang="en-GB"/>
              <a:t>Click to edit Master subtitle style</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8897FA90-E837-42CE-9CB5-269F23E7AEF6}"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628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6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D009E76E-3283-42DD-A7AD-90DE77C815C2}"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DEAFBD3-B189-4290-A04F-F0852DC0E8AD}"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443A4D1D-D7E6-4BB5-871B-6EA7A0CA4AA5}"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104633F6-8240-47DD-978F-166221665CA9}"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1FDF8801-17DB-4881-801F-8CE1255B0F6E}"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1F808A80-819E-48A4-ABF7-C492E06E2B9E}"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B9FCB603-A9CC-492D-8F47-9FAFEB9C6BBF}"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DF73D33E-FBD0-45C2-9458-4727D8F721A1}"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CB39EA1C-6180-4933-B9B8-D987EB9EA809}"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266" name="Group 2"/>
          <p:cNvGrpSpPr>
            <a:grpSpLocks/>
          </p:cNvGrpSpPr>
          <p:nvPr/>
        </p:nvGrpSpPr>
        <p:grpSpPr bwMode="auto">
          <a:xfrm>
            <a:off x="1071563" y="304800"/>
            <a:ext cx="7615237" cy="1106488"/>
            <a:chOff x="675" y="192"/>
            <a:chExt cx="4797" cy="697"/>
          </a:xfrm>
        </p:grpSpPr>
        <p:sp>
          <p:nvSpPr>
            <p:cNvPr id="11267" name="Oval 3"/>
            <p:cNvSpPr>
              <a:spLocks noChangeArrowheads="1"/>
            </p:cNvSpPr>
            <p:nvPr/>
          </p:nvSpPr>
          <p:spPr bwMode="hidden">
            <a:xfrm flipH="1">
              <a:off x="3067" y="192"/>
              <a:ext cx="696" cy="696"/>
            </a:xfrm>
            <a:prstGeom prst="ellipse">
              <a:avLst/>
            </a:prstGeom>
            <a:solidFill>
              <a:schemeClr val="accent2"/>
            </a:solidFill>
            <a:ln w="28575">
              <a:noFill/>
              <a:round/>
              <a:headEnd/>
              <a:tailEnd/>
            </a:ln>
            <a:effectLst/>
          </p:spPr>
          <p:txBody>
            <a:bodyPr wrap="none" anchor="ctr"/>
            <a:lstStyle/>
            <a:p>
              <a:pPr algn="ctr"/>
              <a:endParaRPr lang="en-US" sz="2400">
                <a:solidFill>
                  <a:schemeClr val="tx1"/>
                </a:solidFill>
                <a:effectLst/>
                <a:latin typeface="Times New Roman" pitchFamily="18" charset="0"/>
              </a:endParaRPr>
            </a:p>
          </p:txBody>
        </p:sp>
        <p:sp>
          <p:nvSpPr>
            <p:cNvPr id="11268" name="Oval 4"/>
            <p:cNvSpPr>
              <a:spLocks noChangeArrowheads="1"/>
            </p:cNvSpPr>
            <p:nvPr/>
          </p:nvSpPr>
          <p:spPr bwMode="hidden">
            <a:xfrm flipH="1">
              <a:off x="4777" y="192"/>
              <a:ext cx="695" cy="696"/>
            </a:xfrm>
            <a:prstGeom prst="ellipse">
              <a:avLst/>
            </a:prstGeom>
            <a:solidFill>
              <a:schemeClr val="accent2"/>
            </a:solidFill>
            <a:ln w="28575">
              <a:noFill/>
              <a:round/>
              <a:headEnd/>
              <a:tailEnd/>
            </a:ln>
            <a:effectLst/>
          </p:spPr>
          <p:txBody>
            <a:bodyPr wrap="none" anchor="ctr"/>
            <a:lstStyle/>
            <a:p>
              <a:pPr algn="ctr"/>
              <a:endParaRPr lang="en-US" sz="2400">
                <a:solidFill>
                  <a:schemeClr val="tx1"/>
                </a:solidFill>
                <a:effectLst/>
                <a:latin typeface="Times New Roman" pitchFamily="18" charset="0"/>
              </a:endParaRPr>
            </a:p>
          </p:txBody>
        </p:sp>
        <p:sp>
          <p:nvSpPr>
            <p:cNvPr id="11269" name="Oval 5"/>
            <p:cNvSpPr>
              <a:spLocks noChangeArrowheads="1"/>
            </p:cNvSpPr>
            <p:nvPr/>
          </p:nvSpPr>
          <p:spPr bwMode="hidden">
            <a:xfrm flipH="1">
              <a:off x="675" y="193"/>
              <a:ext cx="695" cy="696"/>
            </a:xfrm>
            <a:prstGeom prst="ellipse">
              <a:avLst/>
            </a:prstGeom>
            <a:solidFill>
              <a:schemeClr val="accent2"/>
            </a:solidFill>
            <a:ln w="28575">
              <a:noFill/>
              <a:round/>
              <a:headEnd/>
              <a:tailEnd/>
            </a:ln>
            <a:effectLst/>
          </p:spPr>
          <p:txBody>
            <a:bodyPr wrap="none" anchor="ctr"/>
            <a:lstStyle/>
            <a:p>
              <a:pPr algn="ctr"/>
              <a:endParaRPr lang="en-US" sz="2400">
                <a:solidFill>
                  <a:schemeClr val="tx1"/>
                </a:solidFill>
                <a:effectLst/>
                <a:latin typeface="Times New Roman" pitchFamily="18" charset="0"/>
              </a:endParaRPr>
            </a:p>
          </p:txBody>
        </p:sp>
        <p:sp>
          <p:nvSpPr>
            <p:cNvPr id="11270" name="Oval 6"/>
            <p:cNvSpPr>
              <a:spLocks noChangeArrowheads="1"/>
            </p:cNvSpPr>
            <p:nvPr/>
          </p:nvSpPr>
          <p:spPr bwMode="hidden">
            <a:xfrm flipH="1">
              <a:off x="3984" y="192"/>
              <a:ext cx="695" cy="696"/>
            </a:xfrm>
            <a:prstGeom prst="ellipse">
              <a:avLst/>
            </a:prstGeom>
            <a:noFill/>
            <a:ln w="28575">
              <a:solidFill>
                <a:schemeClr val="accent2"/>
              </a:solidFill>
              <a:round/>
              <a:headEnd/>
              <a:tailEnd/>
            </a:ln>
            <a:effectLst/>
          </p:spPr>
          <p:txBody>
            <a:bodyPr wrap="none" anchor="ctr"/>
            <a:lstStyle/>
            <a:p>
              <a:pPr algn="ctr"/>
              <a:endParaRPr lang="en-US" sz="2400">
                <a:solidFill>
                  <a:schemeClr val="tx1"/>
                </a:solidFill>
                <a:effectLst/>
                <a:latin typeface="Times New Roman" pitchFamily="18" charset="0"/>
              </a:endParaRPr>
            </a:p>
          </p:txBody>
        </p:sp>
        <p:sp>
          <p:nvSpPr>
            <p:cNvPr id="11271" name="Oval 7"/>
            <p:cNvSpPr>
              <a:spLocks noChangeArrowheads="1"/>
            </p:cNvSpPr>
            <p:nvPr/>
          </p:nvSpPr>
          <p:spPr bwMode="hidden">
            <a:xfrm flipH="1">
              <a:off x="1486" y="192"/>
              <a:ext cx="695" cy="696"/>
            </a:xfrm>
            <a:prstGeom prst="ellipse">
              <a:avLst/>
            </a:prstGeom>
            <a:noFill/>
            <a:ln w="28575">
              <a:solidFill>
                <a:schemeClr val="accent2"/>
              </a:solidFill>
              <a:round/>
              <a:headEnd/>
              <a:tailEnd/>
            </a:ln>
            <a:effectLst/>
          </p:spPr>
          <p:txBody>
            <a:bodyPr wrap="none" anchor="ctr"/>
            <a:lstStyle/>
            <a:p>
              <a:pPr algn="ctr"/>
              <a:endParaRPr lang="en-US" sz="2400">
                <a:solidFill>
                  <a:schemeClr val="tx1"/>
                </a:solidFill>
                <a:effectLst/>
                <a:latin typeface="Times New Roman" pitchFamily="18" charset="0"/>
              </a:endParaRPr>
            </a:p>
          </p:txBody>
        </p:sp>
      </p:grpSp>
      <p:sp>
        <p:nvSpPr>
          <p:cNvPr id="11272" name="Rectangle 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1273" name="Rectangle 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solidFill>
                  <a:schemeClr val="tx1"/>
                </a:solidFill>
                <a:effectLst/>
                <a:latin typeface="+mn-lt"/>
              </a:defRPr>
            </a:lvl1pPr>
          </a:lstStyle>
          <a:p>
            <a:endParaRPr lang="en-GB"/>
          </a:p>
        </p:txBody>
      </p:sp>
      <p:sp>
        <p:nvSpPr>
          <p:cNvPr id="11274" name="Rectangle 1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solidFill>
                  <a:schemeClr val="tx1"/>
                </a:solidFill>
                <a:effectLst/>
                <a:latin typeface="+mn-lt"/>
              </a:defRPr>
            </a:lvl1pPr>
          </a:lstStyle>
          <a:p>
            <a:endParaRPr lang="en-GB"/>
          </a:p>
        </p:txBody>
      </p:sp>
      <p:sp>
        <p:nvSpPr>
          <p:cNvPr id="11275" name="Rectangle 1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chemeClr val="tx1"/>
                </a:solidFill>
                <a:effectLst/>
                <a:latin typeface="+mn-lt"/>
              </a:defRPr>
            </a:lvl1pPr>
          </a:lstStyle>
          <a:p>
            <a:fld id="{DC4CF2EE-3229-4616-A0A2-D7A31D0D8B4D}" type="slidenum">
              <a:rPr lang="en-GB"/>
              <a:pPr/>
              <a:t>‹#›</a:t>
            </a:fld>
            <a:endParaRPr lang="en-GB"/>
          </a:p>
        </p:txBody>
      </p:sp>
      <p:sp>
        <p:nvSpPr>
          <p:cNvPr id="11276" name="Rectangle 1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Lst>
  <p:timing>
    <p:tnLst>
      <p:par>
        <p:cTn id="1" dur="indefinite" restart="never" nodeType="tmRoot"/>
      </p:par>
    </p:tnLst>
  </p:timing>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Arial" charset="0"/>
        </a:defRPr>
      </a:lvl2pPr>
      <a:lvl3pPr algn="l" rtl="0" fontAlgn="base">
        <a:spcBef>
          <a:spcPct val="0"/>
        </a:spcBef>
        <a:spcAft>
          <a:spcPct val="0"/>
        </a:spcAft>
        <a:defRPr sz="3800">
          <a:solidFill>
            <a:schemeClr val="tx2"/>
          </a:solidFill>
          <a:latin typeface="Arial" charset="0"/>
        </a:defRPr>
      </a:lvl3pPr>
      <a:lvl4pPr algn="l" rtl="0" fontAlgn="base">
        <a:spcBef>
          <a:spcPct val="0"/>
        </a:spcBef>
        <a:spcAft>
          <a:spcPct val="0"/>
        </a:spcAft>
        <a:defRPr sz="3800">
          <a:solidFill>
            <a:schemeClr val="tx2"/>
          </a:solidFill>
          <a:latin typeface="Arial" charset="0"/>
        </a:defRPr>
      </a:lvl4pPr>
      <a:lvl5pPr algn="l" rtl="0" fontAlgn="base">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342900" indent="-342900" algn="l" rtl="0" fontAlgn="base">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fontAlgn="base">
        <a:spcBef>
          <a:spcPct val="20000"/>
        </a:spcBef>
        <a:spcAft>
          <a:spcPct val="0"/>
        </a:spcAft>
        <a:buClr>
          <a:schemeClr val="accent1"/>
        </a:buClr>
        <a:buFont typeface="Wingdings" pitchFamily="2" charset="2"/>
        <a:buChar char="¡"/>
        <a:defRPr sz="2700">
          <a:solidFill>
            <a:schemeClr val="tx1"/>
          </a:solidFill>
          <a:latin typeface="+mn-lt"/>
        </a:defRPr>
      </a:lvl2pPr>
      <a:lvl3pPr marL="1143000" indent="-228600" algn="l" rtl="0" fontAlgn="base">
        <a:spcBef>
          <a:spcPct val="20000"/>
        </a:spcBef>
        <a:spcAft>
          <a:spcPct val="0"/>
        </a:spcAft>
        <a:buClr>
          <a:schemeClr val="accent1"/>
        </a:buClr>
        <a:buFont typeface="Wingdings" pitchFamily="2" charset="2"/>
        <a:buChar char="l"/>
        <a:defRPr sz="2300">
          <a:solidFill>
            <a:schemeClr val="tx1"/>
          </a:solidFill>
          <a:latin typeface="+mn-lt"/>
        </a:defRPr>
      </a:lvl3pPr>
      <a:lvl4pPr marL="1600200" indent="-228600" algn="l" rtl="0" fontAlgn="base">
        <a:spcBef>
          <a:spcPct val="20000"/>
        </a:spcBef>
        <a:spcAft>
          <a:spcPct val="0"/>
        </a:spcAft>
        <a:buClr>
          <a:schemeClr val="accent1"/>
        </a:buClr>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2.xml"/><Relationship Id="rId5" Type="http://schemas.openxmlformats.org/officeDocument/2006/relationships/image" Target="../media/image3.wmf"/><Relationship Id="rId4" Type="http://schemas.openxmlformats.org/officeDocument/2006/relationships/hyperlink" Target="http://www.architecturaldesigns.com/victorian-house-plan-6522rf.asp#f1"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architecturaldesigns.com/victorian-house-plan-6522rf.asp#f1"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188913"/>
            <a:ext cx="8748713" cy="1223962"/>
          </a:xfrm>
        </p:spPr>
        <p:txBody>
          <a:bodyPr/>
          <a:lstStyle/>
          <a:p>
            <a:r>
              <a:rPr lang="en-GB" sz="4000">
                <a:solidFill>
                  <a:schemeClr val="tx1"/>
                </a:solidFill>
                <a:latin typeface="Book Antiqua" pitchFamily="18" charset="0"/>
              </a:rPr>
              <a:t>Poststructuralism 2:</a:t>
            </a:r>
            <a:br>
              <a:rPr lang="en-GB" sz="4000">
                <a:solidFill>
                  <a:schemeClr val="tx1"/>
                </a:solidFill>
                <a:latin typeface="Book Antiqua" pitchFamily="18" charset="0"/>
              </a:rPr>
            </a:br>
            <a:r>
              <a:rPr lang="en-GB" sz="4000">
                <a:solidFill>
                  <a:schemeClr val="tx1"/>
                </a:solidFill>
                <a:latin typeface="Book Antiqua" pitchFamily="18" charset="0"/>
              </a:rPr>
              <a:t> Derrida’s Revenge</a:t>
            </a:r>
          </a:p>
        </p:txBody>
      </p:sp>
      <p:sp>
        <p:nvSpPr>
          <p:cNvPr id="2051" name="Rectangle 3"/>
          <p:cNvSpPr>
            <a:spLocks noGrp="1" noChangeArrowheads="1"/>
          </p:cNvSpPr>
          <p:nvPr>
            <p:ph type="subTitle" idx="1"/>
          </p:nvPr>
        </p:nvSpPr>
        <p:spPr>
          <a:xfrm>
            <a:off x="0" y="6021388"/>
            <a:ext cx="8748713" cy="647700"/>
          </a:xfrm>
        </p:spPr>
        <p:txBody>
          <a:bodyPr/>
          <a:lstStyle/>
          <a:p>
            <a:r>
              <a:rPr lang="en-GB" sz="4000">
                <a:latin typeface="French Script MT" pitchFamily="66" charset="0"/>
              </a:rPr>
              <a:t>or, “why don’t I understand deconstruction?”</a:t>
            </a:r>
          </a:p>
        </p:txBody>
      </p:sp>
      <p:pic>
        <p:nvPicPr>
          <p:cNvPr id="2052" name="Picture 4" descr="derrida1"/>
          <p:cNvPicPr>
            <a:picLocks noChangeAspect="1" noChangeArrowheads="1"/>
          </p:cNvPicPr>
          <p:nvPr/>
        </p:nvPicPr>
        <p:blipFill>
          <a:blip r:embed="rId2"/>
          <a:srcRect/>
          <a:stretch>
            <a:fillRect/>
          </a:stretch>
        </p:blipFill>
        <p:spPr bwMode="auto">
          <a:xfrm>
            <a:off x="1692275" y="1412875"/>
            <a:ext cx="6911975" cy="4591050"/>
          </a:xfrm>
          <a:prstGeom prst="rect">
            <a:avLst/>
          </a:prstGeom>
          <a:noFill/>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0" y="549275"/>
            <a:ext cx="9144000" cy="633413"/>
          </a:xfrm>
        </p:spPr>
        <p:txBody>
          <a:bodyPr/>
          <a:lstStyle/>
          <a:p>
            <a:pPr algn="ctr"/>
            <a:r>
              <a:rPr lang="en-GB" sz="3200">
                <a:latin typeface="Book Antiqua" pitchFamily="18" charset="0"/>
              </a:rPr>
              <a:t>Architecture &amp; Literary Theory:</a:t>
            </a:r>
            <a:br>
              <a:rPr lang="en-GB" sz="3200">
                <a:latin typeface="Book Antiqua" pitchFamily="18" charset="0"/>
              </a:rPr>
            </a:br>
            <a:r>
              <a:rPr lang="en-GB" sz="2400">
                <a:latin typeface="Book Antiqua" pitchFamily="18" charset="0"/>
              </a:rPr>
              <a:t>Theoretical “Positions”</a:t>
            </a:r>
          </a:p>
        </p:txBody>
      </p:sp>
      <p:sp>
        <p:nvSpPr>
          <p:cNvPr id="14339" name="Rectangle 3"/>
          <p:cNvSpPr>
            <a:spLocks noGrp="1" noChangeArrowheads="1"/>
          </p:cNvSpPr>
          <p:nvPr>
            <p:ph type="body" idx="1"/>
          </p:nvPr>
        </p:nvSpPr>
        <p:spPr>
          <a:xfrm>
            <a:off x="468313" y="1700213"/>
            <a:ext cx="8229600" cy="4964112"/>
          </a:xfrm>
        </p:spPr>
        <p:txBody>
          <a:bodyPr/>
          <a:lstStyle/>
          <a:p>
            <a:pPr>
              <a:lnSpc>
                <a:spcPct val="90000"/>
              </a:lnSpc>
            </a:pPr>
            <a:r>
              <a:rPr lang="en-GB" sz="2400">
                <a:solidFill>
                  <a:schemeClr val="hlink"/>
                </a:solidFill>
                <a:latin typeface="Book Antiqua" pitchFamily="18" charset="0"/>
              </a:rPr>
              <a:t>Structuralism</a:t>
            </a:r>
            <a:r>
              <a:rPr lang="en-GB" sz="2400">
                <a:latin typeface="Book Antiqua" pitchFamily="18" charset="0"/>
              </a:rPr>
              <a:t>: What rules/structures did the architect utilise to build the house? How comparable is it to other houses? Why are the rooms where they are?</a:t>
            </a:r>
          </a:p>
          <a:p>
            <a:pPr>
              <a:lnSpc>
                <a:spcPct val="90000"/>
              </a:lnSpc>
            </a:pPr>
            <a:r>
              <a:rPr lang="en-GB" sz="2400">
                <a:solidFill>
                  <a:schemeClr val="hlink"/>
                </a:solidFill>
                <a:latin typeface="Book Antiqua" pitchFamily="18" charset="0"/>
              </a:rPr>
              <a:t>Marxism</a:t>
            </a:r>
            <a:r>
              <a:rPr lang="en-GB" sz="2400">
                <a:latin typeface="Book Antiqua" pitchFamily="18" charset="0"/>
              </a:rPr>
              <a:t>: Why on two levels? Who has the “master bedroom”?</a:t>
            </a:r>
          </a:p>
          <a:p>
            <a:pPr>
              <a:lnSpc>
                <a:spcPct val="90000"/>
              </a:lnSpc>
            </a:pPr>
            <a:r>
              <a:rPr lang="en-GB" sz="2400">
                <a:solidFill>
                  <a:schemeClr val="hlink"/>
                </a:solidFill>
                <a:latin typeface="Book Antiqua" pitchFamily="18" charset="0"/>
              </a:rPr>
              <a:t>Psychoanalysis</a:t>
            </a:r>
            <a:r>
              <a:rPr lang="en-GB" sz="2400">
                <a:latin typeface="Book Antiqua" pitchFamily="18" charset="0"/>
              </a:rPr>
              <a:t>: Why did the architect design it this way? What does it tell us about him/her?</a:t>
            </a:r>
          </a:p>
          <a:p>
            <a:pPr>
              <a:lnSpc>
                <a:spcPct val="90000"/>
              </a:lnSpc>
            </a:pPr>
            <a:r>
              <a:rPr lang="en-GB" sz="2400">
                <a:solidFill>
                  <a:schemeClr val="hlink"/>
                </a:solidFill>
                <a:latin typeface="Book Antiqua" pitchFamily="18" charset="0"/>
              </a:rPr>
              <a:t>Feminism</a:t>
            </a:r>
            <a:r>
              <a:rPr lang="en-GB" sz="2400">
                <a:latin typeface="Book Antiqua" pitchFamily="18" charset="0"/>
              </a:rPr>
              <a:t>: What is the “woman’s place” in in the house? Which rooms do they use?</a:t>
            </a:r>
          </a:p>
          <a:p>
            <a:pPr>
              <a:lnSpc>
                <a:spcPct val="90000"/>
              </a:lnSpc>
            </a:pPr>
            <a:r>
              <a:rPr lang="en-GB" sz="2400">
                <a:solidFill>
                  <a:schemeClr val="hlink"/>
                </a:solidFill>
                <a:latin typeface="Book Antiqua" pitchFamily="18" charset="0"/>
              </a:rPr>
              <a:t>Postcolonialism</a:t>
            </a:r>
            <a:r>
              <a:rPr lang="en-GB" sz="2400">
                <a:latin typeface="Book Antiqua" pitchFamily="18" charset="0"/>
              </a:rPr>
              <a:t>: Are non-white, non-Westerners allowed in the house? Which rooms do they use?</a:t>
            </a:r>
          </a:p>
          <a:p>
            <a:pPr>
              <a:lnSpc>
                <a:spcPct val="90000"/>
              </a:lnSpc>
            </a:pPr>
            <a:r>
              <a:rPr lang="en-GB" sz="2400">
                <a:solidFill>
                  <a:schemeClr val="hlink"/>
                </a:solidFill>
                <a:latin typeface="Book Antiqua" pitchFamily="18" charset="0"/>
              </a:rPr>
              <a:t>Ecocriticism</a:t>
            </a:r>
            <a:r>
              <a:rPr lang="en-GB" sz="2400">
                <a:latin typeface="Book Antiqua" pitchFamily="18" charset="0"/>
              </a:rPr>
              <a:t>: What piece of land was the house built on? What environments/ecosystems did it harm?</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2000"/>
                                  </p:stCondLst>
                                  <p:childTnLst>
                                    <p:set>
                                      <p:cBhvr>
                                        <p:cTn id="9" dur="1" fill="hold">
                                          <p:stCondLst>
                                            <p:cond delay="0"/>
                                          </p:stCondLst>
                                        </p:cTn>
                                        <p:tgtEl>
                                          <p:spTgt spid="14339">
                                            <p:txEl>
                                              <p:pRg st="1" end="1"/>
                                            </p:txEl>
                                          </p:spTgt>
                                        </p:tgtEl>
                                        <p:attrNameLst>
                                          <p:attrName>style.visibility</p:attrName>
                                        </p:attrNameLst>
                                      </p:cBhvr>
                                      <p:to>
                                        <p:strVal val="visible"/>
                                      </p:to>
                                    </p:set>
                                  </p:childTnLst>
                                </p:cTn>
                              </p:par>
                            </p:childTnLst>
                          </p:cTn>
                        </p:par>
                        <p:par>
                          <p:cTn id="10" fill="hold">
                            <p:stCondLst>
                              <p:cond delay="2000"/>
                            </p:stCondLst>
                            <p:childTnLst>
                              <p:par>
                                <p:cTn id="11" presetID="1" presetClass="entr" presetSubtype="0" fill="hold" nodeType="afterEffect">
                                  <p:stCondLst>
                                    <p:cond delay="2000"/>
                                  </p:stCondLst>
                                  <p:childTnLst>
                                    <p:set>
                                      <p:cBhvr>
                                        <p:cTn id="12" dur="1" fill="hold">
                                          <p:stCondLst>
                                            <p:cond delay="0"/>
                                          </p:stCondLst>
                                        </p:cTn>
                                        <p:tgtEl>
                                          <p:spTgt spid="14339">
                                            <p:txEl>
                                              <p:pRg st="2" end="2"/>
                                            </p:txEl>
                                          </p:spTgt>
                                        </p:tgtEl>
                                        <p:attrNameLst>
                                          <p:attrName>style.visibility</p:attrName>
                                        </p:attrNameLst>
                                      </p:cBhvr>
                                      <p:to>
                                        <p:strVal val="visible"/>
                                      </p:to>
                                    </p:set>
                                  </p:childTnLst>
                                </p:cTn>
                              </p:par>
                            </p:childTnLst>
                          </p:cTn>
                        </p:par>
                        <p:par>
                          <p:cTn id="13" fill="hold">
                            <p:stCondLst>
                              <p:cond delay="4000"/>
                            </p:stCondLst>
                            <p:childTnLst>
                              <p:par>
                                <p:cTn id="14" presetID="1" presetClass="entr" presetSubtype="0" fill="hold" nodeType="afterEffect">
                                  <p:stCondLst>
                                    <p:cond delay="2000"/>
                                  </p:stCondLst>
                                  <p:childTnLst>
                                    <p:set>
                                      <p:cBhvr>
                                        <p:cTn id="15" dur="1" fill="hold">
                                          <p:stCondLst>
                                            <p:cond delay="0"/>
                                          </p:stCondLst>
                                        </p:cTn>
                                        <p:tgtEl>
                                          <p:spTgt spid="14339">
                                            <p:txEl>
                                              <p:pRg st="3" end="3"/>
                                            </p:txEl>
                                          </p:spTgt>
                                        </p:tgtEl>
                                        <p:attrNameLst>
                                          <p:attrName>style.visibility</p:attrName>
                                        </p:attrNameLst>
                                      </p:cBhvr>
                                      <p:to>
                                        <p:strVal val="visible"/>
                                      </p:to>
                                    </p:set>
                                  </p:childTnLst>
                                </p:cTn>
                              </p:par>
                            </p:childTnLst>
                          </p:cTn>
                        </p:par>
                        <p:par>
                          <p:cTn id="16" fill="hold">
                            <p:stCondLst>
                              <p:cond delay="6000"/>
                            </p:stCondLst>
                            <p:childTnLst>
                              <p:par>
                                <p:cTn id="17" presetID="1" presetClass="entr" presetSubtype="0" fill="hold" nodeType="afterEffect">
                                  <p:stCondLst>
                                    <p:cond delay="2000"/>
                                  </p:stCondLst>
                                  <p:childTnLst>
                                    <p:set>
                                      <p:cBhvr>
                                        <p:cTn id="18" dur="1" fill="hold">
                                          <p:stCondLst>
                                            <p:cond delay="0"/>
                                          </p:stCondLst>
                                        </p:cTn>
                                        <p:tgtEl>
                                          <p:spTgt spid="14339">
                                            <p:txEl>
                                              <p:pRg st="4" end="4"/>
                                            </p:txEl>
                                          </p:spTgt>
                                        </p:tgtEl>
                                        <p:attrNameLst>
                                          <p:attrName>style.visibility</p:attrName>
                                        </p:attrNameLst>
                                      </p:cBhvr>
                                      <p:to>
                                        <p:strVal val="visible"/>
                                      </p:to>
                                    </p:set>
                                  </p:childTnLst>
                                </p:cTn>
                              </p:par>
                            </p:childTnLst>
                          </p:cTn>
                        </p:par>
                        <p:par>
                          <p:cTn id="19" fill="hold">
                            <p:stCondLst>
                              <p:cond delay="8000"/>
                            </p:stCondLst>
                            <p:childTnLst>
                              <p:par>
                                <p:cTn id="20" presetID="1" presetClass="entr" presetSubtype="0" fill="hold" nodeType="afterEffect">
                                  <p:stCondLst>
                                    <p:cond delay="2000"/>
                                  </p:stCondLst>
                                  <p:childTnLst>
                                    <p:set>
                                      <p:cBhvr>
                                        <p:cTn id="21" dur="1" fill="hold">
                                          <p:stCondLst>
                                            <p:cond delay="0"/>
                                          </p:stCondLst>
                                        </p:cTn>
                                        <p:tgtEl>
                                          <p:spTgt spid="1433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algn="ctr"/>
            <a:r>
              <a:rPr lang="en-GB" sz="3200">
                <a:latin typeface="Book Antiqua" pitchFamily="18" charset="0"/>
              </a:rPr>
              <a:t>Architecture &amp; Literary Theory:</a:t>
            </a:r>
            <a:br>
              <a:rPr lang="en-GB" sz="3200">
                <a:latin typeface="Book Antiqua" pitchFamily="18" charset="0"/>
              </a:rPr>
            </a:br>
            <a:r>
              <a:rPr lang="en-GB" sz="2400">
                <a:latin typeface="Book Antiqua" pitchFamily="18" charset="0"/>
              </a:rPr>
              <a:t>Deconstructive “Positions”</a:t>
            </a:r>
          </a:p>
        </p:txBody>
      </p:sp>
      <p:pic>
        <p:nvPicPr>
          <p:cNvPr id="15364" name="Picture 4" descr="6522rff1"/>
          <p:cNvPicPr>
            <a:picLocks noChangeAspect="1" noChangeArrowheads="1"/>
          </p:cNvPicPr>
          <p:nvPr/>
        </p:nvPicPr>
        <p:blipFill>
          <a:blip r:embed="rId3"/>
          <a:srcRect/>
          <a:stretch>
            <a:fillRect/>
          </a:stretch>
        </p:blipFill>
        <p:spPr bwMode="auto">
          <a:xfrm>
            <a:off x="971550" y="1412875"/>
            <a:ext cx="7129463" cy="4883150"/>
          </a:xfrm>
          <a:prstGeom prst="rect">
            <a:avLst/>
          </a:prstGeom>
          <a:noFill/>
        </p:spPr>
      </p:pic>
      <p:sp>
        <p:nvSpPr>
          <p:cNvPr id="15365" name="Text Box 5"/>
          <p:cNvSpPr txBox="1">
            <a:spLocks noChangeArrowheads="1"/>
          </p:cNvSpPr>
          <p:nvPr/>
        </p:nvSpPr>
        <p:spPr bwMode="auto">
          <a:xfrm>
            <a:off x="0" y="6521450"/>
            <a:ext cx="8748713" cy="336550"/>
          </a:xfrm>
          <a:prstGeom prst="rect">
            <a:avLst/>
          </a:prstGeom>
          <a:noFill/>
          <a:ln w="9525">
            <a:noFill/>
            <a:miter lim="800000"/>
            <a:headEnd/>
            <a:tailEnd/>
          </a:ln>
          <a:effectLst/>
        </p:spPr>
        <p:txBody>
          <a:bodyPr>
            <a:spAutoFit/>
          </a:bodyPr>
          <a:lstStyle/>
          <a:p>
            <a:pPr algn="l">
              <a:spcBef>
                <a:spcPct val="50000"/>
              </a:spcBef>
            </a:pPr>
            <a:r>
              <a:rPr lang="en-GB" sz="1600">
                <a:solidFill>
                  <a:schemeClr val="tx1"/>
                </a:solidFill>
                <a:effectLst/>
              </a:rPr>
              <a:t>Taken from </a:t>
            </a:r>
            <a:r>
              <a:rPr lang="en-GB" sz="1600">
                <a:solidFill>
                  <a:schemeClr val="tx1"/>
                </a:solidFill>
                <a:effectLst/>
                <a:hlinkClick r:id="rId4"/>
              </a:rPr>
              <a:t>http://www.architecturaldesigns.com/victorian-house-plan-6522rf.asp#f1</a:t>
            </a:r>
            <a:endParaRPr lang="en-GB" sz="1600">
              <a:solidFill>
                <a:schemeClr val="tx1"/>
              </a:solidFill>
              <a:effectLst/>
            </a:endParaRPr>
          </a:p>
        </p:txBody>
      </p:sp>
      <p:pic>
        <p:nvPicPr>
          <p:cNvPr id="15367" name="Picture 7" descr="MCSO02010_0000[1]"/>
          <p:cNvPicPr>
            <a:picLocks noChangeAspect="1" noChangeArrowheads="1"/>
          </p:cNvPicPr>
          <p:nvPr/>
        </p:nvPicPr>
        <p:blipFill>
          <a:blip r:embed="rId5"/>
          <a:srcRect/>
          <a:stretch>
            <a:fillRect/>
          </a:stretch>
        </p:blipFill>
        <p:spPr bwMode="auto">
          <a:xfrm>
            <a:off x="1476375" y="2997200"/>
            <a:ext cx="1223963" cy="1223963"/>
          </a:xfrm>
          <a:prstGeom prst="rect">
            <a:avLst/>
          </a:prstGeom>
          <a:noFill/>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367"/>
                                        </p:tgtEl>
                                        <p:attrNameLst>
                                          <p:attrName>style.visibility</p:attrName>
                                        </p:attrNameLst>
                                      </p:cBhvr>
                                      <p:to>
                                        <p:strVal val="visible"/>
                                      </p:to>
                                    </p:set>
                                    <p:animEffect transition="in" filter="fade">
                                      <p:cBhvr>
                                        <p:cTn id="7" dur="3000"/>
                                        <p:tgtEl>
                                          <p:spTgt spid="15367"/>
                                        </p:tgtEl>
                                      </p:cBhvr>
                                    </p:animEffect>
                                  </p:childTnLst>
                                </p:cTn>
                              </p:par>
                            </p:childTnLst>
                          </p:cTn>
                        </p:par>
                      </p:childTnLst>
                    </p:cTn>
                  </p:par>
                  <p:par>
                    <p:cTn id="8" fill="hold">
                      <p:stCondLst>
                        <p:cond delay="indefinite"/>
                      </p:stCondLst>
                      <p:childTnLst>
                        <p:par>
                          <p:cTn id="9" fill="hold">
                            <p:stCondLst>
                              <p:cond delay="0"/>
                            </p:stCondLst>
                            <p:childTnLst>
                              <p:par>
                                <p:cTn id="10" presetID="0" presetClass="path" presetSubtype="0" repeatCount="indefinite" accel="50000" decel="50000" fill="hold" nodeType="clickEffect">
                                  <p:stCondLst>
                                    <p:cond delay="0"/>
                                  </p:stCondLst>
                                  <p:childTnLst>
                                    <p:animMotion origin="layout" path="M -4.72222E-6 1.44509E-6 C 0.02101 -0.00162 0.03941 -0.00601 0.06025 -0.00833 C 0.10747 -0.00717 0.14306 -0.0044 0.18733 0.00208 C 0.1974 0.01618 0.20625 0.01526 0.2191 0.02127 C 0.22292 0.0252 0.22622 0.03006 0.23021 0.03375 C 0.23316 0.0363 0.23681 0.03769 0.23976 0.04023 C 0.24184 0.04855 0.24445 0.05295 0.24914 0.05919 C 0.25174 0.0689 0.25625 0.07699 0.25868 0.0867 C 0.25816 0.10774 0.25799 0.12902 0.25712 0.15006 C 0.25695 0.15283 0.25434 0.16115 0.25243 0.16277 C 0.2507 0.16416 0.22778 0.17595 0.22379 0.17757 C 0.21858 0.17688 0.2132 0.17711 0.20799 0.17549 C 0.20295 0.17387 0.19688 0.16069 0.19688 0.16069 C 0.19636 0.15861 0.19618 0.1563 0.19532 0.15445 C 0.19445 0.1526 0.19202 0.15214 0.19202 0.15006 C 0.19063 0.10705 0.18733 0.11537 0.19688 0.09734 C 0.20052 0.08231 0.19723 0.08717 0.20469 0.08046 C 0.2073 0.07075 0.21042 0.0726 0.21754 0.06982 C 0.23611 0.06243 0.2323 0.06335 0.25712 0.06127 C 0.27639 0.06312 0.30348 0.06774 0.32223 0.07607 C 0.32327 0.07745 0.32379 0.07954 0.32535 0.08046 C 0.3283 0.08254 0.3349 0.08462 0.3349 0.08462 C 0.3382 0.09179 0.33993 0.09456 0.34601 0.09734 C 0.34861 0.10081 0.35261 0.10497 0.354 0.11006 C 0.35851 0.12832 0.35191 0.11769 0.35851 0.12693 C 0.35851 0.12832 0.37709 0.24902 0.34289 0.26428 C 0.31702 0.26219 0.31823 0.26682 0.30469 0.24948 C 0.30348 0.2467 0.30295 0.24347 0.30157 0.24092 C 0.29931 0.23699 0.29358 0.23052 0.29358 0.23052 C 0.29028 0.20832 0.29011 0.21086 0.29358 0.17549 C 0.29375 0.17341 0.29566 0.17248 0.29688 0.17133 C 0.30417 0.16393 0.30903 0.1593 0.31754 0.15653 C 0.32153 0.15075 0.32605 0.14844 0.33177 0.14589 C 0.34341 0.13549 0.35955 0.13133 0.37292 0.12693 C 0.41719 0.12948 0.39844 0.12925 0.43316 0.13965 C 0.44219 0.14219 0.46025 0.14589 0.46025 0.14589 C 0.47761 0.15491 0.46007 0.14358 0.47309 0.15861 C 0.47639 0.16231 0.48091 0.16347 0.4842 0.16693 C 0.49167 0.17503 0.49948 0.18358 0.50643 0.19237 C 0.51268 0.20925 0.51563 0.22104 0.50955 0.24323 C 0.50834 0.2474 0.5 0.2474 0.5 0.2474 C 0.48629 0.2467 0.4724 0.2474 0.45868 0.24532 C 0.45712 0.24508 0.4566 0.24254 0.45539 0.24092 C 0.45087 0.23329 0.44757 0.22751 0.44132 0.22196 C 0.43959 0.21503 0.43664 0.21202 0.4349 0.20508 C 0.43542 0.18404 0.43542 0.16277 0.43646 0.14173 C 0.43681 0.13295 0.44289 0.12277 0.44601 0.1163 C 0.44896 0.11029 0.45243 0.0911 0.454 0.08462 C 0.45608 0.07653 0.45834 0.07792 0.46355 0.07399 C 0.46945 0.06936 0.47466 0.06196 0.48091 0.05919 C 0.49098 0.04624 0.47969 0.05919 0.49358 0.04855 C 0.49827 0.04485 0.50191 0.03769 0.50643 0.03375 C 0.50782 0.0326 0.50973 0.0326 0.51111 0.03167 C 0.51598 0.02844 0.51806 0.02266 0.52223 0.01896 C 0.5257 0.01572 0.52986 0.01387 0.53334 0.01063 C 0.53577 0.00069 0.54427 -0.00671 0.55087 -0.01272 C 0.55417 -0.01942 0.55886 -0.02451 0.56355 -0.0296 C 0.56702 -0.0333 0.57101 -0.03677 0.57466 -0.04023 C 0.57622 -0.04162 0.57934 -0.0444 0.57934 -0.0444 C 0.58473 -0.0659 0.59636 -0.06729 0.60469 -0.08463 C 0.6092 -0.12833 0.60747 -0.10474 0.60469 -0.18821 C 0.60452 -0.1933 0.60243 -0.21064 0.6 -0.21549 C 0.59844 -0.21873 0.58681 -0.23237 0.5842 -0.23468 C 0.58177 -0.24324 0.57552 -0.24879 0.5698 -0.25364 C 0.56407 -0.25295 0.55816 -0.25318 0.55243 -0.25156 C 0.55087 -0.2511 0.55052 -0.24833 0.54914 -0.2474 C 0.54618 -0.24532 0.53976 -0.24301 0.53976 -0.24301 C 0.5283 -0.22821 0.53351 -0.237 0.52535 -0.21549 C 0.52396 -0.21156 0.52223 -0.20301 0.52223 -0.20301 C 0.51667 -0.15052 0.54271 -0.07283 0.50469 -0.04023 C 0.50035 -0.03237 0.49549 -0.02798 0.49045 -0.02104 C 0.4757 -0.02174 0.46059 -0.02174 0.44601 -0.02312 C 0.43611 -0.02405 0.42518 -0.04601 0.41754 -0.05272 C 0.4073 -0.07283 0.39844 -0.09272 0.39358 -0.1163 C 0.39514 -0.17226 0.38247 -0.18428 0.41424 -0.17966 C 0.41545 -0.17804 0.41962 -0.17318 0.42066 -0.1711 C 0.42292 -0.16717 0.42691 -0.15862 0.42691 -0.15862 C 0.42535 -0.13388 0.42917 -0.13203 0.41424 -0.12671 C 0.40903 -0.1274 0.40365 -0.12763 0.39844 -0.12902 C 0.39514 -0.12994 0.38889 -0.13318 0.38889 -0.13318 C 0.38594 -0.13711 0.3823 -0.13989 0.37934 -0.14382 C 0.37552 -0.1489 0.37257 -0.15422 0.36823 -0.15862 C 0.36511 -0.16162 0.35851 -0.16694 0.35851 -0.16694 C 0.35486 -0.1748 0.34966 -0.18405 0.34289 -0.18821 C 0.3382 -0.19098 0.33264 -0.19075 0.32865 -0.19445 C 0.31719 -0.20416 0.30209 -0.20786 0.28889 -0.21133 C 0.27101 -0.20994 0.26146 -0.20948 0.24601 -0.20301 C 0.24497 -0.19885 0.24393 -0.19445 0.24289 -0.19029 C 0.24236 -0.18821 0.24132 -0.18382 0.24132 -0.18382 C 0.2415 -0.1785 0.24236 -0.13457 0.24914 -0.12255 C 0.25122 -0.11885 0.26007 -0.10497 0.26355 -0.10151 C 0.26719 -0.09781 0.27101 -0.09434 0.27466 -0.09087 C 0.27622 -0.08948 0.27934 -0.08671 0.27934 -0.08671 C 0.2842 -0.0763 0.29375 -0.06613 0.30157 -0.05919 C 0.30209 -0.05642 0.30209 -0.05318 0.30313 -0.05064 C 0.30382 -0.04879 0.30643 -0.04856 0.30643 -0.04648 C 0.30834 0.00323 0.30816 -0.00255 0.27622 1.44509E-6 C 0.25226 -0.00116 0.23907 0.00046 0.2191 -0.00625 C 0.21181 -0.01596 0.21719 -0.00994 0.2 -0.01896 C 0.19289 -0.02266 0.18681 -0.02844 0.17934 -0.03168 C 0.17448 -0.03815 0.17032 -0.04347 0.16355 -0.04648 C 0.16146 -0.04856 0.15938 -0.05087 0.15712 -0.05272 C 0.15573 -0.05388 0.15382 -0.05364 0.15243 -0.05503 C 0.14532 -0.0622 0.1408 -0.07145 0.13334 -0.07815 C 0.12431 -0.09503 0.12917 -0.08948 0.12066 -0.09711 C 0.11875 -0.10497 0.11598 -0.11145 0.11268 -0.11838 C 0.1092 -0.13711 0.11407 -0.11677 0.10643 -0.13318 C 0.10295 -0.14081 0.10226 -0.1489 0.09844 -0.1563 C 0.09636 -0.16509 0.09132 -0.17179 0.08733 -0.17966 C 0.08368 -0.18705 0.08247 -0.19677 0.07778 -0.20301 C 0.06997 -0.21364 0.07587 -0.20116 0.0698 -0.21133 C 0.06181 -0.22451 0.07379 -0.21156 0.05712 -0.22613 C 0.05556 -0.22752 0.05243 -0.23029 0.05243 -0.23029 C 0.05139 -0.23237 0.05087 -0.23538 0.04914 -0.23677 C 0.04202 -0.24231 0.00782 -0.24463 0.00313 -0.24509 C -0.02343 -0.24347 -0.02482 -0.24463 -0.04288 -0.23885 C -0.05955 -0.21665 -0.04496 -0.23838 -0.05399 -0.21989 C -0.06024 -0.20717 -0.05399 -0.2252 -0.06024 -0.20925 C -0.06458 -0.19838 -0.05902 -0.20717 -0.0651 -0.19862 C -0.07014 -0.1785 -0.07395 -0.13919 -0.06354 -0.12463 C -0.05955 -0.10428 -0.06111 -0.11353 -0.05868 -0.09711 C -0.0585 -0.09249 -0.05816 -0.06567 -0.05555 -0.05503 C -0.05486 -0.05203 -0.05416 -0.04879 -0.05243 -0.04648 C -0.04965 -0.04278 -0.04288 -0.03792 -0.04288 -0.03792 C -0.04132 -0.03191 -0.03819 -0.01272 -0.03177 -0.00833 C -0.0283 -0.00601 -0.02413 -0.00648 -0.02066 -0.00416 C -0.01389 0.00023 -0.00764 0.00508 -4.72222E-6 1.44509E-6 Z " pathEditMode="relative" ptsTypes="fffffffffffffffffffffffffffffffffffffffffffffffffffffffffffffffffffffffffffffffffffffffffffffffffffffffffffffffffffffffffffffff">
                                      <p:cBhvr>
                                        <p:cTn id="11" dur="25000" fill="hold"/>
                                        <p:tgtEl>
                                          <p:spTgt spid="15367"/>
                                        </p:tgtEl>
                                        <p:attrNameLst>
                                          <p:attrName>ppt_x</p:attrName>
                                          <p:attrName>ppt_y</p:attrName>
                                        </p:attrNameLst>
                                      </p:cBhvr>
                                    </p:animMotion>
                                  </p:childTnLst>
                                </p:cTn>
                              </p:par>
                              <p:par>
                                <p:cTn id="12" presetID="10" presetClass="exit" presetSubtype="0" repeatCount="indefinite" fill="hold" nodeType="withEffect">
                                  <p:stCondLst>
                                    <p:cond delay="0"/>
                                  </p:stCondLst>
                                  <p:childTnLst>
                                    <p:animEffect transition="out" filter="fade">
                                      <p:cBhvr>
                                        <p:cTn id="13" dur="5000"/>
                                        <p:tgtEl>
                                          <p:spTgt spid="15367"/>
                                        </p:tgtEl>
                                      </p:cBhvr>
                                    </p:animEffect>
                                    <p:set>
                                      <p:cBhvr>
                                        <p:cTn id="14" dur="1" fill="hold">
                                          <p:stCondLst>
                                            <p:cond delay="4999"/>
                                          </p:stCondLst>
                                        </p:cTn>
                                        <p:tgtEl>
                                          <p:spTgt spid="1536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algn="ctr"/>
            <a:r>
              <a:rPr lang="en-GB" sz="3200">
                <a:latin typeface="Book Antiqua" pitchFamily="18" charset="0"/>
              </a:rPr>
              <a:t>“Supplements”:</a:t>
            </a:r>
            <a:br>
              <a:rPr lang="en-GB" sz="3200">
                <a:latin typeface="Book Antiqua" pitchFamily="18" charset="0"/>
              </a:rPr>
            </a:br>
            <a:r>
              <a:rPr lang="en-GB" sz="2400">
                <a:latin typeface="Book Antiqua" pitchFamily="18" charset="0"/>
              </a:rPr>
              <a:t>Translation</a:t>
            </a:r>
            <a:endParaRPr lang="en-GB" sz="3200">
              <a:latin typeface="Book Antiqua" pitchFamily="18" charset="0"/>
            </a:endParaRPr>
          </a:p>
        </p:txBody>
      </p:sp>
      <p:sp>
        <p:nvSpPr>
          <p:cNvPr id="27654" name="Text Box 6"/>
          <p:cNvSpPr txBox="1">
            <a:spLocks noChangeArrowheads="1"/>
          </p:cNvSpPr>
          <p:nvPr/>
        </p:nvSpPr>
        <p:spPr bwMode="auto">
          <a:xfrm>
            <a:off x="0" y="4221163"/>
            <a:ext cx="9144000" cy="822325"/>
          </a:xfrm>
          <a:prstGeom prst="rect">
            <a:avLst/>
          </a:prstGeom>
          <a:noFill/>
          <a:ln w="9525">
            <a:noFill/>
            <a:miter lim="800000"/>
            <a:headEnd/>
            <a:tailEnd/>
          </a:ln>
          <a:effectLst/>
        </p:spPr>
        <p:txBody>
          <a:bodyPr>
            <a:spAutoFit/>
          </a:bodyPr>
          <a:lstStyle/>
          <a:p>
            <a:pPr lvl="1" algn="l">
              <a:spcBef>
                <a:spcPct val="50000"/>
              </a:spcBef>
            </a:pPr>
            <a:r>
              <a:rPr lang="en-GB" sz="2400">
                <a:solidFill>
                  <a:schemeClr val="tx1"/>
                </a:solidFill>
                <a:effectLst/>
              </a:rPr>
              <a:t>The question of deconstruction is also through and through </a:t>
            </a:r>
            <a:r>
              <a:rPr lang="en-GB" sz="2400" i="1">
                <a:solidFill>
                  <a:schemeClr val="tx1"/>
                </a:solidFill>
                <a:effectLst/>
              </a:rPr>
              <a:t>the</a:t>
            </a:r>
            <a:r>
              <a:rPr lang="en-GB" sz="2400">
                <a:solidFill>
                  <a:schemeClr val="tx1"/>
                </a:solidFill>
                <a:effectLst/>
              </a:rPr>
              <a:t> question of translation. (Derrida, “Letter to a Japanese Friend”)</a:t>
            </a:r>
          </a:p>
        </p:txBody>
      </p:sp>
      <p:sp>
        <p:nvSpPr>
          <p:cNvPr id="27657" name="Text Box 9"/>
          <p:cNvSpPr txBox="1">
            <a:spLocks noChangeArrowheads="1"/>
          </p:cNvSpPr>
          <p:nvPr/>
        </p:nvSpPr>
        <p:spPr bwMode="auto">
          <a:xfrm>
            <a:off x="0" y="1628775"/>
            <a:ext cx="9144000" cy="1552575"/>
          </a:xfrm>
          <a:prstGeom prst="rect">
            <a:avLst/>
          </a:prstGeom>
          <a:noFill/>
          <a:ln w="9525">
            <a:noFill/>
            <a:miter lim="800000"/>
            <a:headEnd/>
            <a:tailEnd/>
          </a:ln>
          <a:effectLst/>
        </p:spPr>
        <p:txBody>
          <a:bodyPr>
            <a:spAutoFit/>
          </a:bodyPr>
          <a:lstStyle/>
          <a:p>
            <a:pPr lvl="1" algn="l">
              <a:spcBef>
                <a:spcPct val="50000"/>
              </a:spcBef>
            </a:pPr>
            <a:r>
              <a:rPr lang="en-GB" sz="2400">
                <a:solidFill>
                  <a:schemeClr val="tx1"/>
                </a:solidFill>
                <a:effectLst/>
              </a:rPr>
              <a:t>Supplement (n.): (1) A part added to complete a literary work or any written account or document. (2) The action of supplying what is wanting; the making good </a:t>
            </a:r>
            <a:r>
              <a:rPr lang="en-GB" sz="2400" i="1">
                <a:solidFill>
                  <a:schemeClr val="tx1"/>
                </a:solidFill>
                <a:effectLst/>
              </a:rPr>
              <a:t>of</a:t>
            </a:r>
            <a:r>
              <a:rPr lang="en-GB" sz="2400">
                <a:solidFill>
                  <a:schemeClr val="tx1"/>
                </a:solidFill>
                <a:effectLst/>
              </a:rPr>
              <a:t> a deficiency or shortcoming. (</a:t>
            </a:r>
            <a:r>
              <a:rPr lang="en-GB" sz="2400" i="1">
                <a:solidFill>
                  <a:schemeClr val="tx1"/>
                </a:solidFill>
                <a:effectLst/>
              </a:rPr>
              <a:t>OED</a:t>
            </a:r>
            <a:r>
              <a:rPr lang="en-GB" sz="2400">
                <a:solidFill>
                  <a:schemeClr val="tx1"/>
                </a:solidFill>
                <a:effectLst/>
              </a:rPr>
              <a:t>)</a:t>
            </a:r>
          </a:p>
        </p:txBody>
      </p:sp>
      <p:sp>
        <p:nvSpPr>
          <p:cNvPr id="27658" name="Text Box 10"/>
          <p:cNvSpPr txBox="1">
            <a:spLocks noChangeArrowheads="1"/>
          </p:cNvSpPr>
          <p:nvPr/>
        </p:nvSpPr>
        <p:spPr bwMode="auto">
          <a:xfrm>
            <a:off x="0" y="3357563"/>
            <a:ext cx="9144000" cy="822325"/>
          </a:xfrm>
          <a:prstGeom prst="rect">
            <a:avLst/>
          </a:prstGeom>
          <a:noFill/>
          <a:ln w="9525">
            <a:noFill/>
            <a:miter lim="800000"/>
            <a:headEnd/>
            <a:tailEnd/>
          </a:ln>
          <a:effectLst/>
        </p:spPr>
        <p:txBody>
          <a:bodyPr>
            <a:spAutoFit/>
          </a:bodyPr>
          <a:lstStyle/>
          <a:p>
            <a:pPr lvl="1" algn="l">
              <a:spcBef>
                <a:spcPct val="50000"/>
              </a:spcBef>
            </a:pPr>
            <a:r>
              <a:rPr lang="en-GB" sz="2400">
                <a:solidFill>
                  <a:schemeClr val="folHlink"/>
                </a:solidFill>
                <a:effectLst/>
              </a:rPr>
              <a:t>Footnotes, “glosses,” but also critical explanations, summaries, and translations.</a:t>
            </a:r>
          </a:p>
        </p:txBody>
      </p:sp>
      <p:sp>
        <p:nvSpPr>
          <p:cNvPr id="27659" name="Text Box 11"/>
          <p:cNvSpPr txBox="1">
            <a:spLocks noChangeArrowheads="1"/>
          </p:cNvSpPr>
          <p:nvPr/>
        </p:nvSpPr>
        <p:spPr bwMode="auto">
          <a:xfrm>
            <a:off x="0" y="5229225"/>
            <a:ext cx="9144000" cy="822325"/>
          </a:xfrm>
          <a:prstGeom prst="rect">
            <a:avLst/>
          </a:prstGeom>
          <a:noFill/>
          <a:ln w="9525">
            <a:noFill/>
            <a:miter lim="800000"/>
            <a:headEnd/>
            <a:tailEnd/>
          </a:ln>
          <a:effectLst/>
        </p:spPr>
        <p:txBody>
          <a:bodyPr>
            <a:spAutoFit/>
          </a:bodyPr>
          <a:lstStyle/>
          <a:p>
            <a:pPr lvl="1" algn="l">
              <a:spcBef>
                <a:spcPct val="50000"/>
              </a:spcBef>
            </a:pPr>
            <a:r>
              <a:rPr lang="en-GB" sz="2400">
                <a:solidFill>
                  <a:srgbClr val="CC0066"/>
                </a:solidFill>
                <a:effectLst/>
              </a:rPr>
              <a:t>Problems with “supplements”: they do not “explain” the text, but move us away from 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65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27658">
                                            <p:txEl>
                                              <p:pRg st="0" end="0"/>
                                            </p:txEl>
                                          </p:spTgt>
                                        </p:tgtEl>
                                        <p:attrNameLst>
                                          <p:attrName>style.visibility</p:attrName>
                                        </p:attrNameLst>
                                      </p:cBhvr>
                                      <p:to>
                                        <p:strVal val="visible"/>
                                      </p:to>
                                    </p:set>
                                    <p:animEffect transition="in" filter="fade">
                                      <p:cBhvr>
                                        <p:cTn id="11" dur="1000"/>
                                        <p:tgtEl>
                                          <p:spTgt spid="27658">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27654"/>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7659">
                                            <p:txEl>
                                              <p:pRg st="0" end="0"/>
                                            </p:txEl>
                                          </p:spTgt>
                                        </p:tgtEl>
                                        <p:attrNameLst>
                                          <p:attrName>style.visibility</p:attrName>
                                        </p:attrNameLst>
                                      </p:cBhvr>
                                      <p:to>
                                        <p:strVal val="visible"/>
                                      </p:to>
                                    </p:set>
                                    <p:animEffect transition="in" filter="fade">
                                      <p:cBhvr>
                                        <p:cTn id="20" dur="1000"/>
                                        <p:tgtEl>
                                          <p:spTgt spid="2765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4" grpId="0"/>
      <p:bldP spid="2765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lgn="ctr"/>
            <a:r>
              <a:rPr lang="en-GB" sz="3200">
                <a:latin typeface="Book Antiqua" pitchFamily="18" charset="0"/>
              </a:rPr>
              <a:t>“Supplements”:</a:t>
            </a:r>
            <a:br>
              <a:rPr lang="en-GB" sz="3200">
                <a:latin typeface="Book Antiqua" pitchFamily="18" charset="0"/>
              </a:rPr>
            </a:br>
            <a:r>
              <a:rPr lang="en-GB" sz="2400">
                <a:latin typeface="Book Antiqua" pitchFamily="18" charset="0"/>
              </a:rPr>
              <a:t>Iterability</a:t>
            </a:r>
          </a:p>
        </p:txBody>
      </p:sp>
      <p:sp>
        <p:nvSpPr>
          <p:cNvPr id="32771" name="Text Box 3"/>
          <p:cNvSpPr txBox="1">
            <a:spLocks noChangeArrowheads="1"/>
          </p:cNvSpPr>
          <p:nvPr/>
        </p:nvSpPr>
        <p:spPr bwMode="auto">
          <a:xfrm>
            <a:off x="0" y="3284538"/>
            <a:ext cx="9144000" cy="1160462"/>
          </a:xfrm>
          <a:prstGeom prst="rect">
            <a:avLst/>
          </a:prstGeom>
          <a:noFill/>
          <a:ln w="9525">
            <a:noFill/>
            <a:miter lim="800000"/>
            <a:headEnd/>
            <a:tailEnd/>
          </a:ln>
          <a:effectLst/>
        </p:spPr>
        <p:txBody>
          <a:bodyPr>
            <a:spAutoFit/>
          </a:bodyPr>
          <a:lstStyle/>
          <a:p>
            <a:pPr lvl="1" algn="l">
              <a:spcBef>
                <a:spcPct val="50000"/>
              </a:spcBef>
            </a:pPr>
            <a:r>
              <a:rPr lang="en-GB" sz="2800">
                <a:solidFill>
                  <a:schemeClr val="hlink"/>
                </a:solidFill>
                <a:effectLst/>
              </a:rPr>
              <a:t>A rose is a rose is a rose is a rose. </a:t>
            </a:r>
          </a:p>
          <a:p>
            <a:pPr lvl="2" algn="l">
              <a:spcBef>
                <a:spcPct val="50000"/>
              </a:spcBef>
            </a:pPr>
            <a:r>
              <a:rPr lang="en-GB" sz="2800">
                <a:solidFill>
                  <a:schemeClr val="hlink"/>
                </a:solidFill>
                <a:effectLst/>
              </a:rPr>
              <a:t>– Gertrude Stein, “Sacred Emily”)</a:t>
            </a:r>
          </a:p>
        </p:txBody>
      </p:sp>
      <p:sp>
        <p:nvSpPr>
          <p:cNvPr id="32772" name="Text Box 4"/>
          <p:cNvSpPr txBox="1">
            <a:spLocks noChangeArrowheads="1"/>
          </p:cNvSpPr>
          <p:nvPr/>
        </p:nvSpPr>
        <p:spPr bwMode="auto">
          <a:xfrm>
            <a:off x="0" y="5516563"/>
            <a:ext cx="9144000" cy="519112"/>
          </a:xfrm>
          <a:prstGeom prst="rect">
            <a:avLst/>
          </a:prstGeom>
          <a:noFill/>
          <a:ln w="9525">
            <a:noFill/>
            <a:miter lim="800000"/>
            <a:headEnd/>
            <a:tailEnd/>
          </a:ln>
          <a:effectLst/>
        </p:spPr>
        <p:txBody>
          <a:bodyPr>
            <a:spAutoFit/>
          </a:bodyPr>
          <a:lstStyle/>
          <a:p>
            <a:pPr lvl="1" algn="l">
              <a:spcBef>
                <a:spcPct val="50000"/>
              </a:spcBef>
            </a:pPr>
            <a:r>
              <a:rPr lang="en-GB" sz="2800">
                <a:solidFill>
                  <a:schemeClr val="tx1"/>
                </a:solidFill>
                <a:effectLst/>
              </a:rPr>
              <a:t>A rose is a “rose” is a “rose” is a “rose.”</a:t>
            </a:r>
          </a:p>
        </p:txBody>
      </p:sp>
      <p:sp>
        <p:nvSpPr>
          <p:cNvPr id="32773" name="Text Box 5"/>
          <p:cNvSpPr txBox="1">
            <a:spLocks noChangeArrowheads="1"/>
          </p:cNvSpPr>
          <p:nvPr/>
        </p:nvSpPr>
        <p:spPr bwMode="auto">
          <a:xfrm>
            <a:off x="0" y="4652963"/>
            <a:ext cx="9144000" cy="519112"/>
          </a:xfrm>
          <a:prstGeom prst="rect">
            <a:avLst/>
          </a:prstGeom>
          <a:noFill/>
          <a:ln w="9525">
            <a:noFill/>
            <a:miter lim="800000"/>
            <a:headEnd/>
            <a:tailEnd/>
          </a:ln>
          <a:effectLst/>
        </p:spPr>
        <p:txBody>
          <a:bodyPr>
            <a:spAutoFit/>
          </a:bodyPr>
          <a:lstStyle/>
          <a:p>
            <a:pPr lvl="1" algn="l">
              <a:spcBef>
                <a:spcPct val="50000"/>
              </a:spcBef>
            </a:pPr>
            <a:r>
              <a:rPr lang="en-GB" sz="2800">
                <a:solidFill>
                  <a:schemeClr val="tx1"/>
                </a:solidFill>
                <a:effectLst/>
              </a:rPr>
              <a:t>A rose is a </a:t>
            </a:r>
            <a:r>
              <a:rPr lang="en-GB" sz="2800">
                <a:solidFill>
                  <a:srgbClr val="FF0000"/>
                </a:solidFill>
                <a:effectLst/>
              </a:rPr>
              <a:t>rose</a:t>
            </a:r>
            <a:r>
              <a:rPr lang="en-GB" sz="2800">
                <a:solidFill>
                  <a:schemeClr val="tx1"/>
                </a:solidFill>
                <a:effectLst/>
              </a:rPr>
              <a:t> is a </a:t>
            </a:r>
            <a:r>
              <a:rPr lang="en-GB" sz="2800">
                <a:solidFill>
                  <a:srgbClr val="FFFF00"/>
                </a:solidFill>
                <a:effectLst/>
              </a:rPr>
              <a:t>rose</a:t>
            </a:r>
            <a:r>
              <a:rPr lang="en-GB" sz="2800">
                <a:solidFill>
                  <a:schemeClr val="tx1"/>
                </a:solidFill>
                <a:effectLst/>
              </a:rPr>
              <a:t> is a </a:t>
            </a:r>
            <a:r>
              <a:rPr lang="en-GB" sz="2800">
                <a:solidFill>
                  <a:srgbClr val="66CCFF"/>
                </a:solidFill>
                <a:effectLst/>
              </a:rPr>
              <a:t>rose</a:t>
            </a:r>
            <a:r>
              <a:rPr lang="en-GB" sz="2800">
                <a:solidFill>
                  <a:schemeClr val="tx1"/>
                </a:solidFill>
                <a:effectLst/>
              </a:rPr>
              <a:t>.</a:t>
            </a:r>
          </a:p>
        </p:txBody>
      </p:sp>
      <p:pic>
        <p:nvPicPr>
          <p:cNvPr id="32774" name="Picture 6" descr="MCSO02010_0000[1]"/>
          <p:cNvPicPr>
            <a:picLocks noChangeAspect="1" noChangeArrowheads="1"/>
          </p:cNvPicPr>
          <p:nvPr/>
        </p:nvPicPr>
        <p:blipFill>
          <a:blip r:embed="rId3"/>
          <a:srcRect/>
          <a:stretch>
            <a:fillRect/>
          </a:stretch>
        </p:blipFill>
        <p:spPr bwMode="auto">
          <a:xfrm>
            <a:off x="7596188" y="5300663"/>
            <a:ext cx="1223962" cy="1223962"/>
          </a:xfrm>
          <a:prstGeom prst="rect">
            <a:avLst/>
          </a:prstGeom>
          <a:noFill/>
        </p:spPr>
      </p:pic>
      <p:sp>
        <p:nvSpPr>
          <p:cNvPr id="32775" name="Text Box 7"/>
          <p:cNvSpPr txBox="1">
            <a:spLocks noChangeArrowheads="1"/>
          </p:cNvSpPr>
          <p:nvPr/>
        </p:nvSpPr>
        <p:spPr bwMode="auto">
          <a:xfrm>
            <a:off x="0" y="1773238"/>
            <a:ext cx="9144000" cy="366712"/>
          </a:xfrm>
          <a:prstGeom prst="rect">
            <a:avLst/>
          </a:prstGeom>
          <a:noFill/>
          <a:ln w="9525">
            <a:noFill/>
            <a:miter lim="800000"/>
            <a:headEnd/>
            <a:tailEnd/>
          </a:ln>
          <a:effectLst/>
        </p:spPr>
        <p:txBody>
          <a:bodyPr>
            <a:spAutoFit/>
          </a:bodyPr>
          <a:lstStyle/>
          <a:p>
            <a:pPr algn="l">
              <a:spcBef>
                <a:spcPct val="50000"/>
              </a:spcBef>
            </a:pPr>
            <a:endParaRPr lang="en-US" sz="1800">
              <a:solidFill>
                <a:schemeClr val="tx1"/>
              </a:solidFill>
              <a:effectLst/>
              <a:latin typeface="Arial" charset="0"/>
            </a:endParaRPr>
          </a:p>
        </p:txBody>
      </p:sp>
      <p:sp>
        <p:nvSpPr>
          <p:cNvPr id="32776" name="Text Box 8"/>
          <p:cNvSpPr txBox="1">
            <a:spLocks noChangeArrowheads="1"/>
          </p:cNvSpPr>
          <p:nvPr/>
        </p:nvSpPr>
        <p:spPr bwMode="auto">
          <a:xfrm>
            <a:off x="0" y="2492375"/>
            <a:ext cx="9144000" cy="457200"/>
          </a:xfrm>
          <a:prstGeom prst="rect">
            <a:avLst/>
          </a:prstGeom>
          <a:noFill/>
          <a:ln w="9525">
            <a:noFill/>
            <a:miter lim="800000"/>
            <a:headEnd/>
            <a:tailEnd/>
          </a:ln>
          <a:effectLst/>
        </p:spPr>
        <p:txBody>
          <a:bodyPr>
            <a:spAutoFit/>
          </a:bodyPr>
          <a:lstStyle/>
          <a:p>
            <a:pPr lvl="1" algn="l">
              <a:spcBef>
                <a:spcPct val="50000"/>
              </a:spcBef>
            </a:pPr>
            <a:r>
              <a:rPr lang="en-GB" sz="2400">
                <a:solidFill>
                  <a:schemeClr val="tx2"/>
                </a:solidFill>
                <a:effectLst/>
              </a:rPr>
              <a:t>Iterability – the capability for or act of repetition</a:t>
            </a:r>
          </a:p>
        </p:txBody>
      </p:sp>
      <p:sp>
        <p:nvSpPr>
          <p:cNvPr id="32777" name="Text Box 9"/>
          <p:cNvSpPr txBox="1">
            <a:spLocks noChangeArrowheads="1"/>
          </p:cNvSpPr>
          <p:nvPr/>
        </p:nvSpPr>
        <p:spPr bwMode="auto">
          <a:xfrm>
            <a:off x="0" y="1484313"/>
            <a:ext cx="9144000" cy="762000"/>
          </a:xfrm>
          <a:prstGeom prst="rect">
            <a:avLst/>
          </a:prstGeom>
          <a:noFill/>
          <a:ln w="9525">
            <a:noFill/>
            <a:miter lim="800000"/>
            <a:headEnd/>
            <a:tailEnd/>
          </a:ln>
          <a:effectLst/>
        </p:spPr>
        <p:txBody>
          <a:bodyPr>
            <a:spAutoFit/>
          </a:bodyPr>
          <a:lstStyle/>
          <a:p>
            <a:pPr algn="ctr">
              <a:spcBef>
                <a:spcPct val="50000"/>
              </a:spcBef>
            </a:pPr>
            <a:r>
              <a:rPr lang="en-GB" sz="4400">
                <a:solidFill>
                  <a:schemeClr val="tx1"/>
                </a:solidFill>
                <a:effectLst/>
              </a:rPr>
              <a:t>A = 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7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773"/>
                                        </p:tgtEl>
                                        <p:attrNameLst>
                                          <p:attrName>style.visibility</p:attrName>
                                        </p:attrNameLst>
                                      </p:cBhvr>
                                      <p:to>
                                        <p:strVal val="visible"/>
                                      </p:to>
                                    </p:set>
                                  </p:childTnLst>
                                </p:cTn>
                              </p:par>
                              <p:par>
                                <p:cTn id="15" presetID="10" presetClass="entr" presetSubtype="0" fill="hold" nodeType="withEffect">
                                  <p:stCondLst>
                                    <p:cond delay="0"/>
                                  </p:stCondLst>
                                  <p:childTnLst>
                                    <p:set>
                                      <p:cBhvr>
                                        <p:cTn id="16" dur="1" fill="hold">
                                          <p:stCondLst>
                                            <p:cond delay="0"/>
                                          </p:stCondLst>
                                        </p:cTn>
                                        <p:tgtEl>
                                          <p:spTgt spid="32774"/>
                                        </p:tgtEl>
                                        <p:attrNameLst>
                                          <p:attrName>style.visibility</p:attrName>
                                        </p:attrNameLst>
                                      </p:cBhvr>
                                      <p:to>
                                        <p:strVal val="visible"/>
                                      </p:to>
                                    </p:set>
                                    <p:animEffect transition="in" filter="fade">
                                      <p:cBhvr>
                                        <p:cTn id="17" dur="1000"/>
                                        <p:tgtEl>
                                          <p:spTgt spid="32774"/>
                                        </p:tgtEl>
                                      </p:cBhvr>
                                    </p:animEffect>
                                  </p:childTnLst>
                                  <p:subTnLst>
                                    <p:audio>
                                      <p:cMediaNode>
                                        <p:cTn display="0" masterRel="sameClick">
                                          <p:stCondLst>
                                            <p:cond evt="begin" delay="0">
                                              <p:tn val="15"/>
                                            </p:cond>
                                          </p:stCondLst>
                                          <p:endCondLst>
                                            <p:cond evt="onStopAudio" delay="0">
                                              <p:tgtEl>
                                                <p:sldTgt/>
                                              </p:tgtEl>
                                            </p:cond>
                                          </p:endCondLst>
                                        </p:cTn>
                                        <p:tgtEl>
                                          <p:sndTgt r:embed="rId2" name="wind.wav"/>
                                        </p:tgtEl>
                                      </p:cMediaNode>
                                    </p:audio>
                                  </p:subTnLst>
                                </p:cTn>
                              </p:par>
                            </p:childTnLst>
                          </p:cTn>
                        </p:par>
                        <p:par>
                          <p:cTn id="18" fill="hold">
                            <p:stCondLst>
                              <p:cond delay="1000"/>
                            </p:stCondLst>
                            <p:childTnLst>
                              <p:par>
                                <p:cTn id="19" presetID="10" presetClass="exit" presetSubtype="0" fill="hold" nodeType="afterEffect">
                                  <p:stCondLst>
                                    <p:cond delay="3000"/>
                                  </p:stCondLst>
                                  <p:childTnLst>
                                    <p:animEffect transition="out" filter="fade">
                                      <p:cBhvr>
                                        <p:cTn id="20" dur="1000"/>
                                        <p:tgtEl>
                                          <p:spTgt spid="32774"/>
                                        </p:tgtEl>
                                      </p:cBhvr>
                                    </p:animEffect>
                                    <p:set>
                                      <p:cBhvr>
                                        <p:cTn id="21" dur="1" fill="hold">
                                          <p:stCondLst>
                                            <p:cond delay="999"/>
                                          </p:stCondLst>
                                        </p:cTn>
                                        <p:tgtEl>
                                          <p:spTgt spid="32774"/>
                                        </p:tgtEl>
                                        <p:attrNameLst>
                                          <p:attrName>style.visibility</p:attrName>
                                        </p:attrNameLst>
                                      </p:cBhvr>
                                      <p:to>
                                        <p:strVal val="hidden"/>
                                      </p:to>
                                    </p:set>
                                  </p:childTnLst>
                                  <p:subTnLst>
                                    <p:audio>
                                      <p:cMediaNode>
                                        <p:cTn display="0" masterRel="sameClick">
                                          <p:stCondLst>
                                            <p:cond evt="begin" delay="0">
                                              <p:tn val="19"/>
                                            </p:cond>
                                          </p:stCondLst>
                                          <p:endCondLst>
                                            <p:cond evt="onStopAudio" delay="0">
                                              <p:tgtEl>
                                                <p:sldTgt/>
                                              </p:tgtEl>
                                            </p:cond>
                                          </p:endCondLst>
                                        </p:cTn>
                                        <p:tgtEl>
                                          <p:sndTgt r:embed="rId2" name="wind.wav"/>
                                        </p:tgtEl>
                                      </p:cMediaNode>
                                    </p:audio>
                                  </p:subTnLst>
                                </p:cTn>
                              </p:par>
                            </p:childTnLst>
                          </p:cTn>
                        </p:par>
                        <p:par>
                          <p:cTn id="22" fill="hold">
                            <p:stCondLst>
                              <p:cond delay="5000"/>
                            </p:stCondLst>
                            <p:childTnLst>
                              <p:par>
                                <p:cTn id="23" presetID="10" presetClass="entr" presetSubtype="0" fill="hold" nodeType="afterEffect">
                                  <p:stCondLst>
                                    <p:cond delay="3000"/>
                                  </p:stCondLst>
                                  <p:childTnLst>
                                    <p:set>
                                      <p:cBhvr>
                                        <p:cTn id="24" dur="1" fill="hold">
                                          <p:stCondLst>
                                            <p:cond delay="0"/>
                                          </p:stCondLst>
                                        </p:cTn>
                                        <p:tgtEl>
                                          <p:spTgt spid="32774"/>
                                        </p:tgtEl>
                                        <p:attrNameLst>
                                          <p:attrName>style.visibility</p:attrName>
                                        </p:attrNameLst>
                                      </p:cBhvr>
                                      <p:to>
                                        <p:strVal val="visible"/>
                                      </p:to>
                                    </p:set>
                                    <p:animEffect transition="in" filter="fade">
                                      <p:cBhvr>
                                        <p:cTn id="25" dur="1000"/>
                                        <p:tgtEl>
                                          <p:spTgt spid="32774"/>
                                        </p:tgtEl>
                                      </p:cBhvr>
                                    </p:animEffect>
                                  </p:childTnLst>
                                  <p:subTnLst>
                                    <p:audio>
                                      <p:cMediaNode>
                                        <p:cTn display="0" masterRel="sameClick">
                                          <p:stCondLst>
                                            <p:cond evt="begin" delay="0">
                                              <p:tn val="23"/>
                                            </p:cond>
                                          </p:stCondLst>
                                          <p:endCondLst>
                                            <p:cond evt="onStopAudio" delay="0">
                                              <p:tgtEl>
                                                <p:sldTgt/>
                                              </p:tgtEl>
                                            </p:cond>
                                          </p:endCondLst>
                                        </p:cTn>
                                        <p:tgtEl>
                                          <p:sndTgt r:embed="rId2" name="wind.wav"/>
                                        </p:tgtEl>
                                      </p:cMediaNode>
                                    </p:audio>
                                  </p:subTnLst>
                                </p:cTn>
                              </p:par>
                            </p:childTnLst>
                          </p:cTn>
                        </p:par>
                        <p:par>
                          <p:cTn id="26" fill="hold">
                            <p:stCondLst>
                              <p:cond delay="9000"/>
                            </p:stCondLst>
                            <p:childTnLst>
                              <p:par>
                                <p:cTn id="27" presetID="10" presetClass="exit" presetSubtype="0" fill="hold" nodeType="afterEffect">
                                  <p:stCondLst>
                                    <p:cond delay="3000"/>
                                  </p:stCondLst>
                                  <p:childTnLst>
                                    <p:animEffect transition="out" filter="fade">
                                      <p:cBhvr>
                                        <p:cTn id="28" dur="1000"/>
                                        <p:tgtEl>
                                          <p:spTgt spid="32774"/>
                                        </p:tgtEl>
                                      </p:cBhvr>
                                    </p:animEffect>
                                    <p:set>
                                      <p:cBhvr>
                                        <p:cTn id="29" dur="1" fill="hold">
                                          <p:stCondLst>
                                            <p:cond delay="999"/>
                                          </p:stCondLst>
                                        </p:cTn>
                                        <p:tgtEl>
                                          <p:spTgt spid="32774"/>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27" presetClass="entr" presetSubtype="0" fill="hold" grpId="0" nodeType="clickEffect">
                                  <p:stCondLst>
                                    <p:cond delay="0"/>
                                  </p:stCondLst>
                                  <p:iterate type="lt">
                                    <p:tmPct val="50000"/>
                                  </p:iterate>
                                  <p:childTnLst>
                                    <p:set>
                                      <p:cBhvr>
                                        <p:cTn id="33" dur="1" fill="hold">
                                          <p:stCondLst>
                                            <p:cond delay="0"/>
                                          </p:stCondLst>
                                        </p:cTn>
                                        <p:tgtEl>
                                          <p:spTgt spid="32772"/>
                                        </p:tgtEl>
                                        <p:attrNameLst>
                                          <p:attrName>style.visibility</p:attrName>
                                        </p:attrNameLst>
                                      </p:cBhvr>
                                      <p:to>
                                        <p:strVal val="visible"/>
                                      </p:to>
                                    </p:set>
                                    <p:anim calcmode="discrete" valueType="clr">
                                      <p:cBhvr override="childStyle">
                                        <p:cTn id="34" dur="150"/>
                                        <p:tgtEl>
                                          <p:spTgt spid="32772"/>
                                        </p:tgtEl>
                                        <p:attrNameLst>
                                          <p:attrName>style.color</p:attrName>
                                        </p:attrNameLst>
                                      </p:cBhvr>
                                      <p:tavLst>
                                        <p:tav tm="0">
                                          <p:val>
                                            <p:clrVal>
                                              <a:schemeClr val="accent2"/>
                                            </p:clrVal>
                                          </p:val>
                                        </p:tav>
                                        <p:tav tm="50000">
                                          <p:val>
                                            <p:clrVal>
                                              <a:schemeClr val="hlink"/>
                                            </p:clrVal>
                                          </p:val>
                                        </p:tav>
                                      </p:tavLst>
                                    </p:anim>
                                    <p:anim calcmode="discrete" valueType="clr">
                                      <p:cBhvr>
                                        <p:cTn id="35" dur="150"/>
                                        <p:tgtEl>
                                          <p:spTgt spid="32772"/>
                                        </p:tgtEl>
                                        <p:attrNameLst>
                                          <p:attrName>fillcolor</p:attrName>
                                        </p:attrNameLst>
                                      </p:cBhvr>
                                      <p:tavLst>
                                        <p:tav tm="0">
                                          <p:val>
                                            <p:clrVal>
                                              <a:schemeClr val="accent2"/>
                                            </p:clrVal>
                                          </p:val>
                                        </p:tav>
                                        <p:tav tm="50000">
                                          <p:val>
                                            <p:clrVal>
                                              <a:schemeClr val="hlink"/>
                                            </p:clrVal>
                                          </p:val>
                                        </p:tav>
                                      </p:tavLst>
                                    </p:anim>
                                    <p:set>
                                      <p:cBhvr>
                                        <p:cTn id="36" dur="150"/>
                                        <p:tgtEl>
                                          <p:spTgt spid="3277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p:bldP spid="32772" grpId="0"/>
      <p:bldP spid="32773" grpId="0"/>
      <p:bldP spid="3277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algn="ctr"/>
            <a:r>
              <a:rPr lang="en-GB" sz="3200">
                <a:latin typeface="Book Antiqua" pitchFamily="18" charset="0"/>
              </a:rPr>
              <a:t>Reading:</a:t>
            </a:r>
            <a:br>
              <a:rPr lang="en-GB" sz="3200">
                <a:latin typeface="Book Antiqua" pitchFamily="18" charset="0"/>
              </a:rPr>
            </a:br>
            <a:r>
              <a:rPr lang="en-GB" sz="2400">
                <a:latin typeface="Book Antiqua" pitchFamily="18" charset="0"/>
              </a:rPr>
              <a:t>“I will put Chaos into fourteen lines”</a:t>
            </a:r>
          </a:p>
        </p:txBody>
      </p:sp>
      <p:sp>
        <p:nvSpPr>
          <p:cNvPr id="28676" name="Text Box 4"/>
          <p:cNvSpPr txBox="1">
            <a:spLocks noChangeArrowheads="1"/>
          </p:cNvSpPr>
          <p:nvPr/>
        </p:nvSpPr>
        <p:spPr bwMode="auto">
          <a:xfrm>
            <a:off x="0" y="1484313"/>
            <a:ext cx="9144000" cy="5151437"/>
          </a:xfrm>
          <a:prstGeom prst="rect">
            <a:avLst/>
          </a:prstGeom>
          <a:noFill/>
          <a:ln w="9525">
            <a:noFill/>
            <a:miter lim="800000"/>
            <a:headEnd/>
            <a:tailEnd/>
          </a:ln>
          <a:effectLst/>
        </p:spPr>
        <p:txBody>
          <a:bodyPr>
            <a:spAutoFit/>
          </a:bodyPr>
          <a:lstStyle/>
          <a:p>
            <a:pPr lvl="3" algn="l"/>
            <a:r>
              <a:rPr lang="en-GB" sz="2000" b="1">
                <a:solidFill>
                  <a:schemeClr val="tx1"/>
                </a:solidFill>
                <a:effectLst/>
              </a:rPr>
              <a:t>[I will put Chaos into fourteen lines]</a:t>
            </a:r>
          </a:p>
          <a:p>
            <a:pPr lvl="4" algn="l"/>
            <a:r>
              <a:rPr lang="en-GB" sz="2000">
                <a:solidFill>
                  <a:schemeClr val="tx1"/>
                </a:solidFill>
                <a:effectLst/>
              </a:rPr>
              <a:t>Edna St. Vincent Millay, from </a:t>
            </a:r>
            <a:r>
              <a:rPr lang="en-GB" sz="2000" i="1">
                <a:solidFill>
                  <a:schemeClr val="tx1"/>
                </a:solidFill>
                <a:effectLst/>
              </a:rPr>
              <a:t>Mine the Harvest</a:t>
            </a:r>
            <a:r>
              <a:rPr lang="en-GB" sz="2000">
                <a:solidFill>
                  <a:schemeClr val="tx1"/>
                </a:solidFill>
                <a:effectLst/>
              </a:rPr>
              <a:t> (1954)</a:t>
            </a:r>
          </a:p>
          <a:p>
            <a:pPr lvl="3" algn="l"/>
            <a:endParaRPr lang="en-GB" sz="1200">
              <a:solidFill>
                <a:schemeClr val="tx1"/>
              </a:solidFill>
              <a:effectLst/>
            </a:endParaRPr>
          </a:p>
          <a:p>
            <a:pPr lvl="4" algn="l"/>
            <a:r>
              <a:rPr lang="en-GB" sz="2000">
                <a:solidFill>
                  <a:schemeClr val="tx1"/>
                </a:solidFill>
                <a:effectLst/>
              </a:rPr>
              <a:t>I will put Chaos into fourteen lines</a:t>
            </a:r>
          </a:p>
          <a:p>
            <a:pPr lvl="4" algn="l"/>
            <a:r>
              <a:rPr lang="en-GB" sz="2000">
                <a:solidFill>
                  <a:schemeClr val="tx1"/>
                </a:solidFill>
                <a:effectLst/>
              </a:rPr>
              <a:t>And keep him there; and let him thence escape</a:t>
            </a:r>
          </a:p>
          <a:p>
            <a:pPr lvl="4" algn="l"/>
            <a:r>
              <a:rPr lang="en-GB" sz="2000">
                <a:solidFill>
                  <a:schemeClr val="tx1"/>
                </a:solidFill>
                <a:effectLst/>
              </a:rPr>
              <a:t>If he be lucky; let him twist and ape</a:t>
            </a:r>
          </a:p>
          <a:p>
            <a:pPr lvl="4" algn="l"/>
            <a:r>
              <a:rPr lang="en-GB" sz="2000">
                <a:solidFill>
                  <a:schemeClr val="tx1"/>
                </a:solidFill>
                <a:effectLst/>
              </a:rPr>
              <a:t>Flood, fire, and demon—his adroit designs</a:t>
            </a:r>
          </a:p>
          <a:p>
            <a:pPr lvl="4" algn="l"/>
            <a:r>
              <a:rPr lang="en-GB" sz="2000">
                <a:solidFill>
                  <a:schemeClr val="tx1"/>
                </a:solidFill>
                <a:effectLst/>
              </a:rPr>
              <a:t>Will strain to nothing in the strict confines</a:t>
            </a:r>
          </a:p>
          <a:p>
            <a:pPr lvl="4" algn="l"/>
            <a:r>
              <a:rPr lang="en-GB" sz="2000">
                <a:solidFill>
                  <a:schemeClr val="tx1"/>
                </a:solidFill>
                <a:effectLst/>
              </a:rPr>
              <a:t>Of this sweet Order, where, in pious rape,</a:t>
            </a:r>
          </a:p>
          <a:p>
            <a:pPr lvl="4" algn="l"/>
            <a:r>
              <a:rPr lang="en-GB" sz="2000">
                <a:solidFill>
                  <a:schemeClr val="tx1"/>
                </a:solidFill>
                <a:effectLst/>
              </a:rPr>
              <a:t>I hold his essence and amorphous shape,</a:t>
            </a:r>
          </a:p>
          <a:p>
            <a:pPr lvl="4" algn="l"/>
            <a:r>
              <a:rPr lang="en-GB" sz="2000">
                <a:solidFill>
                  <a:schemeClr val="tx1"/>
                </a:solidFill>
                <a:effectLst/>
              </a:rPr>
              <a:t>Till he with Order mingles and combines.</a:t>
            </a:r>
          </a:p>
          <a:p>
            <a:pPr lvl="4" algn="l"/>
            <a:r>
              <a:rPr lang="en-GB" sz="2000">
                <a:solidFill>
                  <a:schemeClr val="tx1"/>
                </a:solidFill>
                <a:effectLst/>
              </a:rPr>
              <a:t>Past are the hours, the years, of our duress,</a:t>
            </a:r>
          </a:p>
          <a:p>
            <a:pPr lvl="4" algn="l"/>
            <a:r>
              <a:rPr lang="en-GB" sz="2000">
                <a:solidFill>
                  <a:schemeClr val="tx1"/>
                </a:solidFill>
                <a:effectLst/>
              </a:rPr>
              <a:t>His arrogance, our awful servitude:</a:t>
            </a:r>
          </a:p>
          <a:p>
            <a:pPr lvl="4" algn="l"/>
            <a:r>
              <a:rPr lang="en-GB" sz="2000">
                <a:solidFill>
                  <a:schemeClr val="tx1"/>
                </a:solidFill>
                <a:effectLst/>
              </a:rPr>
              <a:t>I have him. He is nothing more nor less</a:t>
            </a:r>
          </a:p>
          <a:p>
            <a:pPr lvl="4" algn="l"/>
            <a:r>
              <a:rPr lang="en-GB" sz="2000">
                <a:solidFill>
                  <a:schemeClr val="tx1"/>
                </a:solidFill>
                <a:effectLst/>
              </a:rPr>
              <a:t>Than something simple not yet understood;</a:t>
            </a:r>
          </a:p>
          <a:p>
            <a:pPr lvl="4" algn="l"/>
            <a:r>
              <a:rPr lang="en-GB" sz="2000">
                <a:solidFill>
                  <a:schemeClr val="tx1"/>
                </a:solidFill>
                <a:effectLst/>
              </a:rPr>
              <a:t>I shall not even force him to confess;</a:t>
            </a:r>
          </a:p>
          <a:p>
            <a:pPr lvl="4" algn="l"/>
            <a:r>
              <a:rPr lang="en-GB" sz="2000">
                <a:solidFill>
                  <a:schemeClr val="tx1"/>
                </a:solidFill>
                <a:effectLst/>
              </a:rPr>
              <a:t>Or answer. I will only make him good.</a:t>
            </a:r>
          </a:p>
        </p:txBody>
      </p:sp>
      <p:sp>
        <p:nvSpPr>
          <p:cNvPr id="28677" name="Rectangle 5"/>
          <p:cNvSpPr>
            <a:spLocks noChangeArrowheads="1"/>
          </p:cNvSpPr>
          <p:nvPr/>
        </p:nvSpPr>
        <p:spPr bwMode="auto">
          <a:xfrm>
            <a:off x="1547813" y="5373688"/>
            <a:ext cx="3168650" cy="287337"/>
          </a:xfrm>
          <a:prstGeom prst="rect">
            <a:avLst/>
          </a:prstGeom>
          <a:noFill/>
          <a:ln w="9525">
            <a:solidFill>
              <a:schemeClr val="hlink"/>
            </a:solidFill>
            <a:miter lim="800000"/>
            <a:headEnd/>
            <a:tailEnd/>
          </a:ln>
          <a:effectLst/>
        </p:spPr>
        <p:txBody>
          <a:bodyPr wrap="none" anchor="ctr"/>
          <a:lstStyle/>
          <a:p>
            <a:endParaRPr lang="en-GB"/>
          </a:p>
        </p:txBody>
      </p:sp>
      <p:sp>
        <p:nvSpPr>
          <p:cNvPr id="28679" name="Rectangle 7"/>
          <p:cNvSpPr>
            <a:spLocks noChangeArrowheads="1"/>
          </p:cNvSpPr>
          <p:nvPr/>
        </p:nvSpPr>
        <p:spPr bwMode="auto">
          <a:xfrm>
            <a:off x="179388" y="3500438"/>
            <a:ext cx="2520950" cy="360362"/>
          </a:xfrm>
          <a:prstGeom prst="rect">
            <a:avLst/>
          </a:prstGeom>
          <a:noFill/>
          <a:ln w="9525">
            <a:solidFill>
              <a:schemeClr val="hlink"/>
            </a:solidFill>
            <a:miter lim="800000"/>
            <a:headEnd/>
            <a:tailEnd/>
          </a:ln>
          <a:effectLst/>
        </p:spPr>
        <p:txBody>
          <a:bodyPr wrap="none" anchor="ctr"/>
          <a:lstStyle/>
          <a:p>
            <a:endParaRPr lang="en-GB"/>
          </a:p>
        </p:txBody>
      </p:sp>
      <p:sp>
        <p:nvSpPr>
          <p:cNvPr id="28681" name="Text Box 9"/>
          <p:cNvSpPr txBox="1">
            <a:spLocks noChangeArrowheads="1"/>
          </p:cNvSpPr>
          <p:nvPr/>
        </p:nvSpPr>
        <p:spPr bwMode="auto">
          <a:xfrm>
            <a:off x="5867400" y="4437063"/>
            <a:ext cx="2771775" cy="1006475"/>
          </a:xfrm>
          <a:prstGeom prst="rect">
            <a:avLst/>
          </a:prstGeom>
          <a:noFill/>
          <a:ln w="9525">
            <a:noFill/>
            <a:miter lim="800000"/>
            <a:headEnd/>
            <a:tailEnd/>
          </a:ln>
          <a:effectLst/>
        </p:spPr>
        <p:txBody>
          <a:bodyPr>
            <a:spAutoFit/>
          </a:bodyPr>
          <a:lstStyle/>
          <a:p>
            <a:pPr algn="l">
              <a:spcBef>
                <a:spcPct val="50000"/>
              </a:spcBef>
            </a:pPr>
            <a:r>
              <a:rPr lang="en-GB" sz="2000">
                <a:solidFill>
                  <a:schemeClr val="hlink"/>
                </a:solidFill>
                <a:effectLst/>
              </a:rPr>
              <a:t>Leads towards “nothing” (which we cannot understand)</a:t>
            </a:r>
          </a:p>
        </p:txBody>
      </p:sp>
      <p:sp>
        <p:nvSpPr>
          <p:cNvPr id="28682" name="Line 10"/>
          <p:cNvSpPr>
            <a:spLocks noChangeShapeType="1"/>
          </p:cNvSpPr>
          <p:nvPr/>
        </p:nvSpPr>
        <p:spPr bwMode="auto">
          <a:xfrm flipV="1">
            <a:off x="4716463" y="4968875"/>
            <a:ext cx="1150937" cy="547688"/>
          </a:xfrm>
          <a:prstGeom prst="line">
            <a:avLst/>
          </a:prstGeom>
          <a:noFill/>
          <a:ln w="9525">
            <a:solidFill>
              <a:schemeClr val="hlink"/>
            </a:solidFill>
            <a:round/>
            <a:headEnd/>
            <a:tailEnd/>
          </a:ln>
          <a:effectLst/>
        </p:spPr>
        <p:txBody>
          <a:bodyPr/>
          <a:lstStyle/>
          <a:p>
            <a:endParaRPr lang="en-GB"/>
          </a:p>
        </p:txBody>
      </p:sp>
      <p:sp>
        <p:nvSpPr>
          <p:cNvPr id="28683" name="Line 11"/>
          <p:cNvSpPr>
            <a:spLocks noChangeShapeType="1"/>
          </p:cNvSpPr>
          <p:nvPr/>
        </p:nvSpPr>
        <p:spPr bwMode="auto">
          <a:xfrm>
            <a:off x="2700338" y="3644900"/>
            <a:ext cx="3167062" cy="1296988"/>
          </a:xfrm>
          <a:prstGeom prst="line">
            <a:avLst/>
          </a:prstGeom>
          <a:noFill/>
          <a:ln w="9525">
            <a:solidFill>
              <a:schemeClr val="hlink"/>
            </a:solidFill>
            <a:round/>
            <a:headEnd/>
            <a:tailEnd/>
          </a:ln>
          <a:effectLst/>
        </p:spPr>
        <p:txBody>
          <a:bodyPr/>
          <a:lstStyle/>
          <a:p>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nodeType="clickEffect">
                                  <p:stCondLst>
                                    <p:cond delay="0"/>
                                  </p:stCondLst>
                                  <p:childTnLst>
                                    <p:animMotion origin="layout" path="M 0 0 L -0.18108 0 " pathEditMode="relative" ptsTypes="AA">
                                      <p:cBhvr>
                                        <p:cTn id="6" dur="2000" fill="hold"/>
                                        <p:tgtEl>
                                          <p:spTgt spid="28676">
                                            <p:txEl>
                                              <p:pRg st="3" end="3"/>
                                            </p:txEl>
                                          </p:spTgt>
                                        </p:tgtEl>
                                        <p:attrNameLst>
                                          <p:attrName>ppt_x</p:attrName>
                                          <p:attrName>ppt_y</p:attrName>
                                        </p:attrNameLst>
                                      </p:cBhvr>
                                    </p:animMotion>
                                  </p:childTnLst>
                                </p:cTn>
                              </p:par>
                              <p:par>
                                <p:cTn id="7" presetID="0" presetClass="path" presetSubtype="0" accel="50000" decel="50000" fill="hold" nodeType="withEffect">
                                  <p:stCondLst>
                                    <p:cond delay="0"/>
                                  </p:stCondLst>
                                  <p:childTnLst>
                                    <p:animMotion origin="layout" path="M 0 0 L -0.18108 0 " pathEditMode="relative" ptsTypes="AA">
                                      <p:cBhvr>
                                        <p:cTn id="8" dur="2000" fill="hold"/>
                                        <p:tgtEl>
                                          <p:spTgt spid="28676">
                                            <p:txEl>
                                              <p:pRg st="4" end="4"/>
                                            </p:txEl>
                                          </p:spTgt>
                                        </p:tgtEl>
                                        <p:attrNameLst>
                                          <p:attrName>ppt_x</p:attrName>
                                          <p:attrName>ppt_y</p:attrName>
                                        </p:attrNameLst>
                                      </p:cBhvr>
                                    </p:animMotion>
                                  </p:childTnLst>
                                </p:cTn>
                              </p:par>
                              <p:par>
                                <p:cTn id="9" presetID="0" presetClass="path" presetSubtype="0" accel="50000" decel="50000" fill="hold" nodeType="withEffect">
                                  <p:stCondLst>
                                    <p:cond delay="0"/>
                                  </p:stCondLst>
                                  <p:childTnLst>
                                    <p:animMotion origin="layout" path="M 0 0 L -0.18108 0 " pathEditMode="relative" ptsTypes="AA">
                                      <p:cBhvr>
                                        <p:cTn id="10" dur="2000" fill="hold"/>
                                        <p:tgtEl>
                                          <p:spTgt spid="28676">
                                            <p:txEl>
                                              <p:pRg st="5" end="5"/>
                                            </p:txEl>
                                          </p:spTgt>
                                        </p:tgtEl>
                                        <p:attrNameLst>
                                          <p:attrName>ppt_x</p:attrName>
                                          <p:attrName>ppt_y</p:attrName>
                                        </p:attrNameLst>
                                      </p:cBhvr>
                                    </p:animMotion>
                                  </p:childTnLst>
                                </p:cTn>
                              </p:par>
                              <p:par>
                                <p:cTn id="11" presetID="0" presetClass="path" presetSubtype="0" accel="50000" decel="50000" fill="hold" nodeType="withEffect">
                                  <p:stCondLst>
                                    <p:cond delay="0"/>
                                  </p:stCondLst>
                                  <p:childTnLst>
                                    <p:animMotion origin="layout" path="M 0 0 L -0.18108 0 " pathEditMode="relative" ptsTypes="AA">
                                      <p:cBhvr>
                                        <p:cTn id="12" dur="2000" fill="hold"/>
                                        <p:tgtEl>
                                          <p:spTgt spid="28676">
                                            <p:txEl>
                                              <p:pRg st="6" end="6"/>
                                            </p:txEl>
                                          </p:spTgt>
                                        </p:tgtEl>
                                        <p:attrNameLst>
                                          <p:attrName>ppt_x</p:attrName>
                                          <p:attrName>ppt_y</p:attrName>
                                        </p:attrNameLst>
                                      </p:cBhvr>
                                    </p:animMotion>
                                  </p:childTnLst>
                                </p:cTn>
                              </p:par>
                              <p:par>
                                <p:cTn id="13" presetID="0" presetClass="path" presetSubtype="0" accel="50000" decel="50000" fill="hold" nodeType="withEffect">
                                  <p:stCondLst>
                                    <p:cond delay="0"/>
                                  </p:stCondLst>
                                  <p:childTnLst>
                                    <p:animMotion origin="layout" path="M 0 0 L -0.18108 0 " pathEditMode="relative" ptsTypes="AA">
                                      <p:cBhvr>
                                        <p:cTn id="14" dur="2000" fill="hold"/>
                                        <p:tgtEl>
                                          <p:spTgt spid="28676">
                                            <p:txEl>
                                              <p:pRg st="7" end="7"/>
                                            </p:txEl>
                                          </p:spTgt>
                                        </p:tgtEl>
                                        <p:attrNameLst>
                                          <p:attrName>ppt_x</p:attrName>
                                          <p:attrName>ppt_y</p:attrName>
                                        </p:attrNameLst>
                                      </p:cBhvr>
                                    </p:animMotion>
                                  </p:childTnLst>
                                </p:cTn>
                              </p:par>
                              <p:par>
                                <p:cTn id="15" presetID="0" presetClass="path" presetSubtype="0" accel="50000" decel="50000" fill="hold" nodeType="withEffect">
                                  <p:stCondLst>
                                    <p:cond delay="0"/>
                                  </p:stCondLst>
                                  <p:childTnLst>
                                    <p:animMotion origin="layout" path="M 0 0 L -0.18108 0 " pathEditMode="relative" ptsTypes="AA">
                                      <p:cBhvr>
                                        <p:cTn id="16" dur="2000" fill="hold"/>
                                        <p:tgtEl>
                                          <p:spTgt spid="28676">
                                            <p:txEl>
                                              <p:pRg st="8" end="8"/>
                                            </p:txEl>
                                          </p:spTgt>
                                        </p:tgtEl>
                                        <p:attrNameLst>
                                          <p:attrName>ppt_x</p:attrName>
                                          <p:attrName>ppt_y</p:attrName>
                                        </p:attrNameLst>
                                      </p:cBhvr>
                                    </p:animMotion>
                                  </p:childTnLst>
                                </p:cTn>
                              </p:par>
                              <p:par>
                                <p:cTn id="17" presetID="0" presetClass="path" presetSubtype="0" accel="50000" decel="50000" fill="hold" nodeType="withEffect">
                                  <p:stCondLst>
                                    <p:cond delay="0"/>
                                  </p:stCondLst>
                                  <p:childTnLst>
                                    <p:animMotion origin="layout" path="M 0 0 L -0.18108 0 " pathEditMode="relative" ptsTypes="AA">
                                      <p:cBhvr>
                                        <p:cTn id="18" dur="2000" fill="hold"/>
                                        <p:tgtEl>
                                          <p:spTgt spid="28676">
                                            <p:txEl>
                                              <p:pRg st="9" end="9"/>
                                            </p:txEl>
                                          </p:spTgt>
                                        </p:tgtEl>
                                        <p:attrNameLst>
                                          <p:attrName>ppt_x</p:attrName>
                                          <p:attrName>ppt_y</p:attrName>
                                        </p:attrNameLst>
                                      </p:cBhvr>
                                    </p:animMotion>
                                  </p:childTnLst>
                                </p:cTn>
                              </p:par>
                              <p:par>
                                <p:cTn id="19" presetID="0" presetClass="path" presetSubtype="0" accel="50000" decel="50000" fill="hold" nodeType="withEffect">
                                  <p:stCondLst>
                                    <p:cond delay="0"/>
                                  </p:stCondLst>
                                  <p:childTnLst>
                                    <p:animMotion origin="layout" path="M 0 0 L -0.18108 0 " pathEditMode="relative" ptsTypes="AA">
                                      <p:cBhvr>
                                        <p:cTn id="20" dur="2000" fill="hold"/>
                                        <p:tgtEl>
                                          <p:spTgt spid="28676">
                                            <p:txEl>
                                              <p:pRg st="10" end="10"/>
                                            </p:txEl>
                                          </p:spTgt>
                                        </p:tgtEl>
                                        <p:attrNameLst>
                                          <p:attrName>ppt_x</p:attrName>
                                          <p:attrName>ppt_y</p:attrName>
                                        </p:attrNameLst>
                                      </p:cBhvr>
                                    </p:animMotion>
                                  </p:childTnLst>
                                </p:cTn>
                              </p:par>
                              <p:par>
                                <p:cTn id="21" presetID="0" presetClass="path" presetSubtype="0" accel="50000" decel="50000" fill="hold" nodeType="withEffect">
                                  <p:stCondLst>
                                    <p:cond delay="0"/>
                                  </p:stCondLst>
                                  <p:childTnLst>
                                    <p:animMotion origin="layout" path="M 0 0 L -0.18108 0 " pathEditMode="relative" ptsTypes="AA">
                                      <p:cBhvr>
                                        <p:cTn id="22" dur="2000" fill="hold"/>
                                        <p:tgtEl>
                                          <p:spTgt spid="28676">
                                            <p:txEl>
                                              <p:pRg st="11" end="11"/>
                                            </p:txEl>
                                          </p:spTgt>
                                        </p:tgtEl>
                                        <p:attrNameLst>
                                          <p:attrName>ppt_x</p:attrName>
                                          <p:attrName>ppt_y</p:attrName>
                                        </p:attrNameLst>
                                      </p:cBhvr>
                                    </p:animMotion>
                                  </p:childTnLst>
                                </p:cTn>
                              </p:par>
                              <p:par>
                                <p:cTn id="23" presetID="0" presetClass="path" presetSubtype="0" accel="50000" decel="50000" fill="hold" nodeType="withEffect">
                                  <p:stCondLst>
                                    <p:cond delay="0"/>
                                  </p:stCondLst>
                                  <p:childTnLst>
                                    <p:animMotion origin="layout" path="M 0 0 L -0.18108 0 " pathEditMode="relative" ptsTypes="AA">
                                      <p:cBhvr>
                                        <p:cTn id="24" dur="2000" fill="hold"/>
                                        <p:tgtEl>
                                          <p:spTgt spid="28676">
                                            <p:txEl>
                                              <p:pRg st="12" end="12"/>
                                            </p:txEl>
                                          </p:spTgt>
                                        </p:tgtEl>
                                        <p:attrNameLst>
                                          <p:attrName>ppt_x</p:attrName>
                                          <p:attrName>ppt_y</p:attrName>
                                        </p:attrNameLst>
                                      </p:cBhvr>
                                    </p:animMotion>
                                  </p:childTnLst>
                                </p:cTn>
                              </p:par>
                              <p:par>
                                <p:cTn id="25" presetID="0" presetClass="path" presetSubtype="0" accel="50000" decel="50000" fill="hold" nodeType="withEffect">
                                  <p:stCondLst>
                                    <p:cond delay="0"/>
                                  </p:stCondLst>
                                  <p:childTnLst>
                                    <p:animMotion origin="layout" path="M 0 0 L -0.18108 0 " pathEditMode="relative" ptsTypes="AA">
                                      <p:cBhvr>
                                        <p:cTn id="26" dur="2000" fill="hold"/>
                                        <p:tgtEl>
                                          <p:spTgt spid="28676">
                                            <p:txEl>
                                              <p:pRg st="13" end="13"/>
                                            </p:txEl>
                                          </p:spTgt>
                                        </p:tgtEl>
                                        <p:attrNameLst>
                                          <p:attrName>ppt_x</p:attrName>
                                          <p:attrName>ppt_y</p:attrName>
                                        </p:attrNameLst>
                                      </p:cBhvr>
                                    </p:animMotion>
                                  </p:childTnLst>
                                </p:cTn>
                              </p:par>
                              <p:par>
                                <p:cTn id="27" presetID="0" presetClass="path" presetSubtype="0" accel="50000" decel="50000" fill="hold" nodeType="withEffect">
                                  <p:stCondLst>
                                    <p:cond delay="0"/>
                                  </p:stCondLst>
                                  <p:childTnLst>
                                    <p:animMotion origin="layout" path="M 0 0 L -0.18108 0 " pathEditMode="relative" ptsTypes="AA">
                                      <p:cBhvr>
                                        <p:cTn id="28" dur="2000" fill="hold"/>
                                        <p:tgtEl>
                                          <p:spTgt spid="28676">
                                            <p:txEl>
                                              <p:pRg st="14" end="14"/>
                                            </p:txEl>
                                          </p:spTgt>
                                        </p:tgtEl>
                                        <p:attrNameLst>
                                          <p:attrName>ppt_x</p:attrName>
                                          <p:attrName>ppt_y</p:attrName>
                                        </p:attrNameLst>
                                      </p:cBhvr>
                                    </p:animMotion>
                                  </p:childTnLst>
                                </p:cTn>
                              </p:par>
                              <p:par>
                                <p:cTn id="29" presetID="0" presetClass="path" presetSubtype="0" accel="50000" decel="50000" fill="hold" nodeType="withEffect">
                                  <p:stCondLst>
                                    <p:cond delay="0"/>
                                  </p:stCondLst>
                                  <p:childTnLst>
                                    <p:animMotion origin="layout" path="M 0 0 L -0.18108 0 " pathEditMode="relative" ptsTypes="AA">
                                      <p:cBhvr>
                                        <p:cTn id="30" dur="2000" fill="hold"/>
                                        <p:tgtEl>
                                          <p:spTgt spid="28676">
                                            <p:txEl>
                                              <p:pRg st="15" end="15"/>
                                            </p:txEl>
                                          </p:spTgt>
                                        </p:tgtEl>
                                        <p:attrNameLst>
                                          <p:attrName>ppt_x</p:attrName>
                                          <p:attrName>ppt_y</p:attrName>
                                        </p:attrNameLst>
                                      </p:cBhvr>
                                    </p:animMotion>
                                  </p:childTnLst>
                                </p:cTn>
                              </p:par>
                              <p:par>
                                <p:cTn id="31" presetID="0" presetClass="path" presetSubtype="0" accel="50000" decel="50000" fill="hold" nodeType="withEffect">
                                  <p:stCondLst>
                                    <p:cond delay="0"/>
                                  </p:stCondLst>
                                  <p:childTnLst>
                                    <p:animMotion origin="layout" path="M 0 0 L -0.18108 0 " pathEditMode="relative" ptsTypes="AA">
                                      <p:cBhvr>
                                        <p:cTn id="32" dur="2000" fill="hold"/>
                                        <p:tgtEl>
                                          <p:spTgt spid="28676">
                                            <p:txEl>
                                              <p:pRg st="16" end="16"/>
                                            </p:txEl>
                                          </p:spTgt>
                                        </p:tgtEl>
                                        <p:attrNameLst>
                                          <p:attrName>ppt_x</p:attrName>
                                          <p:attrName>ppt_y</p:attrName>
                                        </p:attrNameLst>
                                      </p:cBhvr>
                                    </p:animMotion>
                                  </p:childTnLst>
                                </p:cTn>
                              </p:par>
                              <p:par>
                                <p:cTn id="33" presetID="10" presetClass="entr" presetSubtype="0" fill="hold" grpId="0" nodeType="withEffect">
                                  <p:stCondLst>
                                    <p:cond delay="0"/>
                                  </p:stCondLst>
                                  <p:childTnLst>
                                    <p:set>
                                      <p:cBhvr>
                                        <p:cTn id="34" dur="1" fill="hold">
                                          <p:stCondLst>
                                            <p:cond delay="0"/>
                                          </p:stCondLst>
                                        </p:cTn>
                                        <p:tgtEl>
                                          <p:spTgt spid="28677"/>
                                        </p:tgtEl>
                                        <p:attrNameLst>
                                          <p:attrName>style.visibility</p:attrName>
                                        </p:attrNameLst>
                                      </p:cBhvr>
                                      <p:to>
                                        <p:strVal val="visible"/>
                                      </p:to>
                                    </p:set>
                                    <p:animEffect transition="in" filter="fade">
                                      <p:cBhvr>
                                        <p:cTn id="35" dur="2000"/>
                                        <p:tgtEl>
                                          <p:spTgt spid="28677"/>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28679"/>
                                        </p:tgtEl>
                                        <p:attrNameLst>
                                          <p:attrName>style.visibility</p:attrName>
                                        </p:attrNameLst>
                                      </p:cBhvr>
                                      <p:to>
                                        <p:strVal val="visible"/>
                                      </p:to>
                                    </p:set>
                                    <p:animEffect transition="in" filter="fade">
                                      <p:cBhvr>
                                        <p:cTn id="38" dur="2000"/>
                                        <p:tgtEl>
                                          <p:spTgt spid="28679"/>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28681"/>
                                        </p:tgtEl>
                                        <p:attrNameLst>
                                          <p:attrName>style.visibility</p:attrName>
                                        </p:attrNameLst>
                                      </p:cBhvr>
                                      <p:to>
                                        <p:strVal val="visible"/>
                                      </p:to>
                                    </p:set>
                                    <p:animEffect transition="in" filter="fade">
                                      <p:cBhvr>
                                        <p:cTn id="41" dur="2000"/>
                                        <p:tgtEl>
                                          <p:spTgt spid="28681"/>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28683"/>
                                        </p:tgtEl>
                                        <p:attrNameLst>
                                          <p:attrName>style.visibility</p:attrName>
                                        </p:attrNameLst>
                                      </p:cBhvr>
                                      <p:to>
                                        <p:strVal val="visible"/>
                                      </p:to>
                                    </p:set>
                                    <p:animEffect transition="in" filter="fade">
                                      <p:cBhvr>
                                        <p:cTn id="44" dur="2000"/>
                                        <p:tgtEl>
                                          <p:spTgt spid="28683"/>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28682"/>
                                        </p:tgtEl>
                                        <p:attrNameLst>
                                          <p:attrName>style.visibility</p:attrName>
                                        </p:attrNameLst>
                                      </p:cBhvr>
                                      <p:to>
                                        <p:strVal val="visible"/>
                                      </p:to>
                                    </p:set>
                                    <p:animEffect transition="in" filter="fade">
                                      <p:cBhvr>
                                        <p:cTn id="47" dur="2000"/>
                                        <p:tgtEl>
                                          <p:spTgt spid="286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7" grpId="0" animBg="1"/>
      <p:bldP spid="28679" grpId="0" animBg="1"/>
      <p:bldP spid="28681" grpId="0"/>
      <p:bldP spid="28682" grpId="0" animBg="1"/>
      <p:bldP spid="2868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algn="ctr"/>
            <a:r>
              <a:rPr lang="en-GB" sz="3200">
                <a:latin typeface="Book Antiqua" pitchFamily="18" charset="0"/>
              </a:rPr>
              <a:t>Reading:</a:t>
            </a:r>
            <a:br>
              <a:rPr lang="en-GB" sz="3200">
                <a:latin typeface="Book Antiqua" pitchFamily="18" charset="0"/>
              </a:rPr>
            </a:br>
            <a:r>
              <a:rPr lang="en-GB" sz="2400">
                <a:latin typeface="Book Antiqua" pitchFamily="18" charset="0"/>
              </a:rPr>
              <a:t>“I will put Chaos into fourteen lines”</a:t>
            </a:r>
          </a:p>
        </p:txBody>
      </p:sp>
      <p:sp>
        <p:nvSpPr>
          <p:cNvPr id="37891" name="Text Box 3"/>
          <p:cNvSpPr txBox="1">
            <a:spLocks noChangeArrowheads="1"/>
          </p:cNvSpPr>
          <p:nvPr/>
        </p:nvSpPr>
        <p:spPr bwMode="auto">
          <a:xfrm>
            <a:off x="179388" y="1484313"/>
            <a:ext cx="8964612" cy="5151437"/>
          </a:xfrm>
          <a:prstGeom prst="rect">
            <a:avLst/>
          </a:prstGeom>
          <a:noFill/>
          <a:ln w="9525">
            <a:noFill/>
            <a:miter lim="800000"/>
            <a:headEnd/>
            <a:tailEnd/>
          </a:ln>
          <a:effectLst/>
        </p:spPr>
        <p:txBody>
          <a:bodyPr>
            <a:spAutoFit/>
          </a:bodyPr>
          <a:lstStyle/>
          <a:p>
            <a:pPr lvl="3" algn="l"/>
            <a:r>
              <a:rPr lang="en-GB" sz="2000" b="1">
                <a:solidFill>
                  <a:schemeClr val="tx1"/>
                </a:solidFill>
                <a:effectLst/>
              </a:rPr>
              <a:t>[I will put Chaos into fourteen lines]</a:t>
            </a:r>
          </a:p>
          <a:p>
            <a:pPr lvl="4" algn="l"/>
            <a:r>
              <a:rPr lang="en-GB" sz="2000">
                <a:solidFill>
                  <a:schemeClr val="tx1"/>
                </a:solidFill>
                <a:effectLst/>
              </a:rPr>
              <a:t>Edna St. Vincent Millay, from </a:t>
            </a:r>
            <a:r>
              <a:rPr lang="en-GB" sz="2000" i="1">
                <a:solidFill>
                  <a:schemeClr val="tx1"/>
                </a:solidFill>
                <a:effectLst/>
              </a:rPr>
              <a:t>Mine the Harvest</a:t>
            </a:r>
            <a:r>
              <a:rPr lang="en-GB" sz="2000">
                <a:solidFill>
                  <a:schemeClr val="tx1"/>
                </a:solidFill>
                <a:effectLst/>
              </a:rPr>
              <a:t> (1954)</a:t>
            </a:r>
          </a:p>
          <a:p>
            <a:pPr lvl="3" algn="l"/>
            <a:endParaRPr lang="en-GB" sz="1200">
              <a:solidFill>
                <a:schemeClr val="tx1"/>
              </a:solidFill>
              <a:effectLst/>
            </a:endParaRPr>
          </a:p>
          <a:p>
            <a:pPr algn="l"/>
            <a:r>
              <a:rPr lang="en-GB" sz="2000">
                <a:solidFill>
                  <a:schemeClr val="tx1"/>
                </a:solidFill>
                <a:effectLst/>
              </a:rPr>
              <a:t>I will put Chaos into fourteen lines</a:t>
            </a:r>
          </a:p>
          <a:p>
            <a:pPr algn="l"/>
            <a:r>
              <a:rPr lang="en-GB" sz="2000">
                <a:solidFill>
                  <a:schemeClr val="tx1"/>
                </a:solidFill>
                <a:effectLst/>
              </a:rPr>
              <a:t>And keep him there; and let him thence escape</a:t>
            </a:r>
          </a:p>
          <a:p>
            <a:pPr algn="l"/>
            <a:r>
              <a:rPr lang="en-GB" sz="2000">
                <a:solidFill>
                  <a:schemeClr val="tx1"/>
                </a:solidFill>
                <a:effectLst/>
              </a:rPr>
              <a:t>If he be lucky; let him twist and ape</a:t>
            </a:r>
          </a:p>
          <a:p>
            <a:pPr algn="l"/>
            <a:r>
              <a:rPr lang="en-GB" sz="2000">
                <a:solidFill>
                  <a:schemeClr val="tx1"/>
                </a:solidFill>
                <a:effectLst/>
              </a:rPr>
              <a:t>Flood, fire, and demon—his adroit designs</a:t>
            </a:r>
          </a:p>
          <a:p>
            <a:pPr algn="l"/>
            <a:r>
              <a:rPr lang="en-GB" sz="2000">
                <a:solidFill>
                  <a:schemeClr val="tx1"/>
                </a:solidFill>
                <a:effectLst/>
              </a:rPr>
              <a:t>Will strain to nothing in the strict confines</a:t>
            </a:r>
          </a:p>
          <a:p>
            <a:pPr algn="l"/>
            <a:r>
              <a:rPr lang="en-GB" sz="2000">
                <a:solidFill>
                  <a:schemeClr val="tx1"/>
                </a:solidFill>
                <a:effectLst/>
              </a:rPr>
              <a:t>Of this sweet Order, where, in pious rape,</a:t>
            </a:r>
          </a:p>
          <a:p>
            <a:pPr algn="l"/>
            <a:r>
              <a:rPr lang="en-GB" sz="2000">
                <a:solidFill>
                  <a:schemeClr val="tx1"/>
                </a:solidFill>
                <a:effectLst/>
              </a:rPr>
              <a:t>I hold his essence and amorphous shape,</a:t>
            </a:r>
          </a:p>
          <a:p>
            <a:pPr algn="l"/>
            <a:r>
              <a:rPr lang="en-GB" sz="2000">
                <a:solidFill>
                  <a:schemeClr val="tx1"/>
                </a:solidFill>
                <a:effectLst/>
              </a:rPr>
              <a:t>Till he with Order mingles and combines.</a:t>
            </a:r>
          </a:p>
          <a:p>
            <a:pPr algn="l"/>
            <a:r>
              <a:rPr lang="en-GB" sz="2000">
                <a:solidFill>
                  <a:schemeClr val="tx1"/>
                </a:solidFill>
                <a:effectLst/>
              </a:rPr>
              <a:t>Past are the hours, the years, of our duress,</a:t>
            </a:r>
          </a:p>
          <a:p>
            <a:pPr algn="l"/>
            <a:r>
              <a:rPr lang="en-GB" sz="2000">
                <a:solidFill>
                  <a:schemeClr val="tx1"/>
                </a:solidFill>
                <a:effectLst/>
              </a:rPr>
              <a:t>His arrogance, our awful servitude:</a:t>
            </a:r>
          </a:p>
          <a:p>
            <a:pPr algn="l"/>
            <a:r>
              <a:rPr lang="en-GB" sz="2000">
                <a:solidFill>
                  <a:schemeClr val="tx1"/>
                </a:solidFill>
                <a:effectLst/>
              </a:rPr>
              <a:t>I have him. He is nothing more nor less</a:t>
            </a:r>
          </a:p>
          <a:p>
            <a:pPr algn="l"/>
            <a:r>
              <a:rPr lang="en-GB" sz="2000">
                <a:solidFill>
                  <a:schemeClr val="tx1"/>
                </a:solidFill>
                <a:effectLst/>
              </a:rPr>
              <a:t>Than something simple not yet understood;</a:t>
            </a:r>
          </a:p>
          <a:p>
            <a:pPr algn="l"/>
            <a:r>
              <a:rPr lang="en-GB" sz="2000">
                <a:solidFill>
                  <a:schemeClr val="tx1"/>
                </a:solidFill>
                <a:effectLst/>
              </a:rPr>
              <a:t>I shall not even force him to confess;</a:t>
            </a:r>
          </a:p>
          <a:p>
            <a:pPr algn="l"/>
            <a:r>
              <a:rPr lang="en-GB" sz="2000">
                <a:solidFill>
                  <a:schemeClr val="tx1"/>
                </a:solidFill>
                <a:effectLst/>
              </a:rPr>
              <a:t>Or answer. I will only make him good.</a:t>
            </a:r>
          </a:p>
        </p:txBody>
      </p:sp>
      <p:sp>
        <p:nvSpPr>
          <p:cNvPr id="37900" name="Rectangle 12"/>
          <p:cNvSpPr>
            <a:spLocks noChangeArrowheads="1"/>
          </p:cNvSpPr>
          <p:nvPr/>
        </p:nvSpPr>
        <p:spPr bwMode="auto">
          <a:xfrm>
            <a:off x="3132138" y="5084763"/>
            <a:ext cx="1223962" cy="288925"/>
          </a:xfrm>
          <a:prstGeom prst="rect">
            <a:avLst/>
          </a:prstGeom>
          <a:noFill/>
          <a:ln w="9525">
            <a:solidFill>
              <a:srgbClr val="FF0000"/>
            </a:solidFill>
            <a:miter lim="800000"/>
            <a:headEnd/>
            <a:tailEnd/>
          </a:ln>
          <a:effectLst/>
        </p:spPr>
        <p:txBody>
          <a:bodyPr wrap="none" anchor="ctr"/>
          <a:lstStyle/>
          <a:p>
            <a:endParaRPr lang="en-GB"/>
          </a:p>
        </p:txBody>
      </p:sp>
      <p:sp>
        <p:nvSpPr>
          <p:cNvPr id="37901" name="Line 13"/>
          <p:cNvSpPr>
            <a:spLocks noChangeShapeType="1"/>
          </p:cNvSpPr>
          <p:nvPr/>
        </p:nvSpPr>
        <p:spPr bwMode="auto">
          <a:xfrm>
            <a:off x="4356100" y="5229225"/>
            <a:ext cx="1511300" cy="0"/>
          </a:xfrm>
          <a:prstGeom prst="line">
            <a:avLst/>
          </a:prstGeom>
          <a:noFill/>
          <a:ln w="9525">
            <a:solidFill>
              <a:srgbClr val="FF0000"/>
            </a:solidFill>
            <a:round/>
            <a:headEnd/>
            <a:tailEnd/>
          </a:ln>
          <a:effectLst/>
        </p:spPr>
        <p:txBody>
          <a:bodyPr/>
          <a:lstStyle/>
          <a:p>
            <a:endParaRPr lang="en-GB"/>
          </a:p>
        </p:txBody>
      </p:sp>
      <p:sp>
        <p:nvSpPr>
          <p:cNvPr id="37903" name="Text Box 15"/>
          <p:cNvSpPr txBox="1">
            <a:spLocks noChangeArrowheads="1"/>
          </p:cNvSpPr>
          <p:nvPr/>
        </p:nvSpPr>
        <p:spPr bwMode="auto">
          <a:xfrm>
            <a:off x="5940425" y="4868863"/>
            <a:ext cx="2881313" cy="701675"/>
          </a:xfrm>
          <a:prstGeom prst="rect">
            <a:avLst/>
          </a:prstGeom>
          <a:noFill/>
          <a:ln w="9525">
            <a:noFill/>
            <a:miter lim="800000"/>
            <a:headEnd/>
            <a:tailEnd/>
          </a:ln>
          <a:effectLst/>
        </p:spPr>
        <p:txBody>
          <a:bodyPr>
            <a:spAutoFit/>
          </a:bodyPr>
          <a:lstStyle/>
          <a:p>
            <a:pPr algn="l">
              <a:spcBef>
                <a:spcPct val="50000"/>
              </a:spcBef>
            </a:pPr>
            <a:r>
              <a:rPr lang="en-GB" sz="2000">
                <a:solidFill>
                  <a:srgbClr val="FF0000"/>
                </a:solidFill>
                <a:effectLst/>
              </a:rPr>
              <a:t>Slant rhyme destabilises poem</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algn="ctr"/>
            <a:r>
              <a:rPr lang="en-GB" sz="3200">
                <a:latin typeface="Book Antiqua" pitchFamily="18" charset="0"/>
              </a:rPr>
              <a:t>Reading:</a:t>
            </a:r>
            <a:br>
              <a:rPr lang="en-GB" sz="3200">
                <a:latin typeface="Book Antiqua" pitchFamily="18" charset="0"/>
              </a:rPr>
            </a:br>
            <a:r>
              <a:rPr lang="en-GB" sz="2400">
                <a:latin typeface="Book Antiqua" pitchFamily="18" charset="0"/>
              </a:rPr>
              <a:t>“I will put Chaos into fourteen lines”</a:t>
            </a:r>
          </a:p>
        </p:txBody>
      </p:sp>
      <p:sp>
        <p:nvSpPr>
          <p:cNvPr id="38915" name="Text Box 3"/>
          <p:cNvSpPr txBox="1">
            <a:spLocks noChangeArrowheads="1"/>
          </p:cNvSpPr>
          <p:nvPr/>
        </p:nvSpPr>
        <p:spPr bwMode="auto">
          <a:xfrm>
            <a:off x="179388" y="1484313"/>
            <a:ext cx="8964612" cy="5151437"/>
          </a:xfrm>
          <a:prstGeom prst="rect">
            <a:avLst/>
          </a:prstGeom>
          <a:noFill/>
          <a:ln w="9525">
            <a:noFill/>
            <a:miter lim="800000"/>
            <a:headEnd/>
            <a:tailEnd/>
          </a:ln>
          <a:effectLst/>
        </p:spPr>
        <p:txBody>
          <a:bodyPr>
            <a:spAutoFit/>
          </a:bodyPr>
          <a:lstStyle/>
          <a:p>
            <a:pPr lvl="3" algn="l"/>
            <a:r>
              <a:rPr lang="en-GB" sz="2000" b="1">
                <a:solidFill>
                  <a:schemeClr val="tx1"/>
                </a:solidFill>
                <a:effectLst/>
              </a:rPr>
              <a:t>[I will put Chaos into fourteen lines]</a:t>
            </a:r>
          </a:p>
          <a:p>
            <a:pPr lvl="4" algn="l"/>
            <a:r>
              <a:rPr lang="en-GB" sz="2000">
                <a:solidFill>
                  <a:schemeClr val="tx1"/>
                </a:solidFill>
                <a:effectLst/>
              </a:rPr>
              <a:t>Edna St. Vincent Millay, from </a:t>
            </a:r>
            <a:r>
              <a:rPr lang="en-GB" sz="2000" i="1">
                <a:solidFill>
                  <a:schemeClr val="tx1"/>
                </a:solidFill>
                <a:effectLst/>
              </a:rPr>
              <a:t>Mine the Harvest</a:t>
            </a:r>
            <a:r>
              <a:rPr lang="en-GB" sz="2000">
                <a:solidFill>
                  <a:schemeClr val="tx1"/>
                </a:solidFill>
                <a:effectLst/>
              </a:rPr>
              <a:t> (1954)</a:t>
            </a:r>
          </a:p>
          <a:p>
            <a:pPr lvl="3" algn="l"/>
            <a:endParaRPr lang="en-GB" sz="1200">
              <a:solidFill>
                <a:schemeClr val="tx1"/>
              </a:solidFill>
              <a:effectLst/>
            </a:endParaRPr>
          </a:p>
          <a:p>
            <a:pPr algn="l"/>
            <a:r>
              <a:rPr lang="en-GB" sz="2000">
                <a:solidFill>
                  <a:schemeClr val="tx1"/>
                </a:solidFill>
                <a:effectLst/>
              </a:rPr>
              <a:t>I will put Chaos into fourteen lines</a:t>
            </a:r>
          </a:p>
          <a:p>
            <a:pPr algn="l"/>
            <a:r>
              <a:rPr lang="en-GB" sz="2000">
                <a:solidFill>
                  <a:schemeClr val="tx1"/>
                </a:solidFill>
                <a:effectLst/>
              </a:rPr>
              <a:t>And keep him there; and let him thence escape</a:t>
            </a:r>
          </a:p>
          <a:p>
            <a:pPr algn="l"/>
            <a:r>
              <a:rPr lang="en-GB" sz="2000">
                <a:solidFill>
                  <a:schemeClr val="tx1"/>
                </a:solidFill>
                <a:effectLst/>
              </a:rPr>
              <a:t>If he be lucky; let him twist and ape</a:t>
            </a:r>
          </a:p>
          <a:p>
            <a:pPr algn="l"/>
            <a:r>
              <a:rPr lang="en-GB" sz="2000">
                <a:solidFill>
                  <a:schemeClr val="tx1"/>
                </a:solidFill>
                <a:effectLst/>
              </a:rPr>
              <a:t>Flood, fire, and demon—his adroit designs</a:t>
            </a:r>
          </a:p>
          <a:p>
            <a:pPr algn="l"/>
            <a:r>
              <a:rPr lang="en-GB" sz="2000">
                <a:solidFill>
                  <a:schemeClr val="tx1"/>
                </a:solidFill>
                <a:effectLst/>
              </a:rPr>
              <a:t>Will strain to nothing in the strict confines</a:t>
            </a:r>
          </a:p>
          <a:p>
            <a:pPr algn="l"/>
            <a:r>
              <a:rPr lang="en-GB" sz="2000">
                <a:solidFill>
                  <a:schemeClr val="tx1"/>
                </a:solidFill>
                <a:effectLst/>
              </a:rPr>
              <a:t>Of this sweet Order, where, in pious rape,</a:t>
            </a:r>
          </a:p>
          <a:p>
            <a:pPr algn="l"/>
            <a:r>
              <a:rPr lang="en-GB" sz="2000">
                <a:solidFill>
                  <a:schemeClr val="tx1"/>
                </a:solidFill>
                <a:effectLst/>
              </a:rPr>
              <a:t>I hold his essence and amorphous shape,</a:t>
            </a:r>
          </a:p>
          <a:p>
            <a:pPr algn="l"/>
            <a:r>
              <a:rPr lang="en-GB" sz="2000">
                <a:solidFill>
                  <a:schemeClr val="tx1"/>
                </a:solidFill>
                <a:effectLst/>
              </a:rPr>
              <a:t>Till he with Order mingles and combines.</a:t>
            </a:r>
          </a:p>
          <a:p>
            <a:pPr algn="l"/>
            <a:r>
              <a:rPr lang="en-GB" sz="2000">
                <a:solidFill>
                  <a:schemeClr val="tx1"/>
                </a:solidFill>
                <a:effectLst/>
              </a:rPr>
              <a:t>Past are the hours, the years, of our duress,</a:t>
            </a:r>
          </a:p>
          <a:p>
            <a:pPr algn="l"/>
            <a:r>
              <a:rPr lang="en-GB" sz="2000">
                <a:solidFill>
                  <a:schemeClr val="tx1"/>
                </a:solidFill>
                <a:effectLst/>
              </a:rPr>
              <a:t>His arrogance, our awful servitude:</a:t>
            </a:r>
          </a:p>
          <a:p>
            <a:pPr algn="l"/>
            <a:r>
              <a:rPr lang="en-GB" sz="2000">
                <a:solidFill>
                  <a:schemeClr val="tx1"/>
                </a:solidFill>
                <a:effectLst/>
              </a:rPr>
              <a:t>I have him. He is nothing more nor less</a:t>
            </a:r>
          </a:p>
          <a:p>
            <a:pPr algn="l"/>
            <a:r>
              <a:rPr lang="en-GB" sz="2000">
                <a:solidFill>
                  <a:schemeClr val="tx1"/>
                </a:solidFill>
                <a:effectLst/>
              </a:rPr>
              <a:t>Than something simple not yet understood;</a:t>
            </a:r>
          </a:p>
          <a:p>
            <a:pPr algn="l"/>
            <a:r>
              <a:rPr lang="en-GB" sz="2000">
                <a:solidFill>
                  <a:schemeClr val="tx1"/>
                </a:solidFill>
                <a:effectLst/>
              </a:rPr>
              <a:t>I shall not even force him to confess;</a:t>
            </a:r>
          </a:p>
          <a:p>
            <a:pPr algn="l"/>
            <a:r>
              <a:rPr lang="en-GB" sz="2000">
                <a:solidFill>
                  <a:schemeClr val="tx1"/>
                </a:solidFill>
                <a:effectLst/>
              </a:rPr>
              <a:t>Or answer. I will only make him good.</a:t>
            </a:r>
          </a:p>
        </p:txBody>
      </p:sp>
      <p:sp>
        <p:nvSpPr>
          <p:cNvPr id="38924" name="Rectangle 12"/>
          <p:cNvSpPr>
            <a:spLocks noChangeArrowheads="1"/>
          </p:cNvSpPr>
          <p:nvPr/>
        </p:nvSpPr>
        <p:spPr bwMode="auto">
          <a:xfrm>
            <a:off x="2771775" y="4149725"/>
            <a:ext cx="2160588" cy="358775"/>
          </a:xfrm>
          <a:prstGeom prst="rect">
            <a:avLst/>
          </a:prstGeom>
          <a:noFill/>
          <a:ln w="9525">
            <a:solidFill>
              <a:schemeClr val="hlink"/>
            </a:solidFill>
            <a:miter lim="800000"/>
            <a:headEnd/>
            <a:tailEnd/>
          </a:ln>
          <a:effectLst/>
        </p:spPr>
        <p:txBody>
          <a:bodyPr wrap="none" anchor="ctr"/>
          <a:lstStyle/>
          <a:p>
            <a:endParaRPr lang="en-GB"/>
          </a:p>
        </p:txBody>
      </p:sp>
      <p:sp>
        <p:nvSpPr>
          <p:cNvPr id="38925" name="Line 13"/>
          <p:cNvSpPr>
            <a:spLocks noChangeShapeType="1"/>
          </p:cNvSpPr>
          <p:nvPr/>
        </p:nvSpPr>
        <p:spPr bwMode="auto">
          <a:xfrm>
            <a:off x="4932363" y="4365625"/>
            <a:ext cx="1008062" cy="0"/>
          </a:xfrm>
          <a:prstGeom prst="line">
            <a:avLst/>
          </a:prstGeom>
          <a:noFill/>
          <a:ln w="9525">
            <a:solidFill>
              <a:schemeClr val="hlink"/>
            </a:solidFill>
            <a:round/>
            <a:headEnd/>
            <a:tailEnd/>
          </a:ln>
          <a:effectLst/>
        </p:spPr>
        <p:txBody>
          <a:bodyPr/>
          <a:lstStyle/>
          <a:p>
            <a:endParaRPr lang="en-GB"/>
          </a:p>
        </p:txBody>
      </p:sp>
      <p:sp>
        <p:nvSpPr>
          <p:cNvPr id="38926" name="Text Box 14"/>
          <p:cNvSpPr txBox="1">
            <a:spLocks noChangeArrowheads="1"/>
          </p:cNvSpPr>
          <p:nvPr/>
        </p:nvSpPr>
        <p:spPr bwMode="auto">
          <a:xfrm>
            <a:off x="5940425" y="4149725"/>
            <a:ext cx="2592388" cy="396875"/>
          </a:xfrm>
          <a:prstGeom prst="rect">
            <a:avLst/>
          </a:prstGeom>
          <a:noFill/>
          <a:ln w="9525">
            <a:noFill/>
            <a:miter lim="800000"/>
            <a:headEnd/>
            <a:tailEnd/>
          </a:ln>
          <a:effectLst/>
        </p:spPr>
        <p:txBody>
          <a:bodyPr>
            <a:spAutoFit/>
          </a:bodyPr>
          <a:lstStyle/>
          <a:p>
            <a:pPr algn="l">
              <a:spcBef>
                <a:spcPct val="50000"/>
              </a:spcBef>
            </a:pPr>
            <a:r>
              <a:rPr lang="en-GB" sz="2000">
                <a:solidFill>
                  <a:schemeClr val="hlink"/>
                </a:solidFill>
                <a:effectLst/>
              </a:rPr>
              <a:t>“Shape-less shape”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algn="ctr"/>
            <a:r>
              <a:rPr lang="en-GB" sz="3200">
                <a:latin typeface="Book Antiqua" pitchFamily="18" charset="0"/>
              </a:rPr>
              <a:t>Reading:</a:t>
            </a:r>
            <a:br>
              <a:rPr lang="en-GB" sz="3200">
                <a:latin typeface="Book Antiqua" pitchFamily="18" charset="0"/>
              </a:rPr>
            </a:br>
            <a:r>
              <a:rPr lang="en-GB" sz="2400">
                <a:latin typeface="Book Antiqua" pitchFamily="18" charset="0"/>
              </a:rPr>
              <a:t>“I will put Chaos into fourteen lines”</a:t>
            </a:r>
          </a:p>
        </p:txBody>
      </p:sp>
      <p:sp>
        <p:nvSpPr>
          <p:cNvPr id="39939" name="Text Box 3"/>
          <p:cNvSpPr txBox="1">
            <a:spLocks noChangeArrowheads="1"/>
          </p:cNvSpPr>
          <p:nvPr/>
        </p:nvSpPr>
        <p:spPr bwMode="auto">
          <a:xfrm>
            <a:off x="179388" y="1484313"/>
            <a:ext cx="8964612" cy="5151437"/>
          </a:xfrm>
          <a:prstGeom prst="rect">
            <a:avLst/>
          </a:prstGeom>
          <a:noFill/>
          <a:ln w="9525">
            <a:noFill/>
            <a:miter lim="800000"/>
            <a:headEnd/>
            <a:tailEnd/>
          </a:ln>
          <a:effectLst/>
        </p:spPr>
        <p:txBody>
          <a:bodyPr>
            <a:spAutoFit/>
          </a:bodyPr>
          <a:lstStyle/>
          <a:p>
            <a:pPr lvl="3" algn="l"/>
            <a:r>
              <a:rPr lang="en-GB" sz="2000" b="1">
                <a:solidFill>
                  <a:schemeClr val="tx1"/>
                </a:solidFill>
                <a:effectLst/>
              </a:rPr>
              <a:t>[I will put Chaos into fourteen lines]</a:t>
            </a:r>
          </a:p>
          <a:p>
            <a:pPr lvl="4" algn="l"/>
            <a:r>
              <a:rPr lang="en-GB" sz="2000">
                <a:solidFill>
                  <a:schemeClr val="tx1"/>
                </a:solidFill>
                <a:effectLst/>
              </a:rPr>
              <a:t>Edna St. Vincent Millay, from </a:t>
            </a:r>
            <a:r>
              <a:rPr lang="en-GB" sz="2000" i="1">
                <a:solidFill>
                  <a:schemeClr val="tx1"/>
                </a:solidFill>
                <a:effectLst/>
              </a:rPr>
              <a:t>Mine the Harvest</a:t>
            </a:r>
            <a:r>
              <a:rPr lang="en-GB" sz="2000">
                <a:solidFill>
                  <a:schemeClr val="tx1"/>
                </a:solidFill>
                <a:effectLst/>
              </a:rPr>
              <a:t> (1954)</a:t>
            </a:r>
          </a:p>
          <a:p>
            <a:pPr lvl="3" algn="l"/>
            <a:endParaRPr lang="en-GB" sz="1200">
              <a:solidFill>
                <a:schemeClr val="tx1"/>
              </a:solidFill>
              <a:effectLst/>
            </a:endParaRPr>
          </a:p>
          <a:p>
            <a:pPr algn="l"/>
            <a:r>
              <a:rPr lang="en-GB" sz="2000">
                <a:solidFill>
                  <a:schemeClr val="tx1"/>
                </a:solidFill>
                <a:effectLst/>
              </a:rPr>
              <a:t>I will put Chaos into fourteen lines</a:t>
            </a:r>
          </a:p>
          <a:p>
            <a:pPr algn="l"/>
            <a:r>
              <a:rPr lang="en-GB" sz="2000">
                <a:solidFill>
                  <a:schemeClr val="tx1"/>
                </a:solidFill>
                <a:effectLst/>
              </a:rPr>
              <a:t>And keep him there; and let him thence escape</a:t>
            </a:r>
          </a:p>
          <a:p>
            <a:pPr algn="l"/>
            <a:r>
              <a:rPr lang="en-GB" sz="2000">
                <a:solidFill>
                  <a:schemeClr val="tx1"/>
                </a:solidFill>
                <a:effectLst/>
              </a:rPr>
              <a:t>If he be lucky; let him twist and ape</a:t>
            </a:r>
          </a:p>
          <a:p>
            <a:pPr algn="l"/>
            <a:r>
              <a:rPr lang="en-GB" sz="2000">
                <a:solidFill>
                  <a:schemeClr val="tx1"/>
                </a:solidFill>
                <a:effectLst/>
              </a:rPr>
              <a:t>Flood, fire, and demon—his adroit designs</a:t>
            </a:r>
          </a:p>
          <a:p>
            <a:pPr algn="l"/>
            <a:r>
              <a:rPr lang="en-GB" sz="2000">
                <a:solidFill>
                  <a:schemeClr val="tx1"/>
                </a:solidFill>
                <a:effectLst/>
              </a:rPr>
              <a:t>Will strain to nothing in the strict confines</a:t>
            </a:r>
          </a:p>
          <a:p>
            <a:pPr algn="l"/>
            <a:r>
              <a:rPr lang="en-GB" sz="2000">
                <a:solidFill>
                  <a:schemeClr val="tx1"/>
                </a:solidFill>
                <a:effectLst/>
              </a:rPr>
              <a:t>Of this sweet Order, where, in pious rape,</a:t>
            </a:r>
          </a:p>
          <a:p>
            <a:pPr algn="l"/>
            <a:r>
              <a:rPr lang="en-GB" sz="2000">
                <a:solidFill>
                  <a:schemeClr val="tx1"/>
                </a:solidFill>
                <a:effectLst/>
              </a:rPr>
              <a:t>I hold his essence and amorphous shape,</a:t>
            </a:r>
          </a:p>
          <a:p>
            <a:pPr algn="l"/>
            <a:r>
              <a:rPr lang="en-GB" sz="2000">
                <a:solidFill>
                  <a:schemeClr val="tx1"/>
                </a:solidFill>
                <a:effectLst/>
              </a:rPr>
              <a:t>Till he with Order mingles and combines.</a:t>
            </a:r>
          </a:p>
          <a:p>
            <a:pPr algn="l"/>
            <a:r>
              <a:rPr lang="en-GB" sz="2000">
                <a:solidFill>
                  <a:schemeClr val="tx1"/>
                </a:solidFill>
                <a:effectLst/>
              </a:rPr>
              <a:t>Past are the hours, the years, of our duress,</a:t>
            </a:r>
          </a:p>
          <a:p>
            <a:pPr algn="l"/>
            <a:r>
              <a:rPr lang="en-GB" sz="2000">
                <a:solidFill>
                  <a:schemeClr val="tx1"/>
                </a:solidFill>
                <a:effectLst/>
              </a:rPr>
              <a:t>His arrogance, our awful servitude:</a:t>
            </a:r>
          </a:p>
          <a:p>
            <a:pPr algn="l"/>
            <a:r>
              <a:rPr lang="en-GB" sz="2000">
                <a:solidFill>
                  <a:schemeClr val="tx1"/>
                </a:solidFill>
                <a:effectLst/>
              </a:rPr>
              <a:t>I have him. He is nothing more nor less</a:t>
            </a:r>
          </a:p>
          <a:p>
            <a:pPr algn="l"/>
            <a:r>
              <a:rPr lang="en-GB" sz="2000">
                <a:solidFill>
                  <a:schemeClr val="tx1"/>
                </a:solidFill>
                <a:effectLst/>
              </a:rPr>
              <a:t>Than something simple not yet understood;</a:t>
            </a:r>
          </a:p>
          <a:p>
            <a:pPr algn="l"/>
            <a:r>
              <a:rPr lang="en-GB" sz="2000">
                <a:solidFill>
                  <a:schemeClr val="tx1"/>
                </a:solidFill>
                <a:effectLst/>
              </a:rPr>
              <a:t>I shall not even force him to confess;</a:t>
            </a:r>
          </a:p>
          <a:p>
            <a:pPr algn="l"/>
            <a:r>
              <a:rPr lang="en-GB" sz="2000">
                <a:solidFill>
                  <a:schemeClr val="tx1"/>
                </a:solidFill>
                <a:effectLst/>
              </a:rPr>
              <a:t>Or answer. I will only make him good.</a:t>
            </a:r>
          </a:p>
        </p:txBody>
      </p:sp>
      <p:sp>
        <p:nvSpPr>
          <p:cNvPr id="39940" name="Rectangle 4"/>
          <p:cNvSpPr>
            <a:spLocks noChangeArrowheads="1"/>
          </p:cNvSpPr>
          <p:nvPr/>
        </p:nvSpPr>
        <p:spPr bwMode="auto">
          <a:xfrm>
            <a:off x="971550" y="4149725"/>
            <a:ext cx="1296988" cy="287338"/>
          </a:xfrm>
          <a:prstGeom prst="rect">
            <a:avLst/>
          </a:prstGeom>
          <a:noFill/>
          <a:ln w="9525">
            <a:solidFill>
              <a:schemeClr val="bg2"/>
            </a:solidFill>
            <a:miter lim="800000"/>
            <a:headEnd/>
            <a:tailEnd/>
          </a:ln>
          <a:effectLst/>
        </p:spPr>
        <p:txBody>
          <a:bodyPr wrap="none" anchor="ctr"/>
          <a:lstStyle/>
          <a:p>
            <a:endParaRPr lang="en-GB"/>
          </a:p>
        </p:txBody>
      </p:sp>
      <p:sp>
        <p:nvSpPr>
          <p:cNvPr id="39941" name="Rectangle 5"/>
          <p:cNvSpPr>
            <a:spLocks noChangeArrowheads="1"/>
          </p:cNvSpPr>
          <p:nvPr/>
        </p:nvSpPr>
        <p:spPr bwMode="auto">
          <a:xfrm>
            <a:off x="3419475" y="3213100"/>
            <a:ext cx="1728788" cy="360363"/>
          </a:xfrm>
          <a:prstGeom prst="rect">
            <a:avLst/>
          </a:prstGeom>
          <a:noFill/>
          <a:ln w="9525">
            <a:solidFill>
              <a:schemeClr val="bg2"/>
            </a:solidFill>
            <a:miter lim="800000"/>
            <a:headEnd/>
            <a:tailEnd/>
          </a:ln>
          <a:effectLst/>
        </p:spPr>
        <p:txBody>
          <a:bodyPr wrap="none" anchor="ctr"/>
          <a:lstStyle/>
          <a:p>
            <a:pPr algn="ctr"/>
            <a:endParaRPr lang="en-US" sz="1800">
              <a:solidFill>
                <a:schemeClr val="tx1"/>
              </a:solidFill>
              <a:effectLst/>
              <a:latin typeface="Arial" charset="0"/>
            </a:endParaRPr>
          </a:p>
        </p:txBody>
      </p:sp>
      <p:sp>
        <p:nvSpPr>
          <p:cNvPr id="39942" name="Line 6"/>
          <p:cNvSpPr>
            <a:spLocks noChangeShapeType="1"/>
          </p:cNvSpPr>
          <p:nvPr/>
        </p:nvSpPr>
        <p:spPr bwMode="auto">
          <a:xfrm flipV="1">
            <a:off x="2268538" y="3716338"/>
            <a:ext cx="3671887" cy="504825"/>
          </a:xfrm>
          <a:prstGeom prst="line">
            <a:avLst/>
          </a:prstGeom>
          <a:noFill/>
          <a:ln w="9525">
            <a:solidFill>
              <a:schemeClr val="bg2"/>
            </a:solidFill>
            <a:round/>
            <a:headEnd/>
            <a:tailEnd/>
          </a:ln>
          <a:effectLst/>
        </p:spPr>
        <p:txBody>
          <a:bodyPr/>
          <a:lstStyle/>
          <a:p>
            <a:endParaRPr lang="en-GB"/>
          </a:p>
        </p:txBody>
      </p:sp>
      <p:sp>
        <p:nvSpPr>
          <p:cNvPr id="39943" name="Line 7"/>
          <p:cNvSpPr>
            <a:spLocks noChangeShapeType="1"/>
          </p:cNvSpPr>
          <p:nvPr/>
        </p:nvSpPr>
        <p:spPr bwMode="auto">
          <a:xfrm>
            <a:off x="5148263" y="3357563"/>
            <a:ext cx="792162" cy="358775"/>
          </a:xfrm>
          <a:prstGeom prst="line">
            <a:avLst/>
          </a:prstGeom>
          <a:noFill/>
          <a:ln w="9525">
            <a:solidFill>
              <a:schemeClr val="bg2"/>
            </a:solidFill>
            <a:round/>
            <a:headEnd/>
            <a:tailEnd/>
          </a:ln>
          <a:effectLst/>
        </p:spPr>
        <p:txBody>
          <a:bodyPr/>
          <a:lstStyle/>
          <a:p>
            <a:endParaRPr lang="en-GB"/>
          </a:p>
        </p:txBody>
      </p:sp>
      <p:sp>
        <p:nvSpPr>
          <p:cNvPr id="39946" name="Text Box 10"/>
          <p:cNvSpPr txBox="1">
            <a:spLocks noChangeArrowheads="1"/>
          </p:cNvSpPr>
          <p:nvPr/>
        </p:nvSpPr>
        <p:spPr bwMode="auto">
          <a:xfrm>
            <a:off x="5940425" y="3284538"/>
            <a:ext cx="2952750" cy="1006475"/>
          </a:xfrm>
          <a:prstGeom prst="rect">
            <a:avLst/>
          </a:prstGeom>
          <a:noFill/>
          <a:ln w="9525">
            <a:noFill/>
            <a:miter lim="800000"/>
            <a:headEnd/>
            <a:tailEnd/>
          </a:ln>
          <a:effectLst/>
        </p:spPr>
        <p:txBody>
          <a:bodyPr>
            <a:spAutoFit/>
          </a:bodyPr>
          <a:lstStyle/>
          <a:p>
            <a:pPr algn="l">
              <a:spcBef>
                <a:spcPct val="50000"/>
              </a:spcBef>
            </a:pPr>
            <a:r>
              <a:rPr lang="en-GB" sz="2000">
                <a:effectLst/>
              </a:rPr>
              <a:t>Chaos cannot have “designs” or an “essence”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algn="ctr"/>
            <a:r>
              <a:rPr lang="en-GB" sz="3200">
                <a:latin typeface="Book Antiqua" pitchFamily="18" charset="0"/>
              </a:rPr>
              <a:t>Reading:</a:t>
            </a:r>
            <a:br>
              <a:rPr lang="en-GB" sz="3200">
                <a:latin typeface="Book Antiqua" pitchFamily="18" charset="0"/>
              </a:rPr>
            </a:br>
            <a:r>
              <a:rPr lang="en-GB" sz="2400">
                <a:latin typeface="Book Antiqua" pitchFamily="18" charset="0"/>
              </a:rPr>
              <a:t>“I will put Chaos into fourteen lines”</a:t>
            </a:r>
          </a:p>
        </p:txBody>
      </p:sp>
      <p:sp>
        <p:nvSpPr>
          <p:cNvPr id="40963" name="Text Box 3"/>
          <p:cNvSpPr txBox="1">
            <a:spLocks noChangeArrowheads="1"/>
          </p:cNvSpPr>
          <p:nvPr/>
        </p:nvSpPr>
        <p:spPr bwMode="auto">
          <a:xfrm>
            <a:off x="179388" y="1484313"/>
            <a:ext cx="8964612" cy="5151437"/>
          </a:xfrm>
          <a:prstGeom prst="rect">
            <a:avLst/>
          </a:prstGeom>
          <a:noFill/>
          <a:ln w="9525">
            <a:noFill/>
            <a:miter lim="800000"/>
            <a:headEnd/>
            <a:tailEnd/>
          </a:ln>
          <a:effectLst/>
        </p:spPr>
        <p:txBody>
          <a:bodyPr>
            <a:spAutoFit/>
          </a:bodyPr>
          <a:lstStyle/>
          <a:p>
            <a:pPr lvl="3" algn="l"/>
            <a:r>
              <a:rPr lang="en-GB" sz="2000" b="1">
                <a:solidFill>
                  <a:schemeClr val="tx1"/>
                </a:solidFill>
                <a:effectLst/>
              </a:rPr>
              <a:t>[I will put Chaos into fourteen lines]</a:t>
            </a:r>
          </a:p>
          <a:p>
            <a:pPr lvl="4" algn="l"/>
            <a:r>
              <a:rPr lang="en-GB" sz="2000">
                <a:solidFill>
                  <a:schemeClr val="tx1"/>
                </a:solidFill>
                <a:effectLst/>
              </a:rPr>
              <a:t>Edna St. Vincent Millay, from </a:t>
            </a:r>
            <a:r>
              <a:rPr lang="en-GB" sz="2000" i="1">
                <a:solidFill>
                  <a:schemeClr val="tx1"/>
                </a:solidFill>
                <a:effectLst/>
              </a:rPr>
              <a:t>Mine the Harvest</a:t>
            </a:r>
            <a:r>
              <a:rPr lang="en-GB" sz="2000">
                <a:solidFill>
                  <a:schemeClr val="tx1"/>
                </a:solidFill>
                <a:effectLst/>
              </a:rPr>
              <a:t> (1954)</a:t>
            </a:r>
          </a:p>
          <a:p>
            <a:pPr lvl="3" algn="l"/>
            <a:endParaRPr lang="en-GB" sz="1200">
              <a:solidFill>
                <a:schemeClr val="tx1"/>
              </a:solidFill>
              <a:effectLst/>
            </a:endParaRPr>
          </a:p>
          <a:p>
            <a:pPr algn="l"/>
            <a:r>
              <a:rPr lang="en-GB" sz="2000">
                <a:solidFill>
                  <a:schemeClr val="tx1"/>
                </a:solidFill>
                <a:effectLst/>
              </a:rPr>
              <a:t>I will put Chaos into fourteen lines</a:t>
            </a:r>
          </a:p>
          <a:p>
            <a:pPr algn="l"/>
            <a:r>
              <a:rPr lang="en-GB" sz="2000">
                <a:solidFill>
                  <a:schemeClr val="tx1"/>
                </a:solidFill>
                <a:effectLst/>
              </a:rPr>
              <a:t>And keep him there; and let him thence escape</a:t>
            </a:r>
          </a:p>
          <a:p>
            <a:pPr algn="l"/>
            <a:r>
              <a:rPr lang="en-GB" sz="2000">
                <a:solidFill>
                  <a:schemeClr val="tx1"/>
                </a:solidFill>
                <a:effectLst/>
              </a:rPr>
              <a:t>If he be lucky; let him twist and ape</a:t>
            </a:r>
          </a:p>
          <a:p>
            <a:pPr algn="l"/>
            <a:r>
              <a:rPr lang="en-GB" sz="2000">
                <a:solidFill>
                  <a:schemeClr val="tx1"/>
                </a:solidFill>
                <a:effectLst/>
              </a:rPr>
              <a:t>Flood, fire, and demon—his adroit designs</a:t>
            </a:r>
          </a:p>
          <a:p>
            <a:pPr algn="l"/>
            <a:r>
              <a:rPr lang="en-GB" sz="2000">
                <a:solidFill>
                  <a:schemeClr val="tx1"/>
                </a:solidFill>
                <a:effectLst/>
              </a:rPr>
              <a:t>Will strain to nothing in the strict confines</a:t>
            </a:r>
          </a:p>
          <a:p>
            <a:pPr algn="l"/>
            <a:r>
              <a:rPr lang="en-GB" sz="2000">
                <a:solidFill>
                  <a:schemeClr val="tx1"/>
                </a:solidFill>
                <a:effectLst/>
              </a:rPr>
              <a:t>Of this sweet Order, where, in pious rape,</a:t>
            </a:r>
          </a:p>
          <a:p>
            <a:pPr algn="l"/>
            <a:r>
              <a:rPr lang="en-GB" sz="2000">
                <a:solidFill>
                  <a:schemeClr val="tx1"/>
                </a:solidFill>
                <a:effectLst/>
              </a:rPr>
              <a:t>I hold his essence and amorphous shape,</a:t>
            </a:r>
          </a:p>
          <a:p>
            <a:pPr algn="l"/>
            <a:r>
              <a:rPr lang="en-GB" sz="2000">
                <a:solidFill>
                  <a:schemeClr val="tx1"/>
                </a:solidFill>
                <a:effectLst/>
              </a:rPr>
              <a:t>Till he with Order mingles and combines.</a:t>
            </a:r>
          </a:p>
          <a:p>
            <a:pPr algn="l"/>
            <a:r>
              <a:rPr lang="en-GB" sz="2000">
                <a:solidFill>
                  <a:schemeClr val="tx1"/>
                </a:solidFill>
                <a:effectLst/>
              </a:rPr>
              <a:t>Past are the hours, the years, of our duress,</a:t>
            </a:r>
          </a:p>
          <a:p>
            <a:pPr algn="l"/>
            <a:r>
              <a:rPr lang="en-GB" sz="2000">
                <a:solidFill>
                  <a:schemeClr val="tx1"/>
                </a:solidFill>
                <a:effectLst/>
              </a:rPr>
              <a:t>His arrogance, our awful servitude:</a:t>
            </a:r>
          </a:p>
          <a:p>
            <a:pPr algn="l"/>
            <a:r>
              <a:rPr lang="en-GB" sz="2000">
                <a:solidFill>
                  <a:schemeClr val="tx1"/>
                </a:solidFill>
                <a:effectLst/>
              </a:rPr>
              <a:t>I have him. He is nothing more nor less</a:t>
            </a:r>
          </a:p>
          <a:p>
            <a:pPr algn="l"/>
            <a:r>
              <a:rPr lang="en-GB" sz="2000">
                <a:solidFill>
                  <a:schemeClr val="tx1"/>
                </a:solidFill>
                <a:effectLst/>
              </a:rPr>
              <a:t>Than something simple not yet understood;</a:t>
            </a:r>
          </a:p>
          <a:p>
            <a:pPr algn="l"/>
            <a:r>
              <a:rPr lang="en-GB" sz="2000">
                <a:solidFill>
                  <a:schemeClr val="tx1"/>
                </a:solidFill>
                <a:effectLst/>
              </a:rPr>
              <a:t>I shall not even force him to confess;</a:t>
            </a:r>
          </a:p>
          <a:p>
            <a:pPr algn="l"/>
            <a:r>
              <a:rPr lang="en-GB" sz="2000">
                <a:solidFill>
                  <a:schemeClr val="tx1"/>
                </a:solidFill>
                <a:effectLst/>
              </a:rPr>
              <a:t>Or answer. I will only make him good.</a:t>
            </a:r>
          </a:p>
        </p:txBody>
      </p:sp>
      <p:sp>
        <p:nvSpPr>
          <p:cNvPr id="40975" name="Rectangle 15"/>
          <p:cNvSpPr>
            <a:spLocks noChangeArrowheads="1"/>
          </p:cNvSpPr>
          <p:nvPr/>
        </p:nvSpPr>
        <p:spPr bwMode="auto">
          <a:xfrm>
            <a:off x="684213" y="4437063"/>
            <a:ext cx="4319587" cy="360362"/>
          </a:xfrm>
          <a:prstGeom prst="rect">
            <a:avLst/>
          </a:prstGeom>
          <a:noFill/>
          <a:ln w="9525">
            <a:solidFill>
              <a:srgbClr val="99CC00"/>
            </a:solidFill>
            <a:miter lim="800000"/>
            <a:headEnd/>
            <a:tailEnd/>
          </a:ln>
          <a:effectLst/>
        </p:spPr>
        <p:txBody>
          <a:bodyPr wrap="none" anchor="ctr"/>
          <a:lstStyle/>
          <a:p>
            <a:endParaRPr lang="en-GB"/>
          </a:p>
        </p:txBody>
      </p:sp>
      <p:sp>
        <p:nvSpPr>
          <p:cNvPr id="40976" name="Line 16"/>
          <p:cNvSpPr>
            <a:spLocks noChangeShapeType="1"/>
          </p:cNvSpPr>
          <p:nvPr/>
        </p:nvSpPr>
        <p:spPr bwMode="auto">
          <a:xfrm>
            <a:off x="5003800" y="4581525"/>
            <a:ext cx="936625" cy="142875"/>
          </a:xfrm>
          <a:prstGeom prst="line">
            <a:avLst/>
          </a:prstGeom>
          <a:noFill/>
          <a:ln w="9525">
            <a:solidFill>
              <a:srgbClr val="99CC00"/>
            </a:solidFill>
            <a:round/>
            <a:headEnd/>
            <a:tailEnd/>
          </a:ln>
          <a:effectLst/>
        </p:spPr>
        <p:txBody>
          <a:bodyPr/>
          <a:lstStyle/>
          <a:p>
            <a:endParaRPr lang="en-GB"/>
          </a:p>
        </p:txBody>
      </p:sp>
      <p:sp>
        <p:nvSpPr>
          <p:cNvPr id="40977" name="Text Box 17"/>
          <p:cNvSpPr txBox="1">
            <a:spLocks noChangeArrowheads="1"/>
          </p:cNvSpPr>
          <p:nvPr/>
        </p:nvSpPr>
        <p:spPr bwMode="auto">
          <a:xfrm>
            <a:off x="6011863" y="4437063"/>
            <a:ext cx="2592387" cy="701675"/>
          </a:xfrm>
          <a:prstGeom prst="rect">
            <a:avLst/>
          </a:prstGeom>
          <a:noFill/>
          <a:ln w="9525">
            <a:noFill/>
            <a:miter lim="800000"/>
            <a:headEnd/>
            <a:tailEnd/>
          </a:ln>
          <a:effectLst/>
        </p:spPr>
        <p:txBody>
          <a:bodyPr>
            <a:spAutoFit/>
          </a:bodyPr>
          <a:lstStyle/>
          <a:p>
            <a:pPr algn="l">
              <a:spcBef>
                <a:spcPct val="50000"/>
              </a:spcBef>
            </a:pPr>
            <a:r>
              <a:rPr lang="en-GB" sz="2000">
                <a:solidFill>
                  <a:srgbClr val="99CC00"/>
                </a:solidFill>
                <a:effectLst/>
              </a:rPr>
              <a:t>Chaos mingled with Order is “chaotic”</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Text Box 3"/>
          <p:cNvSpPr txBox="1">
            <a:spLocks noChangeArrowheads="1"/>
          </p:cNvSpPr>
          <p:nvPr/>
        </p:nvSpPr>
        <p:spPr bwMode="auto">
          <a:xfrm>
            <a:off x="0" y="1484313"/>
            <a:ext cx="9144000" cy="457200"/>
          </a:xfrm>
          <a:prstGeom prst="rect">
            <a:avLst/>
          </a:prstGeom>
          <a:noFill/>
          <a:ln w="9525">
            <a:noFill/>
            <a:miter lim="800000"/>
            <a:headEnd/>
            <a:tailEnd/>
          </a:ln>
          <a:effectLst/>
        </p:spPr>
        <p:txBody>
          <a:bodyPr>
            <a:spAutoFit/>
          </a:bodyPr>
          <a:lstStyle/>
          <a:p>
            <a:pPr algn="ctr">
              <a:spcBef>
                <a:spcPct val="50000"/>
              </a:spcBef>
            </a:pPr>
            <a:r>
              <a:rPr lang="en-GB" sz="2400">
                <a:solidFill>
                  <a:schemeClr val="hlink"/>
                </a:solidFill>
                <a:effectLst/>
              </a:rPr>
              <a:t>Order (Rationality) / Chaos (Irrationality)</a:t>
            </a:r>
          </a:p>
        </p:txBody>
      </p:sp>
      <p:sp>
        <p:nvSpPr>
          <p:cNvPr id="35844" name="Text Box 4"/>
          <p:cNvSpPr txBox="1">
            <a:spLocks noChangeArrowheads="1"/>
          </p:cNvSpPr>
          <p:nvPr/>
        </p:nvSpPr>
        <p:spPr bwMode="auto">
          <a:xfrm>
            <a:off x="395288" y="2565400"/>
            <a:ext cx="3097212" cy="822325"/>
          </a:xfrm>
          <a:prstGeom prst="rect">
            <a:avLst/>
          </a:prstGeom>
          <a:noFill/>
          <a:ln w="9525">
            <a:noFill/>
            <a:miter lim="800000"/>
            <a:headEnd/>
            <a:tailEnd/>
          </a:ln>
          <a:effectLst/>
        </p:spPr>
        <p:txBody>
          <a:bodyPr>
            <a:spAutoFit/>
          </a:bodyPr>
          <a:lstStyle/>
          <a:p>
            <a:pPr algn="ctr"/>
            <a:r>
              <a:rPr lang="en-GB" sz="2400">
                <a:solidFill>
                  <a:schemeClr val="tx1"/>
                </a:solidFill>
                <a:effectLst/>
              </a:rPr>
              <a:t>Order (Rationality)</a:t>
            </a:r>
          </a:p>
          <a:p>
            <a:pPr algn="ctr"/>
            <a:r>
              <a:rPr lang="en-GB" sz="2400">
                <a:solidFill>
                  <a:schemeClr val="tx1"/>
                </a:solidFill>
                <a:effectLst/>
              </a:rPr>
              <a:t>Chaos (Irrationality)</a:t>
            </a:r>
          </a:p>
        </p:txBody>
      </p:sp>
      <p:sp>
        <p:nvSpPr>
          <p:cNvPr id="35845" name="Line 5"/>
          <p:cNvSpPr>
            <a:spLocks noChangeShapeType="1"/>
          </p:cNvSpPr>
          <p:nvPr/>
        </p:nvSpPr>
        <p:spPr bwMode="auto">
          <a:xfrm>
            <a:off x="611188" y="2924175"/>
            <a:ext cx="2663825" cy="0"/>
          </a:xfrm>
          <a:prstGeom prst="line">
            <a:avLst/>
          </a:prstGeom>
          <a:noFill/>
          <a:ln w="9525">
            <a:solidFill>
              <a:schemeClr val="tx1"/>
            </a:solidFill>
            <a:round/>
            <a:headEnd/>
            <a:tailEnd/>
          </a:ln>
          <a:effectLst/>
        </p:spPr>
        <p:txBody>
          <a:bodyPr/>
          <a:lstStyle/>
          <a:p>
            <a:endParaRPr lang="en-GB"/>
          </a:p>
        </p:txBody>
      </p:sp>
      <p:sp>
        <p:nvSpPr>
          <p:cNvPr id="35846" name="Text Box 6"/>
          <p:cNvSpPr txBox="1">
            <a:spLocks noChangeArrowheads="1"/>
          </p:cNvSpPr>
          <p:nvPr/>
        </p:nvSpPr>
        <p:spPr bwMode="auto">
          <a:xfrm>
            <a:off x="3924300" y="2565400"/>
            <a:ext cx="3097213" cy="822325"/>
          </a:xfrm>
          <a:prstGeom prst="rect">
            <a:avLst/>
          </a:prstGeom>
          <a:noFill/>
          <a:ln w="9525">
            <a:noFill/>
            <a:miter lim="800000"/>
            <a:headEnd/>
            <a:tailEnd/>
          </a:ln>
          <a:effectLst/>
        </p:spPr>
        <p:txBody>
          <a:bodyPr>
            <a:spAutoFit/>
          </a:bodyPr>
          <a:lstStyle/>
          <a:p>
            <a:pPr algn="ctr"/>
            <a:r>
              <a:rPr lang="en-GB" sz="2400">
                <a:solidFill>
                  <a:schemeClr val="tx1"/>
                </a:solidFill>
                <a:effectLst/>
              </a:rPr>
              <a:t>Chaos (Irrationality) </a:t>
            </a:r>
          </a:p>
          <a:p>
            <a:pPr algn="ctr"/>
            <a:r>
              <a:rPr lang="en-GB" sz="2400">
                <a:solidFill>
                  <a:schemeClr val="tx1"/>
                </a:solidFill>
                <a:effectLst/>
              </a:rPr>
              <a:t>Order (Rationality)</a:t>
            </a:r>
          </a:p>
        </p:txBody>
      </p:sp>
      <p:sp>
        <p:nvSpPr>
          <p:cNvPr id="35847" name="Line 7"/>
          <p:cNvSpPr>
            <a:spLocks noChangeShapeType="1"/>
          </p:cNvSpPr>
          <p:nvPr/>
        </p:nvSpPr>
        <p:spPr bwMode="auto">
          <a:xfrm>
            <a:off x="4140200" y="2924175"/>
            <a:ext cx="2663825" cy="0"/>
          </a:xfrm>
          <a:prstGeom prst="line">
            <a:avLst/>
          </a:prstGeom>
          <a:noFill/>
          <a:ln w="9525">
            <a:solidFill>
              <a:schemeClr val="tx1"/>
            </a:solidFill>
            <a:round/>
            <a:headEnd/>
            <a:tailEnd/>
          </a:ln>
          <a:effectLst/>
        </p:spPr>
        <p:txBody>
          <a:bodyPr/>
          <a:lstStyle/>
          <a:p>
            <a:endParaRPr lang="en-GB"/>
          </a:p>
        </p:txBody>
      </p:sp>
      <p:sp>
        <p:nvSpPr>
          <p:cNvPr id="35848" name="Text Box 8"/>
          <p:cNvSpPr txBox="1">
            <a:spLocks noChangeArrowheads="1"/>
          </p:cNvSpPr>
          <p:nvPr/>
        </p:nvSpPr>
        <p:spPr bwMode="auto">
          <a:xfrm>
            <a:off x="3563938" y="2708275"/>
            <a:ext cx="431800" cy="457200"/>
          </a:xfrm>
          <a:prstGeom prst="rect">
            <a:avLst/>
          </a:prstGeom>
          <a:noFill/>
          <a:ln w="9525">
            <a:noFill/>
            <a:miter lim="800000"/>
            <a:headEnd/>
            <a:tailEnd/>
          </a:ln>
          <a:effectLst/>
        </p:spPr>
        <p:txBody>
          <a:bodyPr>
            <a:spAutoFit/>
          </a:bodyPr>
          <a:lstStyle/>
          <a:p>
            <a:pPr algn="l">
              <a:spcBef>
                <a:spcPct val="50000"/>
              </a:spcBef>
            </a:pPr>
            <a:r>
              <a:rPr lang="en-GB" sz="2400">
                <a:solidFill>
                  <a:schemeClr val="tx1"/>
                </a:solidFill>
                <a:effectLst/>
              </a:rPr>
              <a:t>+</a:t>
            </a:r>
          </a:p>
        </p:txBody>
      </p:sp>
      <p:sp>
        <p:nvSpPr>
          <p:cNvPr id="35849" name="Text Box 9"/>
          <p:cNvSpPr txBox="1">
            <a:spLocks noChangeArrowheads="1"/>
          </p:cNvSpPr>
          <p:nvPr/>
        </p:nvSpPr>
        <p:spPr bwMode="auto">
          <a:xfrm>
            <a:off x="7164388" y="2636838"/>
            <a:ext cx="431800" cy="457200"/>
          </a:xfrm>
          <a:prstGeom prst="rect">
            <a:avLst/>
          </a:prstGeom>
          <a:noFill/>
          <a:ln w="9525">
            <a:noFill/>
            <a:miter lim="800000"/>
            <a:headEnd/>
            <a:tailEnd/>
          </a:ln>
          <a:effectLst/>
        </p:spPr>
        <p:txBody>
          <a:bodyPr>
            <a:spAutoFit/>
          </a:bodyPr>
          <a:lstStyle/>
          <a:p>
            <a:pPr algn="l">
              <a:spcBef>
                <a:spcPct val="50000"/>
              </a:spcBef>
            </a:pPr>
            <a:r>
              <a:rPr lang="en-GB" sz="2400">
                <a:solidFill>
                  <a:schemeClr val="tx1"/>
                </a:solidFill>
                <a:effectLst/>
              </a:rPr>
              <a:t>=</a:t>
            </a:r>
          </a:p>
        </p:txBody>
      </p:sp>
      <p:sp>
        <p:nvSpPr>
          <p:cNvPr id="35851" name="Rectangle 11"/>
          <p:cNvSpPr>
            <a:spLocks noGrp="1" noChangeArrowheads="1"/>
          </p:cNvSpPr>
          <p:nvPr>
            <p:ph type="title"/>
          </p:nvPr>
        </p:nvSpPr>
        <p:spPr>
          <a:noFill/>
          <a:ln/>
        </p:spPr>
        <p:txBody>
          <a:bodyPr/>
          <a:lstStyle/>
          <a:p>
            <a:pPr algn="ctr"/>
            <a:r>
              <a:rPr lang="en-GB" sz="3200">
                <a:latin typeface="Book Antiqua" pitchFamily="18" charset="0"/>
              </a:rPr>
              <a:t>Reading:</a:t>
            </a:r>
            <a:r>
              <a:rPr lang="en-GB">
                <a:latin typeface="Book Antiqua" pitchFamily="18" charset="0"/>
              </a:rPr>
              <a:t/>
            </a:r>
            <a:br>
              <a:rPr lang="en-GB">
                <a:latin typeface="Book Antiqua" pitchFamily="18" charset="0"/>
              </a:rPr>
            </a:br>
            <a:r>
              <a:rPr lang="en-GB" sz="2400">
                <a:latin typeface="Book Antiqua" pitchFamily="18" charset="0"/>
              </a:rPr>
              <a:t>“I will put Chaos into fourteen lines”</a:t>
            </a:r>
          </a:p>
        </p:txBody>
      </p:sp>
      <p:sp>
        <p:nvSpPr>
          <p:cNvPr id="35852" name="Text Box 12"/>
          <p:cNvSpPr txBox="1">
            <a:spLocks noChangeArrowheads="1"/>
          </p:cNvSpPr>
          <p:nvPr/>
        </p:nvSpPr>
        <p:spPr bwMode="auto">
          <a:xfrm>
            <a:off x="7740650" y="2492375"/>
            <a:ext cx="863600" cy="701675"/>
          </a:xfrm>
          <a:prstGeom prst="rect">
            <a:avLst/>
          </a:prstGeom>
          <a:noFill/>
          <a:ln w="9525">
            <a:noFill/>
            <a:miter lim="800000"/>
            <a:headEnd/>
            <a:tailEnd/>
          </a:ln>
          <a:effectLst/>
        </p:spPr>
        <p:txBody>
          <a:bodyPr>
            <a:spAutoFit/>
          </a:bodyPr>
          <a:lstStyle/>
          <a:p>
            <a:pPr algn="l">
              <a:spcBef>
                <a:spcPct val="50000"/>
              </a:spcBef>
            </a:pPr>
            <a:r>
              <a:rPr lang="en-GB">
                <a:solidFill>
                  <a:schemeClr val="tx1"/>
                </a:solidFill>
                <a:effectLst/>
              </a:rPr>
              <a:t>0</a:t>
            </a:r>
          </a:p>
        </p:txBody>
      </p:sp>
      <p:sp>
        <p:nvSpPr>
          <p:cNvPr id="35853" name="Text Box 13"/>
          <p:cNvSpPr txBox="1">
            <a:spLocks noChangeArrowheads="1"/>
          </p:cNvSpPr>
          <p:nvPr/>
        </p:nvSpPr>
        <p:spPr bwMode="auto">
          <a:xfrm>
            <a:off x="395288" y="4149725"/>
            <a:ext cx="3097212" cy="822325"/>
          </a:xfrm>
          <a:prstGeom prst="rect">
            <a:avLst/>
          </a:prstGeom>
          <a:noFill/>
          <a:ln w="9525">
            <a:noFill/>
            <a:miter lim="800000"/>
            <a:headEnd/>
            <a:tailEnd/>
          </a:ln>
          <a:effectLst/>
        </p:spPr>
        <p:txBody>
          <a:bodyPr>
            <a:spAutoFit/>
          </a:bodyPr>
          <a:lstStyle/>
          <a:p>
            <a:pPr algn="ctr"/>
            <a:r>
              <a:rPr lang="en-GB" sz="2400">
                <a:solidFill>
                  <a:srgbClr val="CC0066"/>
                </a:solidFill>
                <a:effectLst/>
              </a:rPr>
              <a:t>Order (Rationality)</a:t>
            </a:r>
          </a:p>
          <a:p>
            <a:pPr algn="ctr"/>
            <a:r>
              <a:rPr lang="en-GB" sz="2400">
                <a:solidFill>
                  <a:srgbClr val="CC0066"/>
                </a:solidFill>
                <a:effectLst/>
              </a:rPr>
              <a:t>Chaos (Irrationality)</a:t>
            </a:r>
          </a:p>
        </p:txBody>
      </p:sp>
      <p:sp>
        <p:nvSpPr>
          <p:cNvPr id="35854" name="Line 14"/>
          <p:cNvSpPr>
            <a:spLocks noChangeShapeType="1"/>
          </p:cNvSpPr>
          <p:nvPr/>
        </p:nvSpPr>
        <p:spPr bwMode="auto">
          <a:xfrm>
            <a:off x="611188" y="4508500"/>
            <a:ext cx="2663825" cy="0"/>
          </a:xfrm>
          <a:prstGeom prst="line">
            <a:avLst/>
          </a:prstGeom>
          <a:noFill/>
          <a:ln w="9525">
            <a:solidFill>
              <a:srgbClr val="CC0066"/>
            </a:solidFill>
            <a:round/>
            <a:headEnd/>
            <a:tailEnd/>
          </a:ln>
          <a:effectLst/>
        </p:spPr>
        <p:txBody>
          <a:bodyPr/>
          <a:lstStyle/>
          <a:p>
            <a:endParaRPr lang="en-GB"/>
          </a:p>
        </p:txBody>
      </p:sp>
      <p:sp>
        <p:nvSpPr>
          <p:cNvPr id="35856" name="Text Box 16"/>
          <p:cNvSpPr txBox="1">
            <a:spLocks noChangeArrowheads="1"/>
          </p:cNvSpPr>
          <p:nvPr/>
        </p:nvSpPr>
        <p:spPr bwMode="auto">
          <a:xfrm>
            <a:off x="3851275" y="4149725"/>
            <a:ext cx="3097213" cy="457200"/>
          </a:xfrm>
          <a:prstGeom prst="rect">
            <a:avLst/>
          </a:prstGeom>
          <a:noFill/>
          <a:ln w="9525">
            <a:noFill/>
            <a:miter lim="800000"/>
            <a:headEnd/>
            <a:tailEnd/>
          </a:ln>
          <a:effectLst/>
        </p:spPr>
        <p:txBody>
          <a:bodyPr>
            <a:spAutoFit/>
          </a:bodyPr>
          <a:lstStyle/>
          <a:p>
            <a:pPr algn="ctr"/>
            <a:r>
              <a:rPr lang="en-GB" sz="2400">
                <a:solidFill>
                  <a:srgbClr val="CC0066"/>
                </a:solidFill>
                <a:effectLst/>
              </a:rPr>
              <a:t>“Chaotic” poem</a:t>
            </a:r>
          </a:p>
        </p:txBody>
      </p:sp>
      <p:sp>
        <p:nvSpPr>
          <p:cNvPr id="35858" name="Text Box 18"/>
          <p:cNvSpPr txBox="1">
            <a:spLocks noChangeArrowheads="1"/>
          </p:cNvSpPr>
          <p:nvPr/>
        </p:nvSpPr>
        <p:spPr bwMode="auto">
          <a:xfrm>
            <a:off x="3562350" y="4292600"/>
            <a:ext cx="431800" cy="457200"/>
          </a:xfrm>
          <a:prstGeom prst="rect">
            <a:avLst/>
          </a:prstGeom>
          <a:noFill/>
          <a:ln w="9525">
            <a:noFill/>
            <a:miter lim="800000"/>
            <a:headEnd/>
            <a:tailEnd/>
          </a:ln>
          <a:effectLst/>
        </p:spPr>
        <p:txBody>
          <a:bodyPr>
            <a:spAutoFit/>
          </a:bodyPr>
          <a:lstStyle/>
          <a:p>
            <a:pPr algn="l">
              <a:spcBef>
                <a:spcPct val="50000"/>
              </a:spcBef>
            </a:pPr>
            <a:r>
              <a:rPr lang="en-GB" sz="2400">
                <a:solidFill>
                  <a:srgbClr val="CC0066"/>
                </a:solidFill>
                <a:effectLst/>
              </a:rPr>
              <a:t>+</a:t>
            </a:r>
          </a:p>
        </p:txBody>
      </p:sp>
      <p:sp>
        <p:nvSpPr>
          <p:cNvPr id="35859" name="Text Box 19"/>
          <p:cNvSpPr txBox="1">
            <a:spLocks noChangeArrowheads="1"/>
          </p:cNvSpPr>
          <p:nvPr/>
        </p:nvSpPr>
        <p:spPr bwMode="auto">
          <a:xfrm>
            <a:off x="6948488" y="4221163"/>
            <a:ext cx="431800" cy="457200"/>
          </a:xfrm>
          <a:prstGeom prst="rect">
            <a:avLst/>
          </a:prstGeom>
          <a:noFill/>
          <a:ln w="9525">
            <a:noFill/>
            <a:miter lim="800000"/>
            <a:headEnd/>
            <a:tailEnd/>
          </a:ln>
          <a:effectLst/>
        </p:spPr>
        <p:txBody>
          <a:bodyPr>
            <a:spAutoFit/>
          </a:bodyPr>
          <a:lstStyle/>
          <a:p>
            <a:pPr algn="l">
              <a:spcBef>
                <a:spcPct val="50000"/>
              </a:spcBef>
            </a:pPr>
            <a:r>
              <a:rPr lang="en-GB" sz="2400">
                <a:solidFill>
                  <a:srgbClr val="CC0066"/>
                </a:solidFill>
                <a:effectLst/>
              </a:rPr>
              <a:t>=</a:t>
            </a:r>
          </a:p>
        </p:txBody>
      </p:sp>
      <p:sp>
        <p:nvSpPr>
          <p:cNvPr id="35861" name="Text Box 21"/>
          <p:cNvSpPr txBox="1">
            <a:spLocks noChangeArrowheads="1"/>
          </p:cNvSpPr>
          <p:nvPr/>
        </p:nvSpPr>
        <p:spPr bwMode="auto">
          <a:xfrm>
            <a:off x="755650" y="5157788"/>
            <a:ext cx="7127875" cy="1187450"/>
          </a:xfrm>
          <a:prstGeom prst="rect">
            <a:avLst/>
          </a:prstGeom>
          <a:noFill/>
          <a:ln w="9525">
            <a:noFill/>
            <a:miter lim="800000"/>
            <a:headEnd/>
            <a:tailEnd/>
          </a:ln>
          <a:effectLst/>
        </p:spPr>
        <p:txBody>
          <a:bodyPr>
            <a:spAutoFit/>
          </a:bodyPr>
          <a:lstStyle/>
          <a:p>
            <a:pPr algn="l">
              <a:spcBef>
                <a:spcPct val="50000"/>
              </a:spcBef>
            </a:pPr>
            <a:r>
              <a:rPr lang="en-GB" sz="2400">
                <a:solidFill>
                  <a:srgbClr val="CC0066"/>
                </a:solidFill>
                <a:effectLst/>
              </a:rPr>
              <a:t>What does the poem tell us about the assumptions of reason and order (logocentricism) so prevalent in Western society and philosophy?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844"/>
                                        </p:tgtEl>
                                        <p:attrNameLst>
                                          <p:attrName>style.visibility</p:attrName>
                                        </p:attrNameLst>
                                      </p:cBhvr>
                                      <p:to>
                                        <p:strVal val="visible"/>
                                      </p:to>
                                    </p:set>
                                    <p:animEffect transition="in" filter="fade">
                                      <p:cBhvr>
                                        <p:cTn id="7" dur="1000"/>
                                        <p:tgtEl>
                                          <p:spTgt spid="3584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5845"/>
                                        </p:tgtEl>
                                        <p:attrNameLst>
                                          <p:attrName>style.visibility</p:attrName>
                                        </p:attrNameLst>
                                      </p:cBhvr>
                                      <p:to>
                                        <p:strVal val="visible"/>
                                      </p:to>
                                    </p:set>
                                    <p:animEffect transition="in" filter="fade">
                                      <p:cBhvr>
                                        <p:cTn id="10" dur="1000"/>
                                        <p:tgtEl>
                                          <p:spTgt spid="3584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5846"/>
                                        </p:tgtEl>
                                        <p:attrNameLst>
                                          <p:attrName>style.visibility</p:attrName>
                                        </p:attrNameLst>
                                      </p:cBhvr>
                                      <p:to>
                                        <p:strVal val="visible"/>
                                      </p:to>
                                    </p:set>
                                    <p:animEffect transition="in" filter="fade">
                                      <p:cBhvr>
                                        <p:cTn id="13" dur="1000"/>
                                        <p:tgtEl>
                                          <p:spTgt spid="3584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5847"/>
                                        </p:tgtEl>
                                        <p:attrNameLst>
                                          <p:attrName>style.visibility</p:attrName>
                                        </p:attrNameLst>
                                      </p:cBhvr>
                                      <p:to>
                                        <p:strVal val="visible"/>
                                      </p:to>
                                    </p:set>
                                    <p:animEffect transition="in" filter="fade">
                                      <p:cBhvr>
                                        <p:cTn id="16" dur="1000"/>
                                        <p:tgtEl>
                                          <p:spTgt spid="3584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5848"/>
                                        </p:tgtEl>
                                        <p:attrNameLst>
                                          <p:attrName>style.visibility</p:attrName>
                                        </p:attrNameLst>
                                      </p:cBhvr>
                                      <p:to>
                                        <p:strVal val="visible"/>
                                      </p:to>
                                    </p:set>
                                    <p:animEffect transition="in" filter="fade">
                                      <p:cBhvr>
                                        <p:cTn id="19" dur="1000"/>
                                        <p:tgtEl>
                                          <p:spTgt spid="3584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5849"/>
                                        </p:tgtEl>
                                        <p:attrNameLst>
                                          <p:attrName>style.visibility</p:attrName>
                                        </p:attrNameLst>
                                      </p:cBhvr>
                                      <p:to>
                                        <p:strVal val="visible"/>
                                      </p:to>
                                    </p:set>
                                    <p:animEffect transition="in" filter="fade">
                                      <p:cBhvr>
                                        <p:cTn id="22" dur="1000"/>
                                        <p:tgtEl>
                                          <p:spTgt spid="35849"/>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5852"/>
                                        </p:tgtEl>
                                        <p:attrNameLst>
                                          <p:attrName>style.visibility</p:attrName>
                                        </p:attrNameLst>
                                      </p:cBhvr>
                                      <p:to>
                                        <p:strVal val="visible"/>
                                      </p:to>
                                    </p:set>
                                    <p:animEffect transition="in" filter="fade">
                                      <p:cBhvr>
                                        <p:cTn id="25" dur="1000"/>
                                        <p:tgtEl>
                                          <p:spTgt spid="35852"/>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5853"/>
                                        </p:tgtEl>
                                        <p:attrNameLst>
                                          <p:attrName>style.visibility</p:attrName>
                                        </p:attrNameLst>
                                      </p:cBhvr>
                                      <p:to>
                                        <p:strVal val="visible"/>
                                      </p:to>
                                    </p:set>
                                    <p:animEffect transition="in" filter="fade">
                                      <p:cBhvr>
                                        <p:cTn id="30" dur="1000"/>
                                        <p:tgtEl>
                                          <p:spTgt spid="35853"/>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5854"/>
                                        </p:tgtEl>
                                        <p:attrNameLst>
                                          <p:attrName>style.visibility</p:attrName>
                                        </p:attrNameLst>
                                      </p:cBhvr>
                                      <p:to>
                                        <p:strVal val="visible"/>
                                      </p:to>
                                    </p:set>
                                    <p:animEffect transition="in" filter="fade">
                                      <p:cBhvr>
                                        <p:cTn id="33" dur="1000"/>
                                        <p:tgtEl>
                                          <p:spTgt spid="35854"/>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5856"/>
                                        </p:tgtEl>
                                        <p:attrNameLst>
                                          <p:attrName>style.visibility</p:attrName>
                                        </p:attrNameLst>
                                      </p:cBhvr>
                                      <p:to>
                                        <p:strVal val="visible"/>
                                      </p:to>
                                    </p:set>
                                    <p:animEffect transition="in" filter="fade">
                                      <p:cBhvr>
                                        <p:cTn id="36" dur="1000"/>
                                        <p:tgtEl>
                                          <p:spTgt spid="35856"/>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5858"/>
                                        </p:tgtEl>
                                        <p:attrNameLst>
                                          <p:attrName>style.visibility</p:attrName>
                                        </p:attrNameLst>
                                      </p:cBhvr>
                                      <p:to>
                                        <p:strVal val="visible"/>
                                      </p:to>
                                    </p:set>
                                    <p:animEffect transition="in" filter="fade">
                                      <p:cBhvr>
                                        <p:cTn id="39" dur="1000"/>
                                        <p:tgtEl>
                                          <p:spTgt spid="35858"/>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5859"/>
                                        </p:tgtEl>
                                        <p:attrNameLst>
                                          <p:attrName>style.visibility</p:attrName>
                                        </p:attrNameLst>
                                      </p:cBhvr>
                                      <p:to>
                                        <p:strVal val="visible"/>
                                      </p:to>
                                    </p:set>
                                    <p:animEffect transition="in" filter="fade">
                                      <p:cBhvr>
                                        <p:cTn id="42" dur="1000"/>
                                        <p:tgtEl>
                                          <p:spTgt spid="35859"/>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35861"/>
                                        </p:tgtEl>
                                        <p:attrNameLst>
                                          <p:attrName>style.visibility</p:attrName>
                                        </p:attrNameLst>
                                      </p:cBhvr>
                                      <p:to>
                                        <p:strVal val="visible"/>
                                      </p:to>
                                    </p:set>
                                    <p:animEffect transition="in" filter="fade">
                                      <p:cBhvr>
                                        <p:cTn id="45" dur="1000"/>
                                        <p:tgtEl>
                                          <p:spTgt spid="358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4" grpId="0"/>
      <p:bldP spid="35845" grpId="0" animBg="1"/>
      <p:bldP spid="35846" grpId="0"/>
      <p:bldP spid="35847" grpId="0" animBg="1"/>
      <p:bldP spid="35848" grpId="0"/>
      <p:bldP spid="35849" grpId="0"/>
      <p:bldP spid="35852" grpId="0"/>
      <p:bldP spid="35853" grpId="0"/>
      <p:bldP spid="35854" grpId="0" animBg="1"/>
      <p:bldP spid="35856" grpId="0"/>
      <p:bldP spid="35858" grpId="0"/>
      <p:bldP spid="35859" grpId="0"/>
      <p:bldP spid="3586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algn="ctr"/>
            <a:r>
              <a:rPr lang="en-GB" sz="3200">
                <a:latin typeface="Book Antiqua" pitchFamily="18" charset="0"/>
              </a:rPr>
              <a:t>Poststructuralism II: Derrida’s Revenge</a:t>
            </a:r>
          </a:p>
        </p:txBody>
      </p:sp>
      <p:sp>
        <p:nvSpPr>
          <p:cNvPr id="24579" name="Rectangle 3"/>
          <p:cNvSpPr>
            <a:spLocks noGrp="1" noChangeArrowheads="1"/>
          </p:cNvSpPr>
          <p:nvPr>
            <p:ph type="body" idx="1"/>
          </p:nvPr>
        </p:nvSpPr>
        <p:spPr>
          <a:xfrm>
            <a:off x="914400" y="1557338"/>
            <a:ext cx="8229600" cy="5040312"/>
          </a:xfrm>
        </p:spPr>
        <p:txBody>
          <a:bodyPr/>
          <a:lstStyle/>
          <a:p>
            <a:pPr>
              <a:spcBef>
                <a:spcPct val="50000"/>
              </a:spcBef>
            </a:pPr>
            <a:r>
              <a:rPr lang="en-GB" sz="2600">
                <a:latin typeface="Book Antiqua" pitchFamily="18" charset="0"/>
              </a:rPr>
              <a:t>De(con)structive Critics: Responses to Deconstruction</a:t>
            </a:r>
          </a:p>
          <a:p>
            <a:pPr>
              <a:spcBef>
                <a:spcPct val="50000"/>
              </a:spcBef>
            </a:pPr>
            <a:r>
              <a:rPr lang="en-GB" sz="2600">
                <a:latin typeface="Book Antiqua" pitchFamily="18" charset="0"/>
              </a:rPr>
              <a:t>Common Misconceptions of Deconstruction</a:t>
            </a:r>
          </a:p>
          <a:p>
            <a:pPr>
              <a:spcBef>
                <a:spcPct val="50000"/>
              </a:spcBef>
            </a:pPr>
            <a:r>
              <a:rPr lang="en-GB" sz="2600">
                <a:latin typeface="Book Antiqua" pitchFamily="18" charset="0"/>
              </a:rPr>
              <a:t>“Truths” about Deconstruction</a:t>
            </a:r>
          </a:p>
          <a:p>
            <a:pPr>
              <a:spcBef>
                <a:spcPct val="50000"/>
              </a:spcBef>
            </a:pPr>
            <a:r>
              <a:rPr lang="en-GB" sz="2600">
                <a:latin typeface="Book Antiqua" pitchFamily="18" charset="0"/>
              </a:rPr>
              <a:t>Architecture &amp; Literary Theory</a:t>
            </a:r>
          </a:p>
          <a:p>
            <a:pPr>
              <a:spcBef>
                <a:spcPct val="50000"/>
              </a:spcBef>
            </a:pPr>
            <a:r>
              <a:rPr lang="en-GB" sz="2600">
                <a:latin typeface="Book Antiqua" pitchFamily="18" charset="0"/>
              </a:rPr>
              <a:t>“Supplements”</a:t>
            </a:r>
          </a:p>
          <a:p>
            <a:pPr>
              <a:spcBef>
                <a:spcPct val="50000"/>
              </a:spcBef>
            </a:pPr>
            <a:r>
              <a:rPr lang="en-GB" sz="2600">
                <a:latin typeface="Book Antiqua" pitchFamily="18" charset="0"/>
              </a:rPr>
              <a:t>Reading: “I will put Chaos into fourteen lines”</a:t>
            </a:r>
          </a:p>
          <a:p>
            <a:pPr>
              <a:spcBef>
                <a:spcPct val="50000"/>
              </a:spcBef>
            </a:pPr>
            <a:r>
              <a:rPr lang="en-GB" sz="2600">
                <a:latin typeface="Book Antiqua" pitchFamily="18" charset="0"/>
              </a:rPr>
              <a:t>Deconstructive Conclusions</a:t>
            </a:r>
          </a:p>
          <a:p>
            <a:pPr>
              <a:spcBef>
                <a:spcPct val="50000"/>
              </a:spcBef>
            </a:pPr>
            <a:r>
              <a:rPr lang="en-GB" sz="2600">
                <a:latin typeface="Book Antiqua" pitchFamily="18" charset="0"/>
              </a:rPr>
              <a:t>A (Supplemental) Bibliography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algn="ctr"/>
            <a:r>
              <a:rPr lang="en-GB" sz="3200">
                <a:latin typeface="Book Antiqua" pitchFamily="18" charset="0"/>
              </a:rPr>
              <a:t>Deconstructive Conclusions (1)</a:t>
            </a:r>
          </a:p>
        </p:txBody>
      </p:sp>
      <p:sp>
        <p:nvSpPr>
          <p:cNvPr id="29699" name="Rectangle 3"/>
          <p:cNvSpPr>
            <a:spLocks noGrp="1" noChangeArrowheads="1"/>
          </p:cNvSpPr>
          <p:nvPr>
            <p:ph type="body" idx="1"/>
          </p:nvPr>
        </p:nvSpPr>
        <p:spPr>
          <a:xfrm>
            <a:off x="1042988" y="1989138"/>
            <a:ext cx="7643812" cy="2160587"/>
          </a:xfrm>
        </p:spPr>
        <p:txBody>
          <a:bodyPr/>
          <a:lstStyle/>
          <a:p>
            <a:r>
              <a:rPr lang="en-GB" sz="2800">
                <a:latin typeface="Book Antiqua" pitchFamily="18" charset="0"/>
              </a:rPr>
              <a:t>A haunting of a “structure”</a:t>
            </a:r>
          </a:p>
          <a:p>
            <a:r>
              <a:rPr lang="en-GB" sz="2800">
                <a:latin typeface="Book Antiqua" pitchFamily="18" charset="0"/>
              </a:rPr>
              <a:t>A “translation”</a:t>
            </a:r>
          </a:p>
          <a:p>
            <a:r>
              <a:rPr lang="en-GB" sz="2800">
                <a:latin typeface="Book Antiqua" pitchFamily="18" charset="0"/>
              </a:rPr>
              <a:t>A “supplement”</a:t>
            </a:r>
          </a:p>
          <a:p>
            <a:r>
              <a:rPr lang="en-GB" sz="2800">
                <a:latin typeface="Book Antiqua" pitchFamily="18" charset="0"/>
              </a:rPr>
              <a:t>Deconstruction</a:t>
            </a:r>
          </a:p>
        </p:txBody>
      </p:sp>
      <p:sp>
        <p:nvSpPr>
          <p:cNvPr id="29700" name="Text Box 4"/>
          <p:cNvSpPr txBox="1">
            <a:spLocks noChangeArrowheads="1"/>
          </p:cNvSpPr>
          <p:nvPr/>
        </p:nvSpPr>
        <p:spPr bwMode="auto">
          <a:xfrm>
            <a:off x="0" y="1412875"/>
            <a:ext cx="9144000" cy="519113"/>
          </a:xfrm>
          <a:prstGeom prst="rect">
            <a:avLst/>
          </a:prstGeom>
          <a:noFill/>
          <a:ln w="9525">
            <a:noFill/>
            <a:miter lim="800000"/>
            <a:headEnd/>
            <a:tailEnd/>
          </a:ln>
          <a:effectLst/>
        </p:spPr>
        <p:txBody>
          <a:bodyPr>
            <a:spAutoFit/>
          </a:bodyPr>
          <a:lstStyle/>
          <a:p>
            <a:pPr lvl="1" algn="l">
              <a:spcBef>
                <a:spcPct val="50000"/>
              </a:spcBef>
            </a:pPr>
            <a:r>
              <a:rPr lang="en-GB" sz="2800">
                <a:solidFill>
                  <a:schemeClr val="tx1"/>
                </a:solidFill>
                <a:effectLst/>
              </a:rPr>
              <a:t>Deconstruction is…</a:t>
            </a:r>
          </a:p>
        </p:txBody>
      </p:sp>
      <p:sp>
        <p:nvSpPr>
          <p:cNvPr id="29701" name="Text Box 5"/>
          <p:cNvSpPr txBox="1">
            <a:spLocks noChangeArrowheads="1"/>
          </p:cNvSpPr>
          <p:nvPr/>
        </p:nvSpPr>
        <p:spPr bwMode="auto">
          <a:xfrm>
            <a:off x="0" y="4652963"/>
            <a:ext cx="9144000" cy="1801812"/>
          </a:xfrm>
          <a:prstGeom prst="rect">
            <a:avLst/>
          </a:prstGeom>
          <a:noFill/>
          <a:ln w="9525">
            <a:noFill/>
            <a:miter lim="800000"/>
            <a:headEnd/>
            <a:tailEnd/>
          </a:ln>
          <a:effectLst/>
        </p:spPr>
        <p:txBody>
          <a:bodyPr>
            <a:spAutoFit/>
          </a:bodyPr>
          <a:lstStyle/>
          <a:p>
            <a:pPr lvl="3" algn="l">
              <a:spcBef>
                <a:spcPct val="50000"/>
              </a:spcBef>
            </a:pPr>
            <a:r>
              <a:rPr lang="en-GB" sz="2800">
                <a:solidFill>
                  <a:schemeClr val="hlink"/>
                </a:solidFill>
                <a:effectLst/>
              </a:rPr>
              <a:t>Deconstruction is “Deconstruction”</a:t>
            </a:r>
          </a:p>
          <a:p>
            <a:pPr lvl="3" algn="l">
              <a:spcBef>
                <a:spcPct val="50000"/>
              </a:spcBef>
            </a:pPr>
            <a:r>
              <a:rPr lang="en-GB" sz="2800">
                <a:solidFill>
                  <a:schemeClr val="hlink"/>
                </a:solidFill>
                <a:effectLst/>
              </a:rPr>
              <a:t>Deconstruction is…</a:t>
            </a:r>
          </a:p>
          <a:p>
            <a:pPr lvl="3" algn="l">
              <a:spcBef>
                <a:spcPct val="50000"/>
              </a:spcBef>
            </a:pPr>
            <a:r>
              <a:rPr lang="en-GB" sz="2800">
                <a:solidFill>
                  <a:schemeClr val="hlink"/>
                </a:solidFill>
                <a:effectLst/>
              </a:rPr>
              <a:t>Deconstruction</a:t>
            </a:r>
          </a:p>
        </p:txBody>
      </p:sp>
      <p:sp>
        <p:nvSpPr>
          <p:cNvPr id="29702" name="Line 6"/>
          <p:cNvSpPr>
            <a:spLocks noChangeShapeType="1"/>
          </p:cNvSpPr>
          <p:nvPr/>
        </p:nvSpPr>
        <p:spPr bwMode="auto">
          <a:xfrm>
            <a:off x="1476375" y="6092825"/>
            <a:ext cx="2592388" cy="287338"/>
          </a:xfrm>
          <a:prstGeom prst="line">
            <a:avLst/>
          </a:prstGeom>
          <a:noFill/>
          <a:ln w="9525">
            <a:solidFill>
              <a:schemeClr val="hlink"/>
            </a:solidFill>
            <a:round/>
            <a:headEnd/>
            <a:tailEnd/>
          </a:ln>
          <a:effectLst/>
        </p:spPr>
        <p:txBody>
          <a:bodyPr/>
          <a:lstStyle/>
          <a:p>
            <a:endParaRPr lang="en-GB"/>
          </a:p>
        </p:txBody>
      </p:sp>
      <p:sp>
        <p:nvSpPr>
          <p:cNvPr id="29703" name="Line 7"/>
          <p:cNvSpPr>
            <a:spLocks noChangeShapeType="1"/>
          </p:cNvSpPr>
          <p:nvPr/>
        </p:nvSpPr>
        <p:spPr bwMode="auto">
          <a:xfrm flipV="1">
            <a:off x="1476375" y="6092825"/>
            <a:ext cx="2592388" cy="287338"/>
          </a:xfrm>
          <a:prstGeom prst="line">
            <a:avLst/>
          </a:prstGeom>
          <a:noFill/>
          <a:ln w="9525">
            <a:solidFill>
              <a:schemeClr val="hlink"/>
            </a:solidFill>
            <a:round/>
            <a:headEnd/>
            <a:tailEnd/>
          </a:ln>
          <a:effectLst/>
        </p:spPr>
        <p:txBody>
          <a:bodyPr/>
          <a:lstStyle/>
          <a:p>
            <a:endParaRPr lang="en-GB"/>
          </a:p>
        </p:txBody>
      </p:sp>
      <p:pic>
        <p:nvPicPr>
          <p:cNvPr id="29704" name="Picture 8" descr="MCSO02010_0000[1]"/>
          <p:cNvPicPr>
            <a:picLocks noChangeAspect="1" noChangeArrowheads="1"/>
          </p:cNvPicPr>
          <p:nvPr/>
        </p:nvPicPr>
        <p:blipFill>
          <a:blip r:embed="rId3"/>
          <a:srcRect/>
          <a:stretch>
            <a:fillRect/>
          </a:stretch>
        </p:blipFill>
        <p:spPr bwMode="auto">
          <a:xfrm>
            <a:off x="7596188" y="5300663"/>
            <a:ext cx="1223962" cy="122396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fade">
                                      <p:cBhvr>
                                        <p:cTn id="7" dur="1000"/>
                                        <p:tgtEl>
                                          <p:spTgt spid="29699">
                                            <p:txEl>
                                              <p:pRg st="0" end="0"/>
                                            </p:txEl>
                                          </p:spTgt>
                                        </p:tgtEl>
                                      </p:cBhvr>
                                    </p:animEffect>
                                  </p:childTnLst>
                                </p:cTn>
                              </p:par>
                            </p:childTnLst>
                          </p:cTn>
                        </p:par>
                        <p:par>
                          <p:cTn id="8" fill="hold">
                            <p:stCondLst>
                              <p:cond delay="1000"/>
                            </p:stCondLst>
                            <p:childTnLst>
                              <p:par>
                                <p:cTn id="9" presetID="10" presetClass="entr" presetSubtype="0" fill="hold" nodeType="afterEffect">
                                  <p:stCondLst>
                                    <p:cond delay="1500"/>
                                  </p:stCondLst>
                                  <p:childTnLst>
                                    <p:set>
                                      <p:cBhvr>
                                        <p:cTn id="10" dur="1" fill="hold">
                                          <p:stCondLst>
                                            <p:cond delay="0"/>
                                          </p:stCondLst>
                                        </p:cTn>
                                        <p:tgtEl>
                                          <p:spTgt spid="29699">
                                            <p:txEl>
                                              <p:pRg st="1" end="1"/>
                                            </p:txEl>
                                          </p:spTgt>
                                        </p:tgtEl>
                                        <p:attrNameLst>
                                          <p:attrName>style.visibility</p:attrName>
                                        </p:attrNameLst>
                                      </p:cBhvr>
                                      <p:to>
                                        <p:strVal val="visible"/>
                                      </p:to>
                                    </p:set>
                                    <p:animEffect transition="in" filter="fade">
                                      <p:cBhvr>
                                        <p:cTn id="11" dur="1000"/>
                                        <p:tgtEl>
                                          <p:spTgt spid="29699">
                                            <p:txEl>
                                              <p:pRg st="1" end="1"/>
                                            </p:txEl>
                                          </p:spTgt>
                                        </p:tgtEl>
                                      </p:cBhvr>
                                    </p:animEffect>
                                  </p:childTnLst>
                                </p:cTn>
                              </p:par>
                            </p:childTnLst>
                          </p:cTn>
                        </p:par>
                        <p:par>
                          <p:cTn id="12" fill="hold">
                            <p:stCondLst>
                              <p:cond delay="3500"/>
                            </p:stCondLst>
                            <p:childTnLst>
                              <p:par>
                                <p:cTn id="13" presetID="10" presetClass="entr" presetSubtype="0" fill="hold" nodeType="afterEffect">
                                  <p:stCondLst>
                                    <p:cond delay="1500"/>
                                  </p:stCondLst>
                                  <p:childTnLst>
                                    <p:set>
                                      <p:cBhvr>
                                        <p:cTn id="14" dur="1" fill="hold">
                                          <p:stCondLst>
                                            <p:cond delay="0"/>
                                          </p:stCondLst>
                                        </p:cTn>
                                        <p:tgtEl>
                                          <p:spTgt spid="29699">
                                            <p:txEl>
                                              <p:pRg st="2" end="2"/>
                                            </p:txEl>
                                          </p:spTgt>
                                        </p:tgtEl>
                                        <p:attrNameLst>
                                          <p:attrName>style.visibility</p:attrName>
                                        </p:attrNameLst>
                                      </p:cBhvr>
                                      <p:to>
                                        <p:strVal val="visible"/>
                                      </p:to>
                                    </p:set>
                                    <p:animEffect transition="in" filter="fade">
                                      <p:cBhvr>
                                        <p:cTn id="15" dur="1000"/>
                                        <p:tgtEl>
                                          <p:spTgt spid="29699">
                                            <p:txEl>
                                              <p:pRg st="2" end="2"/>
                                            </p:txEl>
                                          </p:spTgt>
                                        </p:tgtEl>
                                      </p:cBhvr>
                                    </p:animEffect>
                                  </p:childTnLst>
                                </p:cTn>
                              </p:par>
                            </p:childTnLst>
                          </p:cTn>
                        </p:par>
                        <p:par>
                          <p:cTn id="16" fill="hold">
                            <p:stCondLst>
                              <p:cond delay="6000"/>
                            </p:stCondLst>
                            <p:childTnLst>
                              <p:par>
                                <p:cTn id="17" presetID="10" presetClass="entr" presetSubtype="0" fill="hold" nodeType="afterEffect">
                                  <p:stCondLst>
                                    <p:cond delay="1500"/>
                                  </p:stCondLst>
                                  <p:childTnLst>
                                    <p:set>
                                      <p:cBhvr>
                                        <p:cTn id="18" dur="1" fill="hold">
                                          <p:stCondLst>
                                            <p:cond delay="0"/>
                                          </p:stCondLst>
                                        </p:cTn>
                                        <p:tgtEl>
                                          <p:spTgt spid="29699">
                                            <p:txEl>
                                              <p:pRg st="3" end="3"/>
                                            </p:txEl>
                                          </p:spTgt>
                                        </p:tgtEl>
                                        <p:attrNameLst>
                                          <p:attrName>style.visibility</p:attrName>
                                        </p:attrNameLst>
                                      </p:cBhvr>
                                      <p:to>
                                        <p:strVal val="visible"/>
                                      </p:to>
                                    </p:set>
                                    <p:animEffect transition="in" filter="fade">
                                      <p:cBhvr>
                                        <p:cTn id="19" dur="1000"/>
                                        <p:tgtEl>
                                          <p:spTgt spid="29699">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29704"/>
                                        </p:tgtEl>
                                        <p:attrNameLst>
                                          <p:attrName>style.visibility</p:attrName>
                                        </p:attrNameLst>
                                      </p:cBhvr>
                                      <p:to>
                                        <p:strVal val="visible"/>
                                      </p:to>
                                    </p:set>
                                    <p:animEffect transition="in" filter="fade">
                                      <p:cBhvr>
                                        <p:cTn id="24" dur="2000"/>
                                        <p:tgtEl>
                                          <p:spTgt spid="29704"/>
                                        </p:tgtEl>
                                      </p:cBhvr>
                                    </p:animEffect>
                                  </p:childTnLst>
                                  <p:subTnLst>
                                    <p:audio>
                                      <p:cMediaNode vol="11000">
                                        <p:cTn display="0" masterRel="sameClick">
                                          <p:stCondLst>
                                            <p:cond evt="begin" delay="0">
                                              <p:tn val="22"/>
                                            </p:cond>
                                          </p:stCondLst>
                                          <p:endCondLst>
                                            <p:cond evt="onStopAudio" delay="0">
                                              <p:tgtEl>
                                                <p:sldTgt/>
                                              </p:tgtEl>
                                            </p:cond>
                                          </p:endCondLst>
                                        </p:cTn>
                                        <p:tgtEl>
                                          <p:sndTgt r:embed="rId2" name="wind.wav"/>
                                        </p:tgtEl>
                                      </p:cMediaNode>
                                    </p:audio>
                                  </p:subTnLst>
                                </p:cTn>
                              </p:par>
                              <p:par>
                                <p:cTn id="25" presetID="10" presetClass="entr" presetSubtype="0" fill="hold" nodeType="withEffect">
                                  <p:stCondLst>
                                    <p:cond delay="0"/>
                                  </p:stCondLst>
                                  <p:iterate type="lt">
                                    <p:tmPct val="0"/>
                                  </p:iterate>
                                  <p:childTnLst>
                                    <p:set>
                                      <p:cBhvr>
                                        <p:cTn id="26" dur="1" fill="hold">
                                          <p:stCondLst>
                                            <p:cond delay="0"/>
                                          </p:stCondLst>
                                        </p:cTn>
                                        <p:tgtEl>
                                          <p:spTgt spid="29701">
                                            <p:txEl>
                                              <p:pRg st="0" end="0"/>
                                            </p:txEl>
                                          </p:spTgt>
                                        </p:tgtEl>
                                        <p:attrNameLst>
                                          <p:attrName>style.visibility</p:attrName>
                                        </p:attrNameLst>
                                      </p:cBhvr>
                                      <p:to>
                                        <p:strVal val="visible"/>
                                      </p:to>
                                    </p:set>
                                    <p:animEffect transition="in" filter="fade">
                                      <p:cBhvr>
                                        <p:cTn id="27" dur="1000"/>
                                        <p:tgtEl>
                                          <p:spTgt spid="29701">
                                            <p:txEl>
                                              <p:pRg st="0" end="0"/>
                                            </p:txEl>
                                          </p:spTgt>
                                        </p:tgtEl>
                                      </p:cBhvr>
                                    </p:animEffect>
                                  </p:childTnLst>
                                </p:cTn>
                              </p:par>
                            </p:childTnLst>
                          </p:cTn>
                        </p:par>
                        <p:par>
                          <p:cTn id="28" fill="hold">
                            <p:stCondLst>
                              <p:cond delay="2000"/>
                            </p:stCondLst>
                            <p:childTnLst>
                              <p:par>
                                <p:cTn id="29" presetID="10" presetClass="exit" presetSubtype="0" fill="hold" nodeType="afterEffect">
                                  <p:stCondLst>
                                    <p:cond delay="0"/>
                                  </p:stCondLst>
                                  <p:childTnLst>
                                    <p:animEffect transition="out" filter="fade">
                                      <p:cBhvr>
                                        <p:cTn id="30" dur="2000"/>
                                        <p:tgtEl>
                                          <p:spTgt spid="29704"/>
                                        </p:tgtEl>
                                      </p:cBhvr>
                                    </p:animEffect>
                                    <p:set>
                                      <p:cBhvr>
                                        <p:cTn id="31" dur="1" fill="hold">
                                          <p:stCondLst>
                                            <p:cond delay="1999"/>
                                          </p:stCondLst>
                                        </p:cTn>
                                        <p:tgtEl>
                                          <p:spTgt spid="29704"/>
                                        </p:tgtEl>
                                        <p:attrNameLst>
                                          <p:attrName>style.visibility</p:attrName>
                                        </p:attrNameLst>
                                      </p:cBhvr>
                                      <p:to>
                                        <p:strVal val="hidden"/>
                                      </p:to>
                                    </p:set>
                                  </p:childTnLst>
                                  <p:subTnLst>
                                    <p:audio>
                                      <p:cMediaNode vol="11000">
                                        <p:cTn display="0" masterRel="sameClick">
                                          <p:stCondLst>
                                            <p:cond evt="begin" delay="0">
                                              <p:tn val="29"/>
                                            </p:cond>
                                          </p:stCondLst>
                                          <p:endCondLst>
                                            <p:cond evt="onStopAudio" delay="0">
                                              <p:tgtEl>
                                                <p:sldTgt/>
                                              </p:tgtEl>
                                            </p:cond>
                                          </p:endCondLst>
                                        </p:cTn>
                                        <p:tgtEl>
                                          <p:sndTgt r:embed="rId2" name="wind.wav"/>
                                        </p:tgtEl>
                                      </p:cMediaNode>
                                    </p:audio>
                                  </p:subTnLst>
                                </p:cTn>
                              </p:par>
                            </p:childTnLst>
                          </p:cTn>
                        </p:par>
                        <p:par>
                          <p:cTn id="32" fill="hold">
                            <p:stCondLst>
                              <p:cond delay="4000"/>
                            </p:stCondLst>
                            <p:childTnLst>
                              <p:par>
                                <p:cTn id="33" presetID="10" presetClass="entr" presetSubtype="0" fill="hold" nodeType="afterEffect">
                                  <p:stCondLst>
                                    <p:cond delay="1500"/>
                                  </p:stCondLst>
                                  <p:iterate type="lt">
                                    <p:tmPct val="0"/>
                                  </p:iterate>
                                  <p:childTnLst>
                                    <p:set>
                                      <p:cBhvr>
                                        <p:cTn id="34" dur="1" fill="hold">
                                          <p:stCondLst>
                                            <p:cond delay="0"/>
                                          </p:stCondLst>
                                        </p:cTn>
                                        <p:tgtEl>
                                          <p:spTgt spid="29701">
                                            <p:txEl>
                                              <p:pRg st="1" end="1"/>
                                            </p:txEl>
                                          </p:spTgt>
                                        </p:tgtEl>
                                        <p:attrNameLst>
                                          <p:attrName>style.visibility</p:attrName>
                                        </p:attrNameLst>
                                      </p:cBhvr>
                                      <p:to>
                                        <p:strVal val="visible"/>
                                      </p:to>
                                    </p:set>
                                    <p:animEffect transition="in" filter="fade">
                                      <p:cBhvr>
                                        <p:cTn id="35" dur="1000"/>
                                        <p:tgtEl>
                                          <p:spTgt spid="29701">
                                            <p:txEl>
                                              <p:pRg st="1" end="1"/>
                                            </p:txEl>
                                          </p:spTgt>
                                        </p:tgtEl>
                                      </p:cBhvr>
                                    </p:animEffect>
                                  </p:childTnLst>
                                </p:cTn>
                              </p:par>
                            </p:childTnLst>
                          </p:cTn>
                        </p:par>
                        <p:par>
                          <p:cTn id="36" fill="hold">
                            <p:stCondLst>
                              <p:cond delay="6500"/>
                            </p:stCondLst>
                            <p:childTnLst>
                              <p:par>
                                <p:cTn id="37" presetID="10" presetClass="entr" presetSubtype="0" fill="hold" nodeType="afterEffect">
                                  <p:stCondLst>
                                    <p:cond delay="1500"/>
                                  </p:stCondLst>
                                  <p:iterate type="lt">
                                    <p:tmPct val="0"/>
                                  </p:iterate>
                                  <p:childTnLst>
                                    <p:set>
                                      <p:cBhvr>
                                        <p:cTn id="38" dur="1" fill="hold">
                                          <p:stCondLst>
                                            <p:cond delay="0"/>
                                          </p:stCondLst>
                                        </p:cTn>
                                        <p:tgtEl>
                                          <p:spTgt spid="29701">
                                            <p:txEl>
                                              <p:pRg st="2" end="2"/>
                                            </p:txEl>
                                          </p:spTgt>
                                        </p:tgtEl>
                                        <p:attrNameLst>
                                          <p:attrName>style.visibility</p:attrName>
                                        </p:attrNameLst>
                                      </p:cBhvr>
                                      <p:to>
                                        <p:strVal val="visible"/>
                                      </p:to>
                                    </p:set>
                                    <p:animEffect transition="in" filter="fade">
                                      <p:cBhvr>
                                        <p:cTn id="39" dur="1000"/>
                                        <p:tgtEl>
                                          <p:spTgt spid="29701">
                                            <p:txEl>
                                              <p:pRg st="2" end="2"/>
                                            </p:tx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29702"/>
                                        </p:tgtEl>
                                        <p:attrNameLst>
                                          <p:attrName>style.visibility</p:attrName>
                                        </p:attrNameLst>
                                      </p:cBhvr>
                                      <p:to>
                                        <p:strVal val="visible"/>
                                      </p:to>
                                    </p:set>
                                    <p:animEffect transition="in" filter="fade">
                                      <p:cBhvr>
                                        <p:cTn id="42" dur="2000"/>
                                        <p:tgtEl>
                                          <p:spTgt spid="29702"/>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29703"/>
                                        </p:tgtEl>
                                        <p:attrNameLst>
                                          <p:attrName>style.visibility</p:attrName>
                                        </p:attrNameLst>
                                      </p:cBhvr>
                                      <p:to>
                                        <p:strVal val="visible"/>
                                      </p:to>
                                    </p:set>
                                    <p:animEffect transition="in" filter="fade">
                                      <p:cBhvr>
                                        <p:cTn id="45" dur="2000"/>
                                        <p:tgtEl>
                                          <p:spTgt spid="297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2" grpId="0" animBg="1"/>
      <p:bldP spid="2970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algn="ctr"/>
            <a:r>
              <a:rPr lang="en-GB" sz="3200">
                <a:latin typeface="Book Antiqua" pitchFamily="18" charset="0"/>
              </a:rPr>
              <a:t>Deconstructive Conclusions (2)</a:t>
            </a:r>
          </a:p>
        </p:txBody>
      </p:sp>
      <p:sp>
        <p:nvSpPr>
          <p:cNvPr id="44036" name="Text Box 4"/>
          <p:cNvSpPr txBox="1">
            <a:spLocks noChangeArrowheads="1"/>
          </p:cNvSpPr>
          <p:nvPr/>
        </p:nvSpPr>
        <p:spPr bwMode="auto">
          <a:xfrm>
            <a:off x="0" y="1916113"/>
            <a:ext cx="9144000" cy="579437"/>
          </a:xfrm>
          <a:prstGeom prst="rect">
            <a:avLst/>
          </a:prstGeom>
          <a:noFill/>
          <a:ln w="9525">
            <a:noFill/>
            <a:miter lim="800000"/>
            <a:headEnd/>
            <a:tailEnd/>
          </a:ln>
          <a:effectLst/>
        </p:spPr>
        <p:txBody>
          <a:bodyPr>
            <a:spAutoFit/>
          </a:bodyPr>
          <a:lstStyle/>
          <a:p>
            <a:pPr lvl="1" algn="l">
              <a:spcBef>
                <a:spcPct val="50000"/>
              </a:spcBef>
            </a:pPr>
            <a:r>
              <a:rPr lang="en-GB" sz="3200">
                <a:solidFill>
                  <a:schemeClr val="tx1"/>
                </a:solidFill>
                <a:effectLst/>
              </a:rPr>
              <a:t>Deconstruction is…</a:t>
            </a:r>
          </a:p>
        </p:txBody>
      </p:sp>
      <p:pic>
        <p:nvPicPr>
          <p:cNvPr id="44040" name="Picture 8" descr="MCSO02010_0000[1]"/>
          <p:cNvPicPr>
            <a:picLocks noChangeAspect="1" noChangeArrowheads="1"/>
          </p:cNvPicPr>
          <p:nvPr/>
        </p:nvPicPr>
        <p:blipFill>
          <a:blip r:embed="rId3"/>
          <a:srcRect/>
          <a:stretch>
            <a:fillRect/>
          </a:stretch>
        </p:blipFill>
        <p:spPr bwMode="auto">
          <a:xfrm>
            <a:off x="1476375" y="3068638"/>
            <a:ext cx="1727200" cy="1727200"/>
          </a:xfrm>
          <a:prstGeom prst="rect">
            <a:avLst/>
          </a:prstGeom>
          <a:noFill/>
        </p:spPr>
      </p:pic>
      <p:sp>
        <p:nvSpPr>
          <p:cNvPr id="44042" name="Text Box 10"/>
          <p:cNvSpPr txBox="1">
            <a:spLocks noChangeArrowheads="1"/>
          </p:cNvSpPr>
          <p:nvPr/>
        </p:nvSpPr>
        <p:spPr bwMode="auto">
          <a:xfrm>
            <a:off x="0" y="3500438"/>
            <a:ext cx="9144000" cy="579437"/>
          </a:xfrm>
          <a:prstGeom prst="rect">
            <a:avLst/>
          </a:prstGeom>
          <a:noFill/>
          <a:ln w="9525">
            <a:noFill/>
            <a:miter lim="800000"/>
            <a:headEnd/>
            <a:tailEnd/>
          </a:ln>
          <a:effectLst/>
        </p:spPr>
        <p:txBody>
          <a:bodyPr>
            <a:spAutoFit/>
          </a:bodyPr>
          <a:lstStyle/>
          <a:p>
            <a:pPr lvl="1" algn="l">
              <a:spcBef>
                <a:spcPct val="50000"/>
              </a:spcBef>
            </a:pPr>
            <a:r>
              <a:rPr lang="en-GB" sz="3200">
                <a:effectLst/>
              </a:rPr>
              <a:t>A                              in the structure of literature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4042"/>
                                        </p:tgtEl>
                                        <p:attrNameLst>
                                          <p:attrName>style.visibility</p:attrName>
                                        </p:attrNameLst>
                                      </p:cBhvr>
                                      <p:to>
                                        <p:strVal val="visible"/>
                                      </p:to>
                                    </p:set>
                                    <p:animEffect transition="in" filter="fade">
                                      <p:cBhvr>
                                        <p:cTn id="7" dur="2000"/>
                                        <p:tgtEl>
                                          <p:spTgt spid="44042"/>
                                        </p:tgtEl>
                                      </p:cBhvr>
                                    </p:animEffect>
                                  </p:childTnLst>
                                </p:cTn>
                              </p:par>
                              <p:par>
                                <p:cTn id="8" presetID="10" presetClass="entr" presetSubtype="0" fill="hold" nodeType="withEffect">
                                  <p:stCondLst>
                                    <p:cond delay="0"/>
                                  </p:stCondLst>
                                  <p:childTnLst>
                                    <p:set>
                                      <p:cBhvr>
                                        <p:cTn id="9" dur="1" fill="hold">
                                          <p:stCondLst>
                                            <p:cond delay="0"/>
                                          </p:stCondLst>
                                        </p:cTn>
                                        <p:tgtEl>
                                          <p:spTgt spid="44040"/>
                                        </p:tgtEl>
                                        <p:attrNameLst>
                                          <p:attrName>style.visibility</p:attrName>
                                        </p:attrNameLst>
                                      </p:cBhvr>
                                      <p:to>
                                        <p:strVal val="visible"/>
                                      </p:to>
                                    </p:set>
                                    <p:animEffect transition="in" filter="fade">
                                      <p:cBhvr>
                                        <p:cTn id="10" dur="1000"/>
                                        <p:tgtEl>
                                          <p:spTgt spid="44040"/>
                                        </p:tgtEl>
                                      </p:cBhvr>
                                    </p:animEffect>
                                  </p:childTnLst>
                                  <p:subTnLst>
                                    <p:audio>
                                      <p:cMediaNode>
                                        <p:cTn display="0" masterRel="sameClick">
                                          <p:stCondLst>
                                            <p:cond evt="begin" delay="0">
                                              <p:tn val="8"/>
                                            </p:cond>
                                          </p:stCondLst>
                                          <p:endCondLst>
                                            <p:cond evt="onStopAudio" delay="0">
                                              <p:tgtEl>
                                                <p:sldTgt/>
                                              </p:tgtEl>
                                            </p:cond>
                                          </p:endCondLst>
                                        </p:cTn>
                                        <p:tgtEl>
                                          <p:sndTgt r:embed="rId2" name="wind.wav"/>
                                        </p:tgtEl>
                                      </p:cMediaNode>
                                    </p:audio>
                                  </p:subTnLst>
                                </p:cTn>
                              </p:par>
                            </p:childTnLst>
                          </p:cTn>
                        </p:par>
                        <p:par>
                          <p:cTn id="11" fill="hold">
                            <p:stCondLst>
                              <p:cond delay="2000"/>
                            </p:stCondLst>
                            <p:childTnLst>
                              <p:par>
                                <p:cTn id="12" presetID="10" presetClass="exit" presetSubtype="0" fill="hold" nodeType="afterEffect">
                                  <p:stCondLst>
                                    <p:cond delay="500"/>
                                  </p:stCondLst>
                                  <p:childTnLst>
                                    <p:animEffect transition="out" filter="fade">
                                      <p:cBhvr>
                                        <p:cTn id="13" dur="1000"/>
                                        <p:tgtEl>
                                          <p:spTgt spid="44040"/>
                                        </p:tgtEl>
                                      </p:cBhvr>
                                    </p:animEffect>
                                    <p:set>
                                      <p:cBhvr>
                                        <p:cTn id="14" dur="1" fill="hold">
                                          <p:stCondLst>
                                            <p:cond delay="999"/>
                                          </p:stCondLst>
                                        </p:cTn>
                                        <p:tgtEl>
                                          <p:spTgt spid="44040"/>
                                        </p:tgtEl>
                                        <p:attrNameLst>
                                          <p:attrName>style.visibility</p:attrName>
                                        </p:attrNameLst>
                                      </p:cBhvr>
                                      <p:to>
                                        <p:strVal val="hidden"/>
                                      </p:to>
                                    </p:set>
                                  </p:childTnLst>
                                  <p:subTnLst>
                                    <p:audio>
                                      <p:cMediaNode>
                                        <p:cTn display="0" masterRel="sameClick">
                                          <p:stCondLst>
                                            <p:cond evt="begin" delay="0">
                                              <p:tn val="12"/>
                                            </p:cond>
                                          </p:stCondLst>
                                          <p:endCondLst>
                                            <p:cond evt="onStopAudio" delay="0">
                                              <p:tgtEl>
                                                <p:sldTgt/>
                                              </p:tgtEl>
                                            </p:cond>
                                          </p:endCondLst>
                                        </p:cTn>
                                        <p:tgtEl>
                                          <p:sndTgt r:embed="rId2" name="wind.wav"/>
                                        </p:tgtEl>
                                      </p:cMediaNode>
                                    </p:audio>
                                  </p:subTnLst>
                                </p:cTn>
                              </p:par>
                            </p:childTnLst>
                          </p:cTn>
                        </p:par>
                        <p:par>
                          <p:cTn id="15" fill="hold">
                            <p:stCondLst>
                              <p:cond delay="3500"/>
                            </p:stCondLst>
                            <p:childTnLst>
                              <p:par>
                                <p:cTn id="16" presetID="10" presetClass="entr" presetSubtype="0" fill="hold" nodeType="afterEffect">
                                  <p:stCondLst>
                                    <p:cond delay="500"/>
                                  </p:stCondLst>
                                  <p:childTnLst>
                                    <p:set>
                                      <p:cBhvr>
                                        <p:cTn id="17" dur="1" fill="hold">
                                          <p:stCondLst>
                                            <p:cond delay="0"/>
                                          </p:stCondLst>
                                        </p:cTn>
                                        <p:tgtEl>
                                          <p:spTgt spid="44040"/>
                                        </p:tgtEl>
                                        <p:attrNameLst>
                                          <p:attrName>style.visibility</p:attrName>
                                        </p:attrNameLst>
                                      </p:cBhvr>
                                      <p:to>
                                        <p:strVal val="visible"/>
                                      </p:to>
                                    </p:set>
                                    <p:animEffect transition="in" filter="fade">
                                      <p:cBhvr>
                                        <p:cTn id="18" dur="1000"/>
                                        <p:tgtEl>
                                          <p:spTgt spid="44040"/>
                                        </p:tgtEl>
                                      </p:cBhvr>
                                    </p:animEffect>
                                  </p:childTnLst>
                                  <p:subTnLst>
                                    <p:audio>
                                      <p:cMediaNode>
                                        <p:cTn display="0" masterRel="sameClick">
                                          <p:stCondLst>
                                            <p:cond evt="begin" delay="0">
                                              <p:tn val="16"/>
                                            </p:cond>
                                          </p:stCondLst>
                                          <p:endCondLst>
                                            <p:cond evt="onStopAudio" delay="0">
                                              <p:tgtEl>
                                                <p:sldTgt/>
                                              </p:tgtEl>
                                            </p:cond>
                                          </p:endCondLst>
                                        </p:cTn>
                                        <p:tgtEl>
                                          <p:sndTgt r:embed="rId2" name="wind.wav"/>
                                        </p:tgtEl>
                                      </p:cMediaNode>
                                    </p:audio>
                                  </p:subTnLst>
                                </p:cTn>
                              </p:par>
                            </p:childTnLst>
                          </p:cTn>
                        </p:par>
                        <p:par>
                          <p:cTn id="19" fill="hold">
                            <p:stCondLst>
                              <p:cond delay="5000"/>
                            </p:stCondLst>
                            <p:childTnLst>
                              <p:par>
                                <p:cTn id="20" presetID="10" presetClass="exit" presetSubtype="0" fill="hold" nodeType="afterEffect">
                                  <p:stCondLst>
                                    <p:cond delay="500"/>
                                  </p:stCondLst>
                                  <p:childTnLst>
                                    <p:animEffect transition="out" filter="fade">
                                      <p:cBhvr>
                                        <p:cTn id="21" dur="1000"/>
                                        <p:tgtEl>
                                          <p:spTgt spid="44040"/>
                                        </p:tgtEl>
                                      </p:cBhvr>
                                    </p:animEffect>
                                    <p:set>
                                      <p:cBhvr>
                                        <p:cTn id="22" dur="1" fill="hold">
                                          <p:stCondLst>
                                            <p:cond delay="999"/>
                                          </p:stCondLst>
                                        </p:cTn>
                                        <p:tgtEl>
                                          <p:spTgt spid="44040"/>
                                        </p:tgtEl>
                                        <p:attrNameLst>
                                          <p:attrName>style.visibility</p:attrName>
                                        </p:attrNameLst>
                                      </p:cBhvr>
                                      <p:to>
                                        <p:strVal val="hidden"/>
                                      </p:to>
                                    </p:set>
                                  </p:childTnLst>
                                  <p:subTnLst>
                                    <p:audio>
                                      <p:cMediaNode>
                                        <p:cTn display="0" masterRel="sameClick">
                                          <p:stCondLst>
                                            <p:cond evt="begin" delay="0">
                                              <p:tn val="20"/>
                                            </p:cond>
                                          </p:stCondLst>
                                          <p:endCondLst>
                                            <p:cond evt="onStopAudio" delay="0">
                                              <p:tgtEl>
                                                <p:sldTgt/>
                                              </p:tgtEl>
                                            </p:cond>
                                          </p:endCondLst>
                                        </p:cTn>
                                        <p:tgtEl>
                                          <p:sndTgt r:embed="rId2" name="wind.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4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lgn="ctr"/>
            <a:r>
              <a:rPr lang="en-GB" sz="3200">
                <a:latin typeface="Book Antiqua" pitchFamily="18" charset="0"/>
              </a:rPr>
              <a:t>Deconstructive Conclusions (3):</a:t>
            </a:r>
            <a:r>
              <a:rPr lang="en-GB" sz="3600">
                <a:latin typeface="Book Antiqua" pitchFamily="18" charset="0"/>
              </a:rPr>
              <a:t/>
            </a:r>
            <a:br>
              <a:rPr lang="en-GB" sz="3600">
                <a:latin typeface="Book Antiqua" pitchFamily="18" charset="0"/>
              </a:rPr>
            </a:br>
            <a:r>
              <a:rPr lang="en-GB" sz="3200">
                <a:latin typeface="French Script MT" pitchFamily="66" charset="0"/>
              </a:rPr>
              <a:t>“why don’t I understand deconstruction?”</a:t>
            </a:r>
          </a:p>
        </p:txBody>
      </p:sp>
      <p:sp>
        <p:nvSpPr>
          <p:cNvPr id="45060" name="Text Box 4"/>
          <p:cNvSpPr txBox="1">
            <a:spLocks noChangeArrowheads="1"/>
          </p:cNvSpPr>
          <p:nvPr/>
        </p:nvSpPr>
        <p:spPr bwMode="auto">
          <a:xfrm>
            <a:off x="0" y="1412875"/>
            <a:ext cx="9144000" cy="4108450"/>
          </a:xfrm>
          <a:prstGeom prst="rect">
            <a:avLst/>
          </a:prstGeom>
          <a:noFill/>
          <a:ln w="9525">
            <a:noFill/>
            <a:miter lim="800000"/>
            <a:headEnd/>
            <a:tailEnd/>
          </a:ln>
          <a:effectLst/>
        </p:spPr>
        <p:txBody>
          <a:bodyPr>
            <a:spAutoFit/>
          </a:bodyPr>
          <a:lstStyle/>
          <a:p>
            <a:pPr marL="800100" lvl="1" indent="-342900" algn="l">
              <a:buClr>
                <a:schemeClr val="bg2"/>
              </a:buClr>
              <a:buFontTx/>
              <a:buChar char="o"/>
            </a:pPr>
            <a:r>
              <a:rPr lang="en-GB" sz="2400">
                <a:solidFill>
                  <a:schemeClr val="tx1"/>
                </a:solidFill>
                <a:effectLst/>
              </a:rPr>
              <a:t>Demonstrates a logocentric assumption that there is something to “understand” about deconstruction.</a:t>
            </a:r>
          </a:p>
          <a:p>
            <a:pPr marL="800100" lvl="1" indent="-342900" algn="l">
              <a:buClr>
                <a:schemeClr val="bg2"/>
              </a:buClr>
              <a:buFontTx/>
              <a:buChar char="o"/>
            </a:pPr>
            <a:endParaRPr lang="en-GB" sz="2400">
              <a:solidFill>
                <a:schemeClr val="tx1"/>
              </a:solidFill>
              <a:effectLst/>
            </a:endParaRPr>
          </a:p>
          <a:p>
            <a:pPr marL="800100" lvl="1" indent="-342900" algn="l">
              <a:buClr>
                <a:schemeClr val="bg2"/>
              </a:buClr>
              <a:buFontTx/>
              <a:buChar char="o"/>
            </a:pPr>
            <a:r>
              <a:rPr lang="en-GB" sz="2400">
                <a:solidFill>
                  <a:schemeClr val="tx1"/>
                </a:solidFill>
                <a:effectLst/>
              </a:rPr>
              <a:t>This question also leads to further questions:</a:t>
            </a:r>
          </a:p>
          <a:p>
            <a:pPr marL="1714500" lvl="3" indent="-342900" algn="l">
              <a:buClr>
                <a:schemeClr val="bg2"/>
              </a:buClr>
              <a:buFontTx/>
              <a:buChar char="•"/>
            </a:pPr>
            <a:r>
              <a:rPr lang="en-GB" sz="2400">
                <a:solidFill>
                  <a:schemeClr val="tx1"/>
                </a:solidFill>
                <a:effectLst/>
              </a:rPr>
              <a:t>“</a:t>
            </a:r>
            <a:r>
              <a:rPr lang="en-GB" sz="2400" i="1">
                <a:solidFill>
                  <a:schemeClr val="tx1"/>
                </a:solidFill>
                <a:effectLst/>
              </a:rPr>
              <a:t>How</a:t>
            </a:r>
            <a:r>
              <a:rPr lang="en-GB" sz="2400">
                <a:solidFill>
                  <a:schemeClr val="tx1"/>
                </a:solidFill>
                <a:effectLst/>
              </a:rPr>
              <a:t> don’t I understand deconstruction?”</a:t>
            </a:r>
          </a:p>
          <a:p>
            <a:pPr marL="1714500" lvl="3" indent="-342900" algn="l">
              <a:buClr>
                <a:schemeClr val="bg2"/>
              </a:buClr>
              <a:buFontTx/>
              <a:buChar char="•"/>
            </a:pPr>
            <a:r>
              <a:rPr lang="en-GB" sz="2400">
                <a:solidFill>
                  <a:schemeClr val="tx1"/>
                </a:solidFill>
                <a:effectLst/>
              </a:rPr>
              <a:t>“</a:t>
            </a:r>
            <a:r>
              <a:rPr lang="en-GB" sz="2400" i="1">
                <a:solidFill>
                  <a:schemeClr val="tx1"/>
                </a:solidFill>
                <a:effectLst/>
              </a:rPr>
              <a:t>What</a:t>
            </a:r>
            <a:r>
              <a:rPr lang="en-GB" sz="2400">
                <a:solidFill>
                  <a:schemeClr val="tx1"/>
                </a:solidFill>
                <a:effectLst/>
              </a:rPr>
              <a:t> about deconstruction do I not understand?”</a:t>
            </a:r>
          </a:p>
          <a:p>
            <a:pPr marL="800100" lvl="1" indent="-342900" algn="l">
              <a:buClr>
                <a:schemeClr val="bg2"/>
              </a:buClr>
              <a:buFontTx/>
              <a:buChar char="o"/>
            </a:pPr>
            <a:endParaRPr lang="en-GB" sz="2400">
              <a:solidFill>
                <a:schemeClr val="tx1"/>
              </a:solidFill>
              <a:effectLst/>
            </a:endParaRPr>
          </a:p>
          <a:p>
            <a:pPr marL="800100" lvl="1" indent="-342900" algn="l">
              <a:buClr>
                <a:schemeClr val="bg2"/>
              </a:buClr>
              <a:buFontTx/>
              <a:buChar char="o"/>
            </a:pPr>
            <a:r>
              <a:rPr lang="en-GB" sz="2400">
                <a:solidFill>
                  <a:schemeClr val="tx1"/>
                </a:solidFill>
                <a:effectLst/>
              </a:rPr>
              <a:t>Who is the “I” here? The lecturer (me) or the student (you)? Does it change how we interpret the question?</a:t>
            </a:r>
          </a:p>
          <a:p>
            <a:pPr marL="800100" lvl="1" indent="-342900" algn="l">
              <a:buClr>
                <a:schemeClr val="bg2"/>
              </a:buClr>
              <a:buFontTx/>
              <a:buChar char="o"/>
            </a:pPr>
            <a:endParaRPr lang="en-GB" sz="2400">
              <a:solidFill>
                <a:schemeClr val="tx1"/>
              </a:solidFill>
              <a:effectLst/>
            </a:endParaRPr>
          </a:p>
          <a:p>
            <a:pPr marL="800100" lvl="1" indent="-342900" algn="l">
              <a:buClr>
                <a:schemeClr val="bg2"/>
              </a:buClr>
              <a:buFontTx/>
              <a:buChar char="o"/>
            </a:pPr>
            <a:r>
              <a:rPr lang="en-GB" sz="2400">
                <a:solidFill>
                  <a:schemeClr val="tx1"/>
                </a:solidFill>
                <a:effectLst/>
              </a:rPr>
              <a:t>What does it mean, to “understand” deconstruction?</a:t>
            </a:r>
          </a:p>
        </p:txBody>
      </p:sp>
      <p:sp>
        <p:nvSpPr>
          <p:cNvPr id="45061" name="Text Box 5"/>
          <p:cNvSpPr txBox="1">
            <a:spLocks noChangeArrowheads="1"/>
          </p:cNvSpPr>
          <p:nvPr/>
        </p:nvSpPr>
        <p:spPr bwMode="auto">
          <a:xfrm>
            <a:off x="684213" y="5661025"/>
            <a:ext cx="7704137" cy="822325"/>
          </a:xfrm>
          <a:prstGeom prst="rect">
            <a:avLst/>
          </a:prstGeom>
          <a:noFill/>
          <a:ln w="9525">
            <a:noFill/>
            <a:miter lim="800000"/>
            <a:headEnd/>
            <a:tailEnd/>
          </a:ln>
          <a:effectLst/>
        </p:spPr>
        <p:txBody>
          <a:bodyPr>
            <a:spAutoFit/>
          </a:bodyPr>
          <a:lstStyle/>
          <a:p>
            <a:pPr algn="ctr"/>
            <a:r>
              <a:rPr lang="en-GB" sz="2400">
                <a:solidFill>
                  <a:srgbClr val="CC0066"/>
                </a:solidFill>
                <a:effectLst/>
              </a:rPr>
              <a:t>If anyone says that they “understand” deconstruction and can tell you what it “is”, they are probably lying…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5060"/>
                                        </p:tgtEl>
                                        <p:attrNameLst>
                                          <p:attrName>style.visibility</p:attrName>
                                        </p:attrNameLst>
                                      </p:cBhvr>
                                      <p:to>
                                        <p:strVal val="visible"/>
                                      </p:to>
                                    </p:set>
                                    <p:anim calcmode="discrete" valueType="clr">
                                      <p:cBhvr override="childStyle">
                                        <p:cTn id="7" dur="80"/>
                                        <p:tgtEl>
                                          <p:spTgt spid="45060"/>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5060"/>
                                        </p:tgtEl>
                                        <p:attrNameLst>
                                          <p:attrName>fillcolor</p:attrName>
                                        </p:attrNameLst>
                                      </p:cBhvr>
                                      <p:tavLst>
                                        <p:tav tm="0">
                                          <p:val>
                                            <p:clrVal>
                                              <a:schemeClr val="accent2"/>
                                            </p:clrVal>
                                          </p:val>
                                        </p:tav>
                                        <p:tav tm="50000">
                                          <p:val>
                                            <p:clrVal>
                                              <a:schemeClr val="hlink"/>
                                            </p:clrVal>
                                          </p:val>
                                        </p:tav>
                                      </p:tavLst>
                                    </p:anim>
                                    <p:set>
                                      <p:cBhvr>
                                        <p:cTn id="9" dur="80"/>
                                        <p:tgtEl>
                                          <p:spTgt spid="45060"/>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450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0" grpId="0"/>
      <p:bldP spid="45061"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algn="ctr"/>
            <a:r>
              <a:rPr lang="en-GB" sz="3200">
                <a:latin typeface="Book Antiqua" pitchFamily="18" charset="0"/>
              </a:rPr>
              <a:t>Deconstructive Conclusions (4): </a:t>
            </a:r>
            <a:br>
              <a:rPr lang="en-GB" sz="3200">
                <a:latin typeface="Book Antiqua" pitchFamily="18" charset="0"/>
              </a:rPr>
            </a:br>
            <a:r>
              <a:rPr lang="en-GB" sz="2400">
                <a:latin typeface="Book Antiqua" pitchFamily="18" charset="0"/>
              </a:rPr>
              <a:t>A “Supplement”</a:t>
            </a:r>
          </a:p>
        </p:txBody>
      </p:sp>
      <p:sp>
        <p:nvSpPr>
          <p:cNvPr id="46083" name="Rectangle 3"/>
          <p:cNvSpPr>
            <a:spLocks noGrp="1" noChangeArrowheads="1"/>
          </p:cNvSpPr>
          <p:nvPr>
            <p:ph type="body" idx="1"/>
          </p:nvPr>
        </p:nvSpPr>
        <p:spPr>
          <a:xfrm>
            <a:off x="0" y="1412875"/>
            <a:ext cx="9144000" cy="1584325"/>
          </a:xfrm>
        </p:spPr>
        <p:txBody>
          <a:bodyPr/>
          <a:lstStyle/>
          <a:p>
            <a:pPr lvl="1"/>
            <a:r>
              <a:rPr lang="en-GB" sz="2400">
                <a:latin typeface="Book Antiqua" pitchFamily="18" charset="0"/>
              </a:rPr>
              <a:t>Ask the person sat next to you a question about something from the lecture. If they can’t answer it, write it down on a piece of paper and hand it in to me – I will answer the question on the Blackboard presentation slides.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algn="ctr"/>
            <a:r>
              <a:rPr lang="cy-GB" sz="3200">
                <a:latin typeface="Book Antiqua" pitchFamily="18" charset="0"/>
              </a:rPr>
              <a:t>Select (Supplemental) Bibliography</a:t>
            </a:r>
            <a:endParaRPr lang="en-US" sz="3200">
              <a:latin typeface="Book Antiqua" pitchFamily="18" charset="0"/>
            </a:endParaRPr>
          </a:p>
        </p:txBody>
      </p:sp>
      <p:sp>
        <p:nvSpPr>
          <p:cNvPr id="48131" name="Rectangle 3"/>
          <p:cNvSpPr>
            <a:spLocks noGrp="1" noChangeArrowheads="1"/>
          </p:cNvSpPr>
          <p:nvPr>
            <p:ph type="body" idx="1"/>
          </p:nvPr>
        </p:nvSpPr>
        <p:spPr>
          <a:xfrm>
            <a:off x="0" y="1484313"/>
            <a:ext cx="9144000" cy="5184775"/>
          </a:xfrm>
        </p:spPr>
        <p:txBody>
          <a:bodyPr/>
          <a:lstStyle/>
          <a:p>
            <a:pPr lvl="1">
              <a:buFont typeface="Wingdings" pitchFamily="2" charset="2"/>
              <a:buNone/>
            </a:pPr>
            <a:r>
              <a:rPr lang="cy-GB" sz="2600">
                <a:latin typeface="Book Antiqua" pitchFamily="18" charset="0"/>
              </a:rPr>
              <a:t>Bloom, Harold, et al. </a:t>
            </a:r>
            <a:r>
              <a:rPr lang="cy-GB" sz="2600" i="1">
                <a:latin typeface="Book Antiqua" pitchFamily="18" charset="0"/>
              </a:rPr>
              <a:t>Deconstruction and Criticism</a:t>
            </a:r>
            <a:r>
              <a:rPr lang="cy-GB" sz="2600">
                <a:latin typeface="Book Antiqua" pitchFamily="18" charset="0"/>
              </a:rPr>
              <a:t>. Continuum, 2004.</a:t>
            </a:r>
          </a:p>
          <a:p>
            <a:pPr lvl="1">
              <a:buFont typeface="Wingdings" pitchFamily="2" charset="2"/>
              <a:buNone/>
            </a:pPr>
            <a:r>
              <a:rPr lang="cy-GB" sz="2600">
                <a:latin typeface="Book Antiqua" pitchFamily="18" charset="0"/>
              </a:rPr>
              <a:t>Belsey, Catherine. </a:t>
            </a:r>
            <a:r>
              <a:rPr lang="cy-GB" sz="2600" i="1">
                <a:latin typeface="Book Antiqua" pitchFamily="18" charset="0"/>
              </a:rPr>
              <a:t>Poststructuralism: A Very Short Introduction</a:t>
            </a:r>
            <a:r>
              <a:rPr lang="cy-GB" sz="2600">
                <a:latin typeface="Book Antiqua" pitchFamily="18" charset="0"/>
              </a:rPr>
              <a:t>. Oxford University Press, 2002.</a:t>
            </a:r>
          </a:p>
          <a:p>
            <a:pPr lvl="1">
              <a:buFont typeface="Wingdings" pitchFamily="2" charset="2"/>
              <a:buNone/>
            </a:pPr>
            <a:r>
              <a:rPr lang="cy-GB" sz="2600">
                <a:latin typeface="Book Antiqua" pitchFamily="18" charset="0"/>
              </a:rPr>
              <a:t>Brannigan, John, Ruth Robbins, and Julian Wolfreys, eds. </a:t>
            </a:r>
            <a:r>
              <a:rPr lang="cy-GB" sz="2600" i="1">
                <a:latin typeface="Book Antiqua" pitchFamily="18" charset="0"/>
              </a:rPr>
              <a:t>Applying: To Derrida</a:t>
            </a:r>
            <a:r>
              <a:rPr lang="cy-GB" sz="2600">
                <a:latin typeface="Book Antiqua" pitchFamily="18" charset="0"/>
              </a:rPr>
              <a:t>. Macmillan, 1996.</a:t>
            </a:r>
          </a:p>
          <a:p>
            <a:pPr lvl="1">
              <a:buFont typeface="Wingdings" pitchFamily="2" charset="2"/>
              <a:buNone/>
            </a:pPr>
            <a:r>
              <a:rPr lang="cy-GB" sz="2600">
                <a:latin typeface="Book Antiqua" pitchFamily="18" charset="0"/>
              </a:rPr>
              <a:t>Norris, Christopher. </a:t>
            </a:r>
            <a:r>
              <a:rPr lang="cy-GB" sz="2600" i="1">
                <a:latin typeface="Book Antiqua" pitchFamily="18" charset="0"/>
              </a:rPr>
              <a:t>Deconstruction: Theory and Practice</a:t>
            </a:r>
            <a:r>
              <a:rPr lang="cy-GB" sz="2600">
                <a:latin typeface="Book Antiqua" pitchFamily="18" charset="0"/>
              </a:rPr>
              <a:t>. Routledge, 2002.</a:t>
            </a:r>
          </a:p>
          <a:p>
            <a:pPr lvl="1">
              <a:buFont typeface="Wingdings" pitchFamily="2" charset="2"/>
              <a:buNone/>
            </a:pPr>
            <a:r>
              <a:rPr lang="cy-GB" sz="2600">
                <a:latin typeface="Book Antiqua" pitchFamily="18" charset="0"/>
              </a:rPr>
              <a:t>Williams, James. </a:t>
            </a:r>
            <a:r>
              <a:rPr lang="cy-GB" sz="2600" i="1">
                <a:latin typeface="Book Antiqua" pitchFamily="18" charset="0"/>
              </a:rPr>
              <a:t>Understanding Poststructuralism</a:t>
            </a:r>
            <a:r>
              <a:rPr lang="cy-GB" sz="2600">
                <a:latin typeface="Book Antiqua" pitchFamily="18" charset="0"/>
              </a:rPr>
              <a:t>. Acumen, 2005.</a:t>
            </a:r>
          </a:p>
          <a:p>
            <a:pPr lvl="1">
              <a:buFont typeface="Wingdings" pitchFamily="2" charset="2"/>
              <a:buNone/>
            </a:pPr>
            <a:r>
              <a:rPr lang="cy-GB" sz="2600">
                <a:latin typeface="Book Antiqua" pitchFamily="18" charset="0"/>
              </a:rPr>
              <a:t>Wolfreys, Julian, ed. </a:t>
            </a:r>
            <a:r>
              <a:rPr lang="cy-GB" sz="2600" i="1">
                <a:latin typeface="Book Antiqua" pitchFamily="18" charset="0"/>
              </a:rPr>
              <a:t>Deconstruction</a:t>
            </a:r>
            <a:r>
              <a:rPr lang="cy-GB" sz="2600" b="1" i="1">
                <a:latin typeface="Book Antiqua" pitchFamily="18" charset="0"/>
              </a:rPr>
              <a:t>●</a:t>
            </a:r>
            <a:r>
              <a:rPr lang="en-US" sz="2600" i="1">
                <a:latin typeface="Book Antiqua" pitchFamily="18" charset="0"/>
              </a:rPr>
              <a:t>Derrida</a:t>
            </a:r>
            <a:r>
              <a:rPr lang="en-US" sz="2600">
                <a:latin typeface="Book Antiqua" pitchFamily="18" charset="0"/>
              </a:rPr>
              <a:t>. Macmillan, 1998.</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ctr"/>
            <a:r>
              <a:rPr lang="en-GB" sz="3200">
                <a:latin typeface="Book Antiqua" pitchFamily="18" charset="0"/>
              </a:rPr>
              <a:t>De(con)structive Critics:</a:t>
            </a:r>
            <a:r>
              <a:rPr lang="en-GB" sz="2800">
                <a:latin typeface="Book Antiqua" pitchFamily="18" charset="0"/>
              </a:rPr>
              <a:t/>
            </a:r>
            <a:br>
              <a:rPr lang="en-GB" sz="2800">
                <a:latin typeface="Book Antiqua" pitchFamily="18" charset="0"/>
              </a:rPr>
            </a:br>
            <a:r>
              <a:rPr lang="en-GB" sz="2800">
                <a:latin typeface="Book Antiqua" pitchFamily="18" charset="0"/>
              </a:rPr>
              <a:t> </a:t>
            </a:r>
            <a:r>
              <a:rPr lang="en-GB" sz="2400">
                <a:latin typeface="Book Antiqua" pitchFamily="18" charset="0"/>
              </a:rPr>
              <a:t>Responses to Deconstruction (1)</a:t>
            </a:r>
          </a:p>
        </p:txBody>
      </p:sp>
      <p:sp>
        <p:nvSpPr>
          <p:cNvPr id="25603" name="Text Box 3"/>
          <p:cNvSpPr txBox="1">
            <a:spLocks noChangeArrowheads="1"/>
          </p:cNvSpPr>
          <p:nvPr/>
        </p:nvSpPr>
        <p:spPr bwMode="auto">
          <a:xfrm>
            <a:off x="0" y="5157788"/>
            <a:ext cx="9144000" cy="1552575"/>
          </a:xfrm>
          <a:prstGeom prst="rect">
            <a:avLst/>
          </a:prstGeom>
          <a:noFill/>
          <a:ln w="9525">
            <a:noFill/>
            <a:miter lim="800000"/>
            <a:headEnd/>
            <a:tailEnd/>
          </a:ln>
          <a:effectLst/>
        </p:spPr>
        <p:txBody>
          <a:bodyPr>
            <a:spAutoFit/>
          </a:bodyPr>
          <a:lstStyle/>
          <a:p>
            <a:pPr lvl="1" algn="l"/>
            <a:r>
              <a:rPr lang="en-GB" sz="2400">
                <a:solidFill>
                  <a:schemeClr val="hlink"/>
                </a:solidFill>
                <a:effectLst/>
              </a:rPr>
              <a:t>“Translation”:</a:t>
            </a:r>
          </a:p>
          <a:p>
            <a:pPr lvl="1" algn="l"/>
            <a:r>
              <a:rPr lang="en-GB" sz="2400">
                <a:solidFill>
                  <a:schemeClr val="hlink"/>
                </a:solidFill>
                <a:effectLst/>
              </a:rPr>
              <a:t>By looking at the gaps of a text [its “</a:t>
            </a:r>
            <a:r>
              <a:rPr lang="en-GB" sz="2400" b="1">
                <a:solidFill>
                  <a:schemeClr val="hlink"/>
                </a:solidFill>
                <a:effectLst/>
              </a:rPr>
              <a:t>aporiae</a:t>
            </a:r>
            <a:r>
              <a:rPr lang="en-GB" sz="2400">
                <a:solidFill>
                  <a:schemeClr val="hlink"/>
                </a:solidFill>
                <a:effectLst/>
              </a:rPr>
              <a:t>”],</a:t>
            </a:r>
            <a:r>
              <a:rPr lang="en-GB" sz="2400">
                <a:solidFill>
                  <a:schemeClr val="tx1"/>
                </a:solidFill>
                <a:effectLst/>
              </a:rPr>
              <a:t> </a:t>
            </a:r>
            <a:r>
              <a:rPr lang="en-GB" sz="2400">
                <a:solidFill>
                  <a:schemeClr val="hlink"/>
                </a:solidFill>
                <a:effectLst/>
              </a:rPr>
              <a:t>deconstruction destroys everything unique about a piece of art, reducing it to nothingness.</a:t>
            </a:r>
          </a:p>
        </p:txBody>
      </p:sp>
      <p:sp>
        <p:nvSpPr>
          <p:cNvPr id="25604" name="Text Box 4"/>
          <p:cNvSpPr txBox="1">
            <a:spLocks noChangeArrowheads="1"/>
          </p:cNvSpPr>
          <p:nvPr/>
        </p:nvSpPr>
        <p:spPr bwMode="auto">
          <a:xfrm>
            <a:off x="0" y="1412875"/>
            <a:ext cx="9144000" cy="2101850"/>
          </a:xfrm>
          <a:prstGeom prst="rect">
            <a:avLst/>
          </a:prstGeom>
          <a:noFill/>
          <a:ln w="9525">
            <a:noFill/>
            <a:miter lim="800000"/>
            <a:headEnd/>
            <a:tailEnd/>
          </a:ln>
          <a:effectLst/>
        </p:spPr>
        <p:txBody>
          <a:bodyPr>
            <a:spAutoFit/>
          </a:bodyPr>
          <a:lstStyle/>
          <a:p>
            <a:pPr lvl="1" algn="l"/>
            <a:r>
              <a:rPr lang="en-GB" sz="2200">
                <a:solidFill>
                  <a:schemeClr val="tx1"/>
                </a:solidFill>
                <a:effectLst/>
              </a:rPr>
              <a:t>No self, no author, no coherent work, no relation to reality, no correct interpretation, no distinction between art and nonart, fictional and expository writing, no value judgment, and finally no truth, but only nothingness—these are negations that destroy literary studies. (René Wellek, “New Nihilism in Literary Studies” 80).</a:t>
            </a:r>
          </a:p>
        </p:txBody>
      </p:sp>
      <p:sp>
        <p:nvSpPr>
          <p:cNvPr id="25605" name="Text Box 5"/>
          <p:cNvSpPr txBox="1">
            <a:spLocks noChangeArrowheads="1"/>
          </p:cNvSpPr>
          <p:nvPr/>
        </p:nvSpPr>
        <p:spPr bwMode="auto">
          <a:xfrm>
            <a:off x="0" y="3573463"/>
            <a:ext cx="9144000" cy="1431925"/>
          </a:xfrm>
          <a:prstGeom prst="rect">
            <a:avLst/>
          </a:prstGeom>
          <a:noFill/>
          <a:ln w="9525">
            <a:noFill/>
            <a:miter lim="800000"/>
            <a:headEnd/>
            <a:tailEnd/>
          </a:ln>
          <a:effectLst/>
        </p:spPr>
        <p:txBody>
          <a:bodyPr>
            <a:spAutoFit/>
          </a:bodyPr>
          <a:lstStyle/>
          <a:p>
            <a:pPr lvl="1" algn="l">
              <a:spcBef>
                <a:spcPct val="50000"/>
              </a:spcBef>
            </a:pPr>
            <a:r>
              <a:rPr lang="en-GB" sz="2200">
                <a:solidFill>
                  <a:schemeClr val="tx1"/>
                </a:solidFill>
                <a:effectLst/>
              </a:rPr>
              <a:t>A vertical and lateral reverberation from sign to sign of ghostly nonpresence emanating from no voice, intended by no one, referring to nothing, bombinating in a void (Meyer Abrams, “Deconstructive Angel,” 431).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25604"/>
                                        </p:tgtEl>
                                        <p:attrNameLst>
                                          <p:attrName>style.visibility</p:attrName>
                                        </p:attrNameLst>
                                      </p:cBhvr>
                                      <p:to>
                                        <p:strVal val="visible"/>
                                      </p:to>
                                    </p:set>
                                    <p:anim calcmode="discrete" valueType="clr">
                                      <p:cBhvr override="childStyle">
                                        <p:cTn id="7" dur="80"/>
                                        <p:tgtEl>
                                          <p:spTgt spid="2560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5604"/>
                                        </p:tgtEl>
                                        <p:attrNameLst>
                                          <p:attrName>fillcolor</p:attrName>
                                        </p:attrNameLst>
                                      </p:cBhvr>
                                      <p:tavLst>
                                        <p:tav tm="0">
                                          <p:val>
                                            <p:clrVal>
                                              <a:schemeClr val="accent2"/>
                                            </p:clrVal>
                                          </p:val>
                                        </p:tav>
                                        <p:tav tm="50000">
                                          <p:val>
                                            <p:clrVal>
                                              <a:schemeClr val="hlink"/>
                                            </p:clrVal>
                                          </p:val>
                                        </p:tav>
                                      </p:tavLst>
                                    </p:anim>
                                    <p:set>
                                      <p:cBhvr>
                                        <p:cTn id="9" dur="80"/>
                                        <p:tgtEl>
                                          <p:spTgt spid="25604"/>
                                        </p:tgtEl>
                                        <p:attrNameLst>
                                          <p:attrName>fill.type</p:attrName>
                                        </p:attrNameLst>
                                      </p:cBhvr>
                                      <p:to>
                                        <p:strVal val="solid"/>
                                      </p:to>
                                    </p:set>
                                  </p:childTnLst>
                                </p:cTn>
                              </p:par>
                              <p:par>
                                <p:cTn id="10" presetID="27" presetClass="entr" presetSubtype="0" fill="hold" grpId="0" nodeType="withEffect">
                                  <p:stCondLst>
                                    <p:cond delay="0"/>
                                  </p:stCondLst>
                                  <p:iterate type="lt">
                                    <p:tmPct val="50000"/>
                                  </p:iterate>
                                  <p:childTnLst>
                                    <p:set>
                                      <p:cBhvr>
                                        <p:cTn id="11" dur="1" fill="hold">
                                          <p:stCondLst>
                                            <p:cond delay="0"/>
                                          </p:stCondLst>
                                        </p:cTn>
                                        <p:tgtEl>
                                          <p:spTgt spid="25605"/>
                                        </p:tgtEl>
                                        <p:attrNameLst>
                                          <p:attrName>style.visibility</p:attrName>
                                        </p:attrNameLst>
                                      </p:cBhvr>
                                      <p:to>
                                        <p:strVal val="visible"/>
                                      </p:to>
                                    </p:set>
                                    <p:anim calcmode="discrete" valueType="clr">
                                      <p:cBhvr override="childStyle">
                                        <p:cTn id="12" dur="80"/>
                                        <p:tgtEl>
                                          <p:spTgt spid="25605"/>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25605"/>
                                        </p:tgtEl>
                                        <p:attrNameLst>
                                          <p:attrName>fillcolor</p:attrName>
                                        </p:attrNameLst>
                                      </p:cBhvr>
                                      <p:tavLst>
                                        <p:tav tm="0">
                                          <p:val>
                                            <p:clrVal>
                                              <a:schemeClr val="accent2"/>
                                            </p:clrVal>
                                          </p:val>
                                        </p:tav>
                                        <p:tav tm="50000">
                                          <p:val>
                                            <p:clrVal>
                                              <a:schemeClr val="hlink"/>
                                            </p:clrVal>
                                          </p:val>
                                        </p:tav>
                                      </p:tavLst>
                                    </p:anim>
                                    <p:set>
                                      <p:cBhvr>
                                        <p:cTn id="14" dur="80"/>
                                        <p:tgtEl>
                                          <p:spTgt spid="25605"/>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25603"/>
                                        </p:tgtEl>
                                        <p:attrNameLst>
                                          <p:attrName>style.visibility</p:attrName>
                                        </p:attrNameLst>
                                      </p:cBhvr>
                                      <p:to>
                                        <p:strVal val="visible"/>
                                      </p:to>
                                    </p:set>
                                    <p:anim calcmode="discrete" valueType="clr">
                                      <p:cBhvr override="childStyle">
                                        <p:cTn id="19" dur="80"/>
                                        <p:tgtEl>
                                          <p:spTgt spid="25603"/>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25603"/>
                                        </p:tgtEl>
                                        <p:attrNameLst>
                                          <p:attrName>fillcolor</p:attrName>
                                        </p:attrNameLst>
                                      </p:cBhvr>
                                      <p:tavLst>
                                        <p:tav tm="0">
                                          <p:val>
                                            <p:clrVal>
                                              <a:schemeClr val="accent2"/>
                                            </p:clrVal>
                                          </p:val>
                                        </p:tav>
                                        <p:tav tm="50000">
                                          <p:val>
                                            <p:clrVal>
                                              <a:schemeClr val="hlink"/>
                                            </p:clrVal>
                                          </p:val>
                                        </p:tav>
                                      </p:tavLst>
                                    </p:anim>
                                    <p:set>
                                      <p:cBhvr>
                                        <p:cTn id="21" dur="80"/>
                                        <p:tgtEl>
                                          <p:spTgt spid="2560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p:bldP spid="25604" grpId="0"/>
      <p:bldP spid="2560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3"/>
          <p:cNvSpPr txBox="1">
            <a:spLocks noChangeArrowheads="1"/>
          </p:cNvSpPr>
          <p:nvPr/>
        </p:nvSpPr>
        <p:spPr bwMode="auto">
          <a:xfrm>
            <a:off x="0" y="2133600"/>
            <a:ext cx="9144000" cy="1096963"/>
          </a:xfrm>
          <a:prstGeom prst="rect">
            <a:avLst/>
          </a:prstGeom>
          <a:noFill/>
          <a:ln w="9525">
            <a:noFill/>
            <a:miter lim="800000"/>
            <a:headEnd/>
            <a:tailEnd/>
          </a:ln>
          <a:effectLst/>
        </p:spPr>
        <p:txBody>
          <a:bodyPr>
            <a:spAutoFit/>
          </a:bodyPr>
          <a:lstStyle/>
          <a:p>
            <a:pPr lvl="1" algn="l"/>
            <a:r>
              <a:rPr lang="en-GB" sz="2200">
                <a:solidFill>
                  <a:schemeClr val="tx1"/>
                </a:solidFill>
                <a:effectLst/>
              </a:rPr>
              <a:t>a chromatic plenitude, a playing of all possible notes in all possible registers, a saturation of space (Jonathan Culler, “Prolegomena to a Theory of Reading,” 47)</a:t>
            </a:r>
          </a:p>
        </p:txBody>
      </p:sp>
      <p:sp>
        <p:nvSpPr>
          <p:cNvPr id="26628" name="Text Box 4"/>
          <p:cNvSpPr txBox="1">
            <a:spLocks noChangeArrowheads="1"/>
          </p:cNvSpPr>
          <p:nvPr/>
        </p:nvSpPr>
        <p:spPr bwMode="auto">
          <a:xfrm>
            <a:off x="0" y="4149725"/>
            <a:ext cx="9144000" cy="1552575"/>
          </a:xfrm>
          <a:prstGeom prst="rect">
            <a:avLst/>
          </a:prstGeom>
          <a:noFill/>
          <a:ln w="9525">
            <a:noFill/>
            <a:miter lim="800000"/>
            <a:headEnd/>
            <a:tailEnd/>
          </a:ln>
          <a:effectLst/>
        </p:spPr>
        <p:txBody>
          <a:bodyPr>
            <a:spAutoFit/>
          </a:bodyPr>
          <a:lstStyle/>
          <a:p>
            <a:pPr lvl="1" algn="l"/>
            <a:r>
              <a:rPr lang="en-GB" sz="2400">
                <a:solidFill>
                  <a:schemeClr val="hlink"/>
                </a:solidFill>
                <a:effectLst/>
              </a:rPr>
              <a:t>“Translation”:</a:t>
            </a:r>
          </a:p>
          <a:p>
            <a:pPr lvl="1" algn="l"/>
            <a:r>
              <a:rPr lang="en-GB" sz="2400">
                <a:solidFill>
                  <a:schemeClr val="hlink"/>
                </a:solidFill>
                <a:effectLst/>
              </a:rPr>
              <a:t>Contrary to what those critics opposed to deconstruction say, deconstruction shows how “full of possibility” a text is – it is so full, in fact, that we cannot say anything about it.</a:t>
            </a:r>
          </a:p>
        </p:txBody>
      </p:sp>
      <p:sp>
        <p:nvSpPr>
          <p:cNvPr id="26630" name="Rectangle 6"/>
          <p:cNvSpPr>
            <a:spLocks noGrp="1" noChangeArrowheads="1"/>
          </p:cNvSpPr>
          <p:nvPr>
            <p:ph type="title"/>
          </p:nvPr>
        </p:nvSpPr>
        <p:spPr>
          <a:noFill/>
          <a:ln/>
        </p:spPr>
        <p:txBody>
          <a:bodyPr/>
          <a:lstStyle/>
          <a:p>
            <a:pPr algn="ctr"/>
            <a:r>
              <a:rPr lang="en-GB" sz="3200">
                <a:latin typeface="Book Antiqua" pitchFamily="18" charset="0"/>
              </a:rPr>
              <a:t>De(con)structive Critics:</a:t>
            </a:r>
            <a:r>
              <a:rPr lang="en-GB" sz="3600">
                <a:latin typeface="Book Antiqua" pitchFamily="18" charset="0"/>
              </a:rPr>
              <a:t/>
            </a:r>
            <a:br>
              <a:rPr lang="en-GB" sz="3600">
                <a:latin typeface="Book Antiqua" pitchFamily="18" charset="0"/>
              </a:rPr>
            </a:br>
            <a:r>
              <a:rPr lang="en-GB" sz="3400">
                <a:latin typeface="Book Antiqua" pitchFamily="18" charset="0"/>
              </a:rPr>
              <a:t> </a:t>
            </a:r>
            <a:r>
              <a:rPr lang="en-GB" sz="2400">
                <a:latin typeface="Book Antiqua" pitchFamily="18" charset="0"/>
              </a:rPr>
              <a:t>Responses to Deconstruction (2)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26627"/>
                                        </p:tgtEl>
                                        <p:attrNameLst>
                                          <p:attrName>style.visibility</p:attrName>
                                        </p:attrNameLst>
                                      </p:cBhvr>
                                      <p:to>
                                        <p:strVal val="visible"/>
                                      </p:to>
                                    </p:set>
                                    <p:anim calcmode="discrete" valueType="clr">
                                      <p:cBhvr override="childStyle">
                                        <p:cTn id="7" dur="80"/>
                                        <p:tgtEl>
                                          <p:spTgt spid="2662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6627"/>
                                        </p:tgtEl>
                                        <p:attrNameLst>
                                          <p:attrName>fillcolor</p:attrName>
                                        </p:attrNameLst>
                                      </p:cBhvr>
                                      <p:tavLst>
                                        <p:tav tm="0">
                                          <p:val>
                                            <p:clrVal>
                                              <a:schemeClr val="accent2"/>
                                            </p:clrVal>
                                          </p:val>
                                        </p:tav>
                                        <p:tav tm="50000">
                                          <p:val>
                                            <p:clrVal>
                                              <a:schemeClr val="hlink"/>
                                            </p:clrVal>
                                          </p:val>
                                        </p:tav>
                                      </p:tavLst>
                                    </p:anim>
                                    <p:set>
                                      <p:cBhvr>
                                        <p:cTn id="9" dur="80"/>
                                        <p:tgtEl>
                                          <p:spTgt spid="26627"/>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26628"/>
                                        </p:tgtEl>
                                        <p:attrNameLst>
                                          <p:attrName>style.visibility</p:attrName>
                                        </p:attrNameLst>
                                      </p:cBhvr>
                                      <p:to>
                                        <p:strVal val="visible"/>
                                      </p:to>
                                    </p:set>
                                    <p:anim calcmode="discrete" valueType="clr">
                                      <p:cBhvr override="childStyle">
                                        <p:cTn id="14" dur="80"/>
                                        <p:tgtEl>
                                          <p:spTgt spid="26628"/>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26628"/>
                                        </p:tgtEl>
                                        <p:attrNameLst>
                                          <p:attrName>fillcolor</p:attrName>
                                        </p:attrNameLst>
                                      </p:cBhvr>
                                      <p:tavLst>
                                        <p:tav tm="0">
                                          <p:val>
                                            <p:clrVal>
                                              <a:schemeClr val="accent2"/>
                                            </p:clrVal>
                                          </p:val>
                                        </p:tav>
                                        <p:tav tm="50000">
                                          <p:val>
                                            <p:clrVal>
                                              <a:schemeClr val="hlink"/>
                                            </p:clrVal>
                                          </p:val>
                                        </p:tav>
                                      </p:tavLst>
                                    </p:anim>
                                    <p:set>
                                      <p:cBhvr>
                                        <p:cTn id="16" dur="80"/>
                                        <p:tgtEl>
                                          <p:spTgt spid="2662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p:bldP spid="2662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333375"/>
            <a:ext cx="8229600" cy="1008063"/>
          </a:xfrm>
        </p:spPr>
        <p:txBody>
          <a:bodyPr/>
          <a:lstStyle/>
          <a:p>
            <a:pPr algn="ctr"/>
            <a:r>
              <a:rPr lang="en-GB" sz="3200">
                <a:latin typeface="Book Antiqua" pitchFamily="18" charset="0"/>
              </a:rPr>
              <a:t>De(con)structive Critics:</a:t>
            </a:r>
            <a:r>
              <a:rPr lang="en-GB" sz="3600">
                <a:latin typeface="Book Antiqua" pitchFamily="18" charset="0"/>
              </a:rPr>
              <a:t/>
            </a:r>
            <a:br>
              <a:rPr lang="en-GB" sz="3600">
                <a:latin typeface="Book Antiqua" pitchFamily="18" charset="0"/>
              </a:rPr>
            </a:br>
            <a:r>
              <a:rPr lang="en-GB" sz="2400">
                <a:latin typeface="Book Antiqua" pitchFamily="18" charset="0"/>
              </a:rPr>
              <a:t>Why They Say What They Say</a:t>
            </a:r>
          </a:p>
        </p:txBody>
      </p:sp>
      <p:sp>
        <p:nvSpPr>
          <p:cNvPr id="34819" name="Text Box 3"/>
          <p:cNvSpPr txBox="1">
            <a:spLocks noChangeArrowheads="1"/>
          </p:cNvSpPr>
          <p:nvPr/>
        </p:nvSpPr>
        <p:spPr bwMode="auto">
          <a:xfrm>
            <a:off x="1619250" y="3716338"/>
            <a:ext cx="7524750" cy="549275"/>
          </a:xfrm>
          <a:prstGeom prst="rect">
            <a:avLst/>
          </a:prstGeom>
          <a:noFill/>
          <a:ln w="9525">
            <a:noFill/>
            <a:miter lim="800000"/>
            <a:headEnd/>
            <a:tailEnd/>
          </a:ln>
          <a:effectLst/>
        </p:spPr>
        <p:txBody>
          <a:bodyPr>
            <a:spAutoFit/>
          </a:bodyPr>
          <a:lstStyle/>
          <a:p>
            <a:pPr algn="l">
              <a:spcBef>
                <a:spcPct val="50000"/>
              </a:spcBef>
            </a:pPr>
            <a:r>
              <a:rPr lang="en-GB" sz="3000">
                <a:solidFill>
                  <a:schemeClr val="tx2"/>
                </a:solidFill>
                <a:effectLst/>
              </a:rPr>
              <a:t>The cat sat on the mat.</a:t>
            </a:r>
          </a:p>
        </p:txBody>
      </p:sp>
      <p:sp>
        <p:nvSpPr>
          <p:cNvPr id="34820" name="Text Box 4"/>
          <p:cNvSpPr txBox="1">
            <a:spLocks noChangeArrowheads="1"/>
          </p:cNvSpPr>
          <p:nvPr/>
        </p:nvSpPr>
        <p:spPr bwMode="auto">
          <a:xfrm>
            <a:off x="1619250" y="1628775"/>
            <a:ext cx="7524750" cy="1920875"/>
          </a:xfrm>
          <a:prstGeom prst="rect">
            <a:avLst/>
          </a:prstGeom>
          <a:noFill/>
          <a:ln w="9525">
            <a:noFill/>
            <a:miter lim="800000"/>
            <a:headEnd/>
            <a:tailEnd/>
          </a:ln>
          <a:effectLst/>
        </p:spPr>
        <p:txBody>
          <a:bodyPr>
            <a:spAutoFit/>
          </a:bodyPr>
          <a:lstStyle/>
          <a:p>
            <a:pPr algn="l">
              <a:spcBef>
                <a:spcPct val="50000"/>
              </a:spcBef>
            </a:pPr>
            <a:r>
              <a:rPr lang="en-GB" sz="3000">
                <a:solidFill>
                  <a:schemeClr val="accent1"/>
                </a:solidFill>
                <a:effectLst/>
              </a:rPr>
              <a:t>The armadillo ate the ants.</a:t>
            </a:r>
          </a:p>
          <a:p>
            <a:pPr algn="l">
              <a:spcBef>
                <a:spcPct val="50000"/>
              </a:spcBef>
            </a:pPr>
            <a:r>
              <a:rPr lang="en-GB" sz="3000">
                <a:solidFill>
                  <a:schemeClr val="hlink"/>
                </a:solidFill>
                <a:effectLst/>
              </a:rPr>
              <a:t>The dog slept in the basket.</a:t>
            </a:r>
          </a:p>
          <a:p>
            <a:pPr algn="l">
              <a:spcBef>
                <a:spcPct val="50000"/>
              </a:spcBef>
            </a:pPr>
            <a:r>
              <a:rPr lang="en-GB" sz="3000">
                <a:solidFill>
                  <a:schemeClr val="folHlink"/>
                </a:solidFill>
                <a:effectLst/>
              </a:rPr>
              <a:t>The jaguar laid on the branch.</a:t>
            </a:r>
          </a:p>
        </p:txBody>
      </p:sp>
      <p:sp>
        <p:nvSpPr>
          <p:cNvPr id="34821" name="Text Box 5"/>
          <p:cNvSpPr txBox="1">
            <a:spLocks noChangeArrowheads="1"/>
          </p:cNvSpPr>
          <p:nvPr/>
        </p:nvSpPr>
        <p:spPr bwMode="auto">
          <a:xfrm>
            <a:off x="1619250" y="4437063"/>
            <a:ext cx="7524750" cy="1920875"/>
          </a:xfrm>
          <a:prstGeom prst="rect">
            <a:avLst/>
          </a:prstGeom>
          <a:noFill/>
          <a:ln w="9525">
            <a:noFill/>
            <a:miter lim="800000"/>
            <a:headEnd/>
            <a:tailEnd/>
          </a:ln>
          <a:effectLst/>
        </p:spPr>
        <p:txBody>
          <a:bodyPr>
            <a:spAutoFit/>
          </a:bodyPr>
          <a:lstStyle/>
          <a:p>
            <a:pPr algn="l">
              <a:spcBef>
                <a:spcPct val="50000"/>
              </a:spcBef>
            </a:pPr>
            <a:r>
              <a:rPr lang="en-GB" sz="3000">
                <a:solidFill>
                  <a:schemeClr val="folHlink"/>
                </a:solidFill>
                <a:effectLst/>
              </a:rPr>
              <a:t>The tiger rested behind the tree.</a:t>
            </a:r>
          </a:p>
          <a:p>
            <a:pPr algn="l">
              <a:spcBef>
                <a:spcPct val="50000"/>
              </a:spcBef>
            </a:pPr>
            <a:r>
              <a:rPr lang="en-GB" sz="3000">
                <a:solidFill>
                  <a:schemeClr val="hlink"/>
                </a:solidFill>
                <a:effectLst/>
              </a:rPr>
              <a:t>The hippopotamus lounged in the pool.</a:t>
            </a:r>
          </a:p>
          <a:p>
            <a:pPr algn="l">
              <a:spcBef>
                <a:spcPct val="50000"/>
              </a:spcBef>
            </a:pPr>
            <a:r>
              <a:rPr lang="en-GB" sz="3000">
                <a:solidFill>
                  <a:schemeClr val="accent1"/>
                </a:solidFill>
                <a:effectLst/>
              </a:rPr>
              <a:t>The space station orbited the earth.</a:t>
            </a:r>
          </a:p>
        </p:txBody>
      </p:sp>
      <p:sp>
        <p:nvSpPr>
          <p:cNvPr id="34822" name="Line 6"/>
          <p:cNvSpPr>
            <a:spLocks noChangeShapeType="1"/>
          </p:cNvSpPr>
          <p:nvPr/>
        </p:nvSpPr>
        <p:spPr bwMode="auto">
          <a:xfrm flipV="1">
            <a:off x="684213" y="2133600"/>
            <a:ext cx="0" cy="4319588"/>
          </a:xfrm>
          <a:prstGeom prst="line">
            <a:avLst/>
          </a:prstGeom>
          <a:noFill/>
          <a:ln w="9525">
            <a:solidFill>
              <a:schemeClr val="tx1"/>
            </a:solidFill>
            <a:round/>
            <a:headEnd/>
            <a:tailEnd type="stealth" w="lg" len="lg"/>
          </a:ln>
          <a:effectLst/>
        </p:spPr>
        <p:txBody>
          <a:bodyPr/>
          <a:lstStyle/>
          <a:p>
            <a:endParaRPr lang="en-GB"/>
          </a:p>
        </p:txBody>
      </p:sp>
      <p:sp>
        <p:nvSpPr>
          <p:cNvPr id="34823" name="Line 7"/>
          <p:cNvSpPr>
            <a:spLocks noChangeShapeType="1"/>
          </p:cNvSpPr>
          <p:nvPr/>
        </p:nvSpPr>
        <p:spPr bwMode="auto">
          <a:xfrm>
            <a:off x="684213" y="6453188"/>
            <a:ext cx="7056437" cy="0"/>
          </a:xfrm>
          <a:prstGeom prst="line">
            <a:avLst/>
          </a:prstGeom>
          <a:noFill/>
          <a:ln w="9525">
            <a:solidFill>
              <a:schemeClr val="tx1"/>
            </a:solidFill>
            <a:round/>
            <a:headEnd/>
            <a:tailEnd type="stealth" w="lg" len="lg"/>
          </a:ln>
          <a:effectLst/>
        </p:spPr>
        <p:txBody>
          <a:bodyPr/>
          <a:lstStyle/>
          <a:p>
            <a:endParaRPr lang="en-GB"/>
          </a:p>
        </p:txBody>
      </p:sp>
      <p:sp>
        <p:nvSpPr>
          <p:cNvPr id="34824" name="Text Box 8"/>
          <p:cNvSpPr txBox="1">
            <a:spLocks noChangeArrowheads="1"/>
          </p:cNvSpPr>
          <p:nvPr/>
        </p:nvSpPr>
        <p:spPr bwMode="auto">
          <a:xfrm>
            <a:off x="7704138" y="6078538"/>
            <a:ext cx="1439862" cy="669925"/>
          </a:xfrm>
          <a:prstGeom prst="rect">
            <a:avLst/>
          </a:prstGeom>
          <a:noFill/>
          <a:ln w="9525">
            <a:noFill/>
            <a:miter lim="800000"/>
            <a:headEnd/>
            <a:tailEnd/>
          </a:ln>
          <a:effectLst/>
        </p:spPr>
        <p:txBody>
          <a:bodyPr>
            <a:spAutoFit/>
          </a:bodyPr>
          <a:lstStyle/>
          <a:p>
            <a:pPr algn="l">
              <a:spcBef>
                <a:spcPct val="50000"/>
              </a:spcBef>
            </a:pPr>
            <a:r>
              <a:rPr lang="en-GB" sz="1800">
                <a:solidFill>
                  <a:schemeClr val="tx1"/>
                </a:solidFill>
                <a:effectLst/>
              </a:rPr>
              <a:t>Syntagmatic</a:t>
            </a:r>
          </a:p>
          <a:p>
            <a:pPr algn="l">
              <a:lnSpc>
                <a:spcPct val="60000"/>
              </a:lnSpc>
              <a:spcBef>
                <a:spcPct val="50000"/>
              </a:spcBef>
            </a:pPr>
            <a:r>
              <a:rPr lang="en-GB" sz="1800">
                <a:solidFill>
                  <a:schemeClr val="tx1"/>
                </a:solidFill>
                <a:effectLst/>
              </a:rPr>
              <a:t>(“Deferral”)</a:t>
            </a:r>
          </a:p>
        </p:txBody>
      </p:sp>
      <p:sp>
        <p:nvSpPr>
          <p:cNvPr id="34825" name="Text Box 9"/>
          <p:cNvSpPr txBox="1">
            <a:spLocks noChangeArrowheads="1"/>
          </p:cNvSpPr>
          <p:nvPr/>
        </p:nvSpPr>
        <p:spPr bwMode="auto">
          <a:xfrm>
            <a:off x="0" y="1484313"/>
            <a:ext cx="1692275" cy="669925"/>
          </a:xfrm>
          <a:prstGeom prst="rect">
            <a:avLst/>
          </a:prstGeom>
          <a:noFill/>
          <a:ln w="9525">
            <a:noFill/>
            <a:miter lim="800000"/>
            <a:headEnd/>
            <a:tailEnd/>
          </a:ln>
          <a:effectLst/>
        </p:spPr>
        <p:txBody>
          <a:bodyPr>
            <a:spAutoFit/>
          </a:bodyPr>
          <a:lstStyle/>
          <a:p>
            <a:pPr algn="l">
              <a:spcBef>
                <a:spcPct val="50000"/>
              </a:spcBef>
            </a:pPr>
            <a:r>
              <a:rPr lang="en-GB" sz="1800">
                <a:solidFill>
                  <a:schemeClr val="tx1"/>
                </a:solidFill>
                <a:effectLst/>
              </a:rPr>
              <a:t>Paradigmatic</a:t>
            </a:r>
          </a:p>
          <a:p>
            <a:pPr algn="l">
              <a:lnSpc>
                <a:spcPct val="60000"/>
              </a:lnSpc>
              <a:spcBef>
                <a:spcPct val="50000"/>
              </a:spcBef>
            </a:pPr>
            <a:r>
              <a:rPr lang="en-GB" sz="1800">
                <a:solidFill>
                  <a:schemeClr val="tx1"/>
                </a:solidFill>
                <a:effectLst/>
              </a:rPr>
              <a:t>(“Difference”)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4819"/>
                                        </p:tgtEl>
                                        <p:attrNameLst>
                                          <p:attrName>style.visibility</p:attrName>
                                        </p:attrNameLst>
                                      </p:cBhvr>
                                      <p:to>
                                        <p:strVal val="visible"/>
                                      </p:to>
                                    </p:set>
                                    <p:anim calcmode="discrete" valueType="clr">
                                      <p:cBhvr override="childStyle">
                                        <p:cTn id="7" dur="80"/>
                                        <p:tgtEl>
                                          <p:spTgt spid="34819"/>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4819"/>
                                        </p:tgtEl>
                                        <p:attrNameLst>
                                          <p:attrName>fillcolor</p:attrName>
                                        </p:attrNameLst>
                                      </p:cBhvr>
                                      <p:tavLst>
                                        <p:tav tm="0">
                                          <p:val>
                                            <p:clrVal>
                                              <a:schemeClr val="accent2"/>
                                            </p:clrVal>
                                          </p:val>
                                        </p:tav>
                                        <p:tav tm="50000">
                                          <p:val>
                                            <p:clrVal>
                                              <a:schemeClr val="hlink"/>
                                            </p:clrVal>
                                          </p:val>
                                        </p:tav>
                                      </p:tavLst>
                                    </p:anim>
                                    <p:set>
                                      <p:cBhvr>
                                        <p:cTn id="9" dur="80"/>
                                        <p:tgtEl>
                                          <p:spTgt spid="34819"/>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10" presetClass="exit" presetSubtype="0" fill="hold" grpId="1" nodeType="clickEffect">
                                  <p:stCondLst>
                                    <p:cond delay="0"/>
                                  </p:stCondLst>
                                  <p:iterate type="lt">
                                    <p:tmPct val="0"/>
                                  </p:iterate>
                                  <p:childTnLst>
                                    <p:animEffect transition="out" filter="fade">
                                      <p:cBhvr>
                                        <p:cTn id="13" dur="3000"/>
                                        <p:tgtEl>
                                          <p:spTgt spid="34819"/>
                                        </p:tgtEl>
                                      </p:cBhvr>
                                    </p:animEffect>
                                    <p:set>
                                      <p:cBhvr>
                                        <p:cTn id="14" dur="1" fill="hold">
                                          <p:stCondLst>
                                            <p:cond delay="2999"/>
                                          </p:stCondLst>
                                        </p:cTn>
                                        <p:tgtEl>
                                          <p:spTgt spid="34819"/>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2" nodeType="clickEffect">
                                  <p:stCondLst>
                                    <p:cond delay="0"/>
                                  </p:stCondLst>
                                  <p:iterate type="lt">
                                    <p:tmPct val="50000"/>
                                  </p:iterate>
                                  <p:childTnLst>
                                    <p:set>
                                      <p:cBhvr>
                                        <p:cTn id="18" dur="1" fill="hold">
                                          <p:stCondLst>
                                            <p:cond delay="0"/>
                                          </p:stCondLst>
                                        </p:cTn>
                                        <p:tgtEl>
                                          <p:spTgt spid="34819"/>
                                        </p:tgtEl>
                                        <p:attrNameLst>
                                          <p:attrName>style.visibility</p:attrName>
                                        </p:attrNameLst>
                                      </p:cBhvr>
                                      <p:to>
                                        <p:strVal val="visible"/>
                                      </p:to>
                                    </p:set>
                                    <p:anim calcmode="discrete" valueType="clr">
                                      <p:cBhvr override="childStyle">
                                        <p:cTn id="19" dur="80"/>
                                        <p:tgtEl>
                                          <p:spTgt spid="34819"/>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34819"/>
                                        </p:tgtEl>
                                        <p:attrNameLst>
                                          <p:attrName>fillcolor</p:attrName>
                                        </p:attrNameLst>
                                      </p:cBhvr>
                                      <p:tavLst>
                                        <p:tav tm="0">
                                          <p:val>
                                            <p:clrVal>
                                              <a:schemeClr val="accent2"/>
                                            </p:clrVal>
                                          </p:val>
                                        </p:tav>
                                        <p:tav tm="50000">
                                          <p:val>
                                            <p:clrVal>
                                              <a:schemeClr val="hlink"/>
                                            </p:clrVal>
                                          </p:val>
                                        </p:tav>
                                      </p:tavLst>
                                    </p:anim>
                                    <p:set>
                                      <p:cBhvr>
                                        <p:cTn id="21" dur="80"/>
                                        <p:tgtEl>
                                          <p:spTgt spid="34819"/>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iterate type="lt">
                                    <p:tmAbs val="0"/>
                                  </p:iterate>
                                  <p:childTnLst>
                                    <p:set>
                                      <p:cBhvr>
                                        <p:cTn id="25" dur="1" fill="hold">
                                          <p:stCondLst>
                                            <p:cond delay="0"/>
                                          </p:stCondLst>
                                        </p:cTn>
                                        <p:tgtEl>
                                          <p:spTgt spid="34821">
                                            <p:txEl>
                                              <p:pRg st="0" end="0"/>
                                            </p:txEl>
                                          </p:spTgt>
                                        </p:tgtEl>
                                        <p:attrNameLst>
                                          <p:attrName>style.visibility</p:attrName>
                                        </p:attrNameLst>
                                      </p:cBhvr>
                                      <p:to>
                                        <p:strVal val="visible"/>
                                      </p:to>
                                    </p:set>
                                  </p:childTnLst>
                                </p:cTn>
                              </p:par>
                              <p:par>
                                <p:cTn id="26" presetID="1" presetClass="entr" presetSubtype="0" fill="hold" nodeType="withEffect">
                                  <p:stCondLst>
                                    <p:cond delay="0"/>
                                  </p:stCondLst>
                                  <p:iterate type="lt">
                                    <p:tmAbs val="0"/>
                                  </p:iterate>
                                  <p:childTnLst>
                                    <p:set>
                                      <p:cBhvr>
                                        <p:cTn id="27" dur="1" fill="hold">
                                          <p:stCondLst>
                                            <p:cond delay="0"/>
                                          </p:stCondLst>
                                        </p:cTn>
                                        <p:tgtEl>
                                          <p:spTgt spid="34820">
                                            <p:txEl>
                                              <p:pRg st="2" end="2"/>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iterate type="lt">
                                    <p:tmAbs val="0"/>
                                  </p:iterate>
                                  <p:childTnLst>
                                    <p:set>
                                      <p:cBhvr>
                                        <p:cTn id="31" dur="1" fill="hold">
                                          <p:stCondLst>
                                            <p:cond delay="0"/>
                                          </p:stCondLst>
                                        </p:cTn>
                                        <p:tgtEl>
                                          <p:spTgt spid="34820">
                                            <p:txEl>
                                              <p:pRg st="1" end="1"/>
                                            </p:txEl>
                                          </p:spTgt>
                                        </p:tgtEl>
                                        <p:attrNameLst>
                                          <p:attrName>style.visibility</p:attrName>
                                        </p:attrNameLst>
                                      </p:cBhvr>
                                      <p:to>
                                        <p:strVal val="visible"/>
                                      </p:to>
                                    </p:set>
                                  </p:childTnLst>
                                </p:cTn>
                              </p:par>
                              <p:par>
                                <p:cTn id="32" presetID="1" presetClass="entr" presetSubtype="0" fill="hold" nodeType="withEffect">
                                  <p:stCondLst>
                                    <p:cond delay="0"/>
                                  </p:stCondLst>
                                  <p:iterate type="lt">
                                    <p:tmAbs val="0"/>
                                  </p:iterate>
                                  <p:childTnLst>
                                    <p:set>
                                      <p:cBhvr>
                                        <p:cTn id="33" dur="1" fill="hold">
                                          <p:stCondLst>
                                            <p:cond delay="0"/>
                                          </p:stCondLst>
                                        </p:cTn>
                                        <p:tgtEl>
                                          <p:spTgt spid="34821">
                                            <p:txEl>
                                              <p:pRg st="1" end="1"/>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iterate type="lt">
                                    <p:tmAbs val="0"/>
                                  </p:iterate>
                                  <p:childTnLst>
                                    <p:set>
                                      <p:cBhvr>
                                        <p:cTn id="37" dur="1" fill="hold">
                                          <p:stCondLst>
                                            <p:cond delay="0"/>
                                          </p:stCondLst>
                                        </p:cTn>
                                        <p:tgtEl>
                                          <p:spTgt spid="34820">
                                            <p:txEl>
                                              <p:pRg st="0" end="0"/>
                                            </p:txEl>
                                          </p:spTgt>
                                        </p:tgtEl>
                                        <p:attrNameLst>
                                          <p:attrName>style.visibility</p:attrName>
                                        </p:attrNameLst>
                                      </p:cBhvr>
                                      <p:to>
                                        <p:strVal val="visible"/>
                                      </p:to>
                                    </p:set>
                                  </p:childTnLst>
                                </p:cTn>
                              </p:par>
                              <p:par>
                                <p:cTn id="38" presetID="1" presetClass="entr" presetSubtype="0" fill="hold" nodeType="withEffect">
                                  <p:stCondLst>
                                    <p:cond delay="0"/>
                                  </p:stCondLst>
                                  <p:iterate type="lt">
                                    <p:tmAbs val="0"/>
                                  </p:iterate>
                                  <p:childTnLst>
                                    <p:set>
                                      <p:cBhvr>
                                        <p:cTn id="39" dur="1" fill="hold">
                                          <p:stCondLst>
                                            <p:cond delay="0"/>
                                          </p:stCondLst>
                                        </p:cTn>
                                        <p:tgtEl>
                                          <p:spTgt spid="34821">
                                            <p:txEl>
                                              <p:pRg st="2" end="2"/>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xit" presetSubtype="0" fill="hold" grpId="1" nodeType="clickEffect">
                                  <p:stCondLst>
                                    <p:cond delay="0"/>
                                  </p:stCondLst>
                                  <p:iterate type="lt">
                                    <p:tmAbs val="0"/>
                                  </p:iterate>
                                  <p:childTnLst>
                                    <p:set>
                                      <p:cBhvr>
                                        <p:cTn id="43" dur="1" fill="hold">
                                          <p:stCondLst>
                                            <p:cond delay="0"/>
                                          </p:stCondLst>
                                        </p:cTn>
                                        <p:tgtEl>
                                          <p:spTgt spid="34820">
                                            <p:txEl>
                                              <p:pRg st="0" end="0"/>
                                            </p:txEl>
                                          </p:spTgt>
                                        </p:tgtEl>
                                        <p:attrNameLst>
                                          <p:attrName>style.visibility</p:attrName>
                                        </p:attrNameLst>
                                      </p:cBhvr>
                                      <p:to>
                                        <p:strVal val="hidden"/>
                                      </p:to>
                                    </p:set>
                                  </p:childTnLst>
                                </p:cTn>
                              </p:par>
                              <p:par>
                                <p:cTn id="44" presetID="1" presetClass="exit" presetSubtype="0" fill="hold" grpId="1" nodeType="withEffect">
                                  <p:stCondLst>
                                    <p:cond delay="0"/>
                                  </p:stCondLst>
                                  <p:iterate type="lt">
                                    <p:tmAbs val="0"/>
                                  </p:iterate>
                                  <p:childTnLst>
                                    <p:set>
                                      <p:cBhvr>
                                        <p:cTn id="45" dur="1" fill="hold">
                                          <p:stCondLst>
                                            <p:cond delay="0"/>
                                          </p:stCondLst>
                                        </p:cTn>
                                        <p:tgtEl>
                                          <p:spTgt spid="34820">
                                            <p:txEl>
                                              <p:pRg st="1" end="1"/>
                                            </p:txEl>
                                          </p:spTgt>
                                        </p:tgtEl>
                                        <p:attrNameLst>
                                          <p:attrName>style.visibility</p:attrName>
                                        </p:attrNameLst>
                                      </p:cBhvr>
                                      <p:to>
                                        <p:strVal val="hidden"/>
                                      </p:to>
                                    </p:set>
                                  </p:childTnLst>
                                </p:cTn>
                              </p:par>
                              <p:par>
                                <p:cTn id="46" presetID="1" presetClass="exit" presetSubtype="0" fill="hold" grpId="1" nodeType="withEffect">
                                  <p:stCondLst>
                                    <p:cond delay="0"/>
                                  </p:stCondLst>
                                  <p:iterate type="lt">
                                    <p:tmAbs val="0"/>
                                  </p:iterate>
                                  <p:childTnLst>
                                    <p:set>
                                      <p:cBhvr>
                                        <p:cTn id="47" dur="1" fill="hold">
                                          <p:stCondLst>
                                            <p:cond delay="0"/>
                                          </p:stCondLst>
                                        </p:cTn>
                                        <p:tgtEl>
                                          <p:spTgt spid="34820">
                                            <p:txEl>
                                              <p:pRg st="2" end="2"/>
                                            </p:txEl>
                                          </p:spTgt>
                                        </p:tgtEl>
                                        <p:attrNameLst>
                                          <p:attrName>style.visibility</p:attrName>
                                        </p:attrNameLst>
                                      </p:cBhvr>
                                      <p:to>
                                        <p:strVal val="hidden"/>
                                      </p:to>
                                    </p:set>
                                  </p:childTnLst>
                                </p:cTn>
                              </p:par>
                              <p:par>
                                <p:cTn id="48" presetID="1" presetClass="exit" presetSubtype="0" fill="hold" grpId="4" nodeType="withEffect">
                                  <p:stCondLst>
                                    <p:cond delay="0"/>
                                  </p:stCondLst>
                                  <p:iterate type="lt">
                                    <p:tmAbs val="0"/>
                                  </p:iterate>
                                  <p:childTnLst>
                                    <p:set>
                                      <p:cBhvr>
                                        <p:cTn id="49" dur="1" fill="hold">
                                          <p:stCondLst>
                                            <p:cond delay="0"/>
                                          </p:stCondLst>
                                        </p:cTn>
                                        <p:tgtEl>
                                          <p:spTgt spid="34819"/>
                                        </p:tgtEl>
                                        <p:attrNameLst>
                                          <p:attrName>style.visibility</p:attrName>
                                        </p:attrNameLst>
                                      </p:cBhvr>
                                      <p:to>
                                        <p:strVal val="hidden"/>
                                      </p:to>
                                    </p:set>
                                  </p:childTnLst>
                                </p:cTn>
                              </p:par>
                              <p:par>
                                <p:cTn id="50" presetID="1" presetClass="exit" presetSubtype="0" fill="hold" grpId="1" nodeType="withEffect">
                                  <p:stCondLst>
                                    <p:cond delay="0"/>
                                  </p:stCondLst>
                                  <p:iterate type="lt">
                                    <p:tmAbs val="0"/>
                                  </p:iterate>
                                  <p:childTnLst>
                                    <p:set>
                                      <p:cBhvr>
                                        <p:cTn id="51" dur="1" fill="hold">
                                          <p:stCondLst>
                                            <p:cond delay="0"/>
                                          </p:stCondLst>
                                        </p:cTn>
                                        <p:tgtEl>
                                          <p:spTgt spid="34821">
                                            <p:txEl>
                                              <p:pRg st="0" end="0"/>
                                            </p:txEl>
                                          </p:spTgt>
                                        </p:tgtEl>
                                        <p:attrNameLst>
                                          <p:attrName>style.visibility</p:attrName>
                                        </p:attrNameLst>
                                      </p:cBhvr>
                                      <p:to>
                                        <p:strVal val="hidden"/>
                                      </p:to>
                                    </p:set>
                                  </p:childTnLst>
                                </p:cTn>
                              </p:par>
                              <p:par>
                                <p:cTn id="52" presetID="1" presetClass="exit" presetSubtype="0" fill="hold" grpId="1" nodeType="withEffect">
                                  <p:stCondLst>
                                    <p:cond delay="0"/>
                                  </p:stCondLst>
                                  <p:iterate type="lt">
                                    <p:tmAbs val="0"/>
                                  </p:iterate>
                                  <p:childTnLst>
                                    <p:set>
                                      <p:cBhvr>
                                        <p:cTn id="53" dur="1" fill="hold">
                                          <p:stCondLst>
                                            <p:cond delay="0"/>
                                          </p:stCondLst>
                                        </p:cTn>
                                        <p:tgtEl>
                                          <p:spTgt spid="34821">
                                            <p:txEl>
                                              <p:pRg st="1" end="1"/>
                                            </p:txEl>
                                          </p:spTgt>
                                        </p:tgtEl>
                                        <p:attrNameLst>
                                          <p:attrName>style.visibility</p:attrName>
                                        </p:attrNameLst>
                                      </p:cBhvr>
                                      <p:to>
                                        <p:strVal val="hidden"/>
                                      </p:to>
                                    </p:set>
                                  </p:childTnLst>
                                </p:cTn>
                              </p:par>
                              <p:par>
                                <p:cTn id="54" presetID="1" presetClass="exit" presetSubtype="0" fill="hold" grpId="1" nodeType="withEffect">
                                  <p:stCondLst>
                                    <p:cond delay="0"/>
                                  </p:stCondLst>
                                  <p:iterate type="lt">
                                    <p:tmAbs val="0"/>
                                  </p:iterate>
                                  <p:childTnLst>
                                    <p:set>
                                      <p:cBhvr>
                                        <p:cTn id="55" dur="1" fill="hold">
                                          <p:stCondLst>
                                            <p:cond delay="0"/>
                                          </p:stCondLst>
                                        </p:cTn>
                                        <p:tgtEl>
                                          <p:spTgt spid="34821">
                                            <p:txEl>
                                              <p:pRg st="2" end="2"/>
                                            </p:txEl>
                                          </p:spTgt>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27" presetClass="entr" presetSubtype="0" fill="hold" grpId="0" nodeType="clickEffect">
                                  <p:stCondLst>
                                    <p:cond delay="0"/>
                                  </p:stCondLst>
                                  <p:iterate type="lt">
                                    <p:tmPct val="50000"/>
                                  </p:iterate>
                                  <p:childTnLst>
                                    <p:set>
                                      <p:cBhvr>
                                        <p:cTn id="59" dur="1" fill="hold">
                                          <p:stCondLst>
                                            <p:cond delay="0"/>
                                          </p:stCondLst>
                                        </p:cTn>
                                        <p:tgtEl>
                                          <p:spTgt spid="34820">
                                            <p:txEl>
                                              <p:pRg st="0" end="0"/>
                                            </p:txEl>
                                          </p:spTgt>
                                        </p:tgtEl>
                                        <p:attrNameLst>
                                          <p:attrName>style.visibility</p:attrName>
                                        </p:attrNameLst>
                                      </p:cBhvr>
                                      <p:to>
                                        <p:strVal val="visible"/>
                                      </p:to>
                                    </p:set>
                                    <p:anim calcmode="discrete" valueType="clr">
                                      <p:cBhvr override="childStyle">
                                        <p:cTn id="60" dur="80"/>
                                        <p:tgtEl>
                                          <p:spTgt spid="34820">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1" dur="80"/>
                                        <p:tgtEl>
                                          <p:spTgt spid="34820">
                                            <p:txEl>
                                              <p:pRg st="0" end="0"/>
                                            </p:txEl>
                                          </p:spTgt>
                                        </p:tgtEl>
                                        <p:attrNameLst>
                                          <p:attrName>fillcolor</p:attrName>
                                        </p:attrNameLst>
                                      </p:cBhvr>
                                      <p:tavLst>
                                        <p:tav tm="0">
                                          <p:val>
                                            <p:clrVal>
                                              <a:schemeClr val="accent2"/>
                                            </p:clrVal>
                                          </p:val>
                                        </p:tav>
                                        <p:tav tm="50000">
                                          <p:val>
                                            <p:clrVal>
                                              <a:schemeClr val="hlink"/>
                                            </p:clrVal>
                                          </p:val>
                                        </p:tav>
                                      </p:tavLst>
                                    </p:anim>
                                    <p:set>
                                      <p:cBhvr>
                                        <p:cTn id="62" dur="80"/>
                                        <p:tgtEl>
                                          <p:spTgt spid="34820">
                                            <p:txEl>
                                              <p:pRg st="0" end="0"/>
                                            </p:txEl>
                                          </p:spTgt>
                                        </p:tgtEl>
                                        <p:attrNameLst>
                                          <p:attrName>fill.type</p:attrName>
                                        </p:attrNameLst>
                                      </p:cBhvr>
                                      <p:to>
                                        <p:strVal val="solid"/>
                                      </p:to>
                                    </p:set>
                                  </p:childTnLst>
                                </p:cTn>
                              </p:par>
                              <p:par>
                                <p:cTn id="63" presetID="27" presetClass="entr" presetSubtype="0" fill="hold" grpId="0" nodeType="withEffect">
                                  <p:stCondLst>
                                    <p:cond delay="0"/>
                                  </p:stCondLst>
                                  <p:iterate type="lt">
                                    <p:tmPct val="50000"/>
                                  </p:iterate>
                                  <p:childTnLst>
                                    <p:set>
                                      <p:cBhvr>
                                        <p:cTn id="64" dur="1" fill="hold">
                                          <p:stCondLst>
                                            <p:cond delay="0"/>
                                          </p:stCondLst>
                                        </p:cTn>
                                        <p:tgtEl>
                                          <p:spTgt spid="34820">
                                            <p:txEl>
                                              <p:pRg st="1" end="1"/>
                                            </p:txEl>
                                          </p:spTgt>
                                        </p:tgtEl>
                                        <p:attrNameLst>
                                          <p:attrName>style.visibility</p:attrName>
                                        </p:attrNameLst>
                                      </p:cBhvr>
                                      <p:to>
                                        <p:strVal val="visible"/>
                                      </p:to>
                                    </p:set>
                                    <p:anim calcmode="discrete" valueType="clr">
                                      <p:cBhvr override="childStyle">
                                        <p:cTn id="65" dur="80"/>
                                        <p:tgtEl>
                                          <p:spTgt spid="34820">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6" dur="80"/>
                                        <p:tgtEl>
                                          <p:spTgt spid="34820">
                                            <p:txEl>
                                              <p:pRg st="1" end="1"/>
                                            </p:txEl>
                                          </p:spTgt>
                                        </p:tgtEl>
                                        <p:attrNameLst>
                                          <p:attrName>fillcolor</p:attrName>
                                        </p:attrNameLst>
                                      </p:cBhvr>
                                      <p:tavLst>
                                        <p:tav tm="0">
                                          <p:val>
                                            <p:clrVal>
                                              <a:schemeClr val="accent2"/>
                                            </p:clrVal>
                                          </p:val>
                                        </p:tav>
                                        <p:tav tm="50000">
                                          <p:val>
                                            <p:clrVal>
                                              <a:schemeClr val="hlink"/>
                                            </p:clrVal>
                                          </p:val>
                                        </p:tav>
                                      </p:tavLst>
                                    </p:anim>
                                    <p:set>
                                      <p:cBhvr>
                                        <p:cTn id="67" dur="80"/>
                                        <p:tgtEl>
                                          <p:spTgt spid="34820">
                                            <p:txEl>
                                              <p:pRg st="1" end="1"/>
                                            </p:txEl>
                                          </p:spTgt>
                                        </p:tgtEl>
                                        <p:attrNameLst>
                                          <p:attrName>fill.type</p:attrName>
                                        </p:attrNameLst>
                                      </p:cBhvr>
                                      <p:to>
                                        <p:strVal val="solid"/>
                                      </p:to>
                                    </p:set>
                                  </p:childTnLst>
                                </p:cTn>
                              </p:par>
                              <p:par>
                                <p:cTn id="68" presetID="27" presetClass="entr" presetSubtype="0" fill="hold" grpId="0" nodeType="withEffect">
                                  <p:stCondLst>
                                    <p:cond delay="0"/>
                                  </p:stCondLst>
                                  <p:iterate type="lt">
                                    <p:tmPct val="50000"/>
                                  </p:iterate>
                                  <p:childTnLst>
                                    <p:set>
                                      <p:cBhvr>
                                        <p:cTn id="69" dur="1" fill="hold">
                                          <p:stCondLst>
                                            <p:cond delay="0"/>
                                          </p:stCondLst>
                                        </p:cTn>
                                        <p:tgtEl>
                                          <p:spTgt spid="34820">
                                            <p:txEl>
                                              <p:pRg st="2" end="2"/>
                                            </p:txEl>
                                          </p:spTgt>
                                        </p:tgtEl>
                                        <p:attrNameLst>
                                          <p:attrName>style.visibility</p:attrName>
                                        </p:attrNameLst>
                                      </p:cBhvr>
                                      <p:to>
                                        <p:strVal val="visible"/>
                                      </p:to>
                                    </p:set>
                                    <p:anim calcmode="discrete" valueType="clr">
                                      <p:cBhvr override="childStyle">
                                        <p:cTn id="70" dur="80"/>
                                        <p:tgtEl>
                                          <p:spTgt spid="34820">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1" dur="80"/>
                                        <p:tgtEl>
                                          <p:spTgt spid="34820">
                                            <p:txEl>
                                              <p:pRg st="2" end="2"/>
                                            </p:txEl>
                                          </p:spTgt>
                                        </p:tgtEl>
                                        <p:attrNameLst>
                                          <p:attrName>fillcolor</p:attrName>
                                        </p:attrNameLst>
                                      </p:cBhvr>
                                      <p:tavLst>
                                        <p:tav tm="0">
                                          <p:val>
                                            <p:clrVal>
                                              <a:schemeClr val="accent2"/>
                                            </p:clrVal>
                                          </p:val>
                                        </p:tav>
                                        <p:tav tm="50000">
                                          <p:val>
                                            <p:clrVal>
                                              <a:schemeClr val="hlink"/>
                                            </p:clrVal>
                                          </p:val>
                                        </p:tav>
                                      </p:tavLst>
                                    </p:anim>
                                    <p:set>
                                      <p:cBhvr>
                                        <p:cTn id="72" dur="80"/>
                                        <p:tgtEl>
                                          <p:spTgt spid="34820">
                                            <p:txEl>
                                              <p:pRg st="2" end="2"/>
                                            </p:txEl>
                                          </p:spTgt>
                                        </p:tgtEl>
                                        <p:attrNameLst>
                                          <p:attrName>fill.type</p:attrName>
                                        </p:attrNameLst>
                                      </p:cBhvr>
                                      <p:to>
                                        <p:strVal val="solid"/>
                                      </p:to>
                                    </p:set>
                                  </p:childTnLst>
                                </p:cTn>
                              </p:par>
                              <p:par>
                                <p:cTn id="73" presetID="27" presetClass="entr" presetSubtype="0" fill="hold" grpId="0" nodeType="withEffect">
                                  <p:stCondLst>
                                    <p:cond delay="0"/>
                                  </p:stCondLst>
                                  <p:iterate type="lt">
                                    <p:tmPct val="50000"/>
                                  </p:iterate>
                                  <p:childTnLst>
                                    <p:set>
                                      <p:cBhvr>
                                        <p:cTn id="74" dur="1" fill="hold">
                                          <p:stCondLst>
                                            <p:cond delay="0"/>
                                          </p:stCondLst>
                                        </p:cTn>
                                        <p:tgtEl>
                                          <p:spTgt spid="34821">
                                            <p:txEl>
                                              <p:pRg st="0" end="0"/>
                                            </p:txEl>
                                          </p:spTgt>
                                        </p:tgtEl>
                                        <p:attrNameLst>
                                          <p:attrName>style.visibility</p:attrName>
                                        </p:attrNameLst>
                                      </p:cBhvr>
                                      <p:to>
                                        <p:strVal val="visible"/>
                                      </p:to>
                                    </p:set>
                                    <p:anim calcmode="discrete" valueType="clr">
                                      <p:cBhvr override="childStyle">
                                        <p:cTn id="75" dur="80"/>
                                        <p:tgtEl>
                                          <p:spTgt spid="3482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6" dur="80"/>
                                        <p:tgtEl>
                                          <p:spTgt spid="34821">
                                            <p:txEl>
                                              <p:pRg st="0" end="0"/>
                                            </p:txEl>
                                          </p:spTgt>
                                        </p:tgtEl>
                                        <p:attrNameLst>
                                          <p:attrName>fillcolor</p:attrName>
                                        </p:attrNameLst>
                                      </p:cBhvr>
                                      <p:tavLst>
                                        <p:tav tm="0">
                                          <p:val>
                                            <p:clrVal>
                                              <a:schemeClr val="accent2"/>
                                            </p:clrVal>
                                          </p:val>
                                        </p:tav>
                                        <p:tav tm="50000">
                                          <p:val>
                                            <p:clrVal>
                                              <a:schemeClr val="hlink"/>
                                            </p:clrVal>
                                          </p:val>
                                        </p:tav>
                                      </p:tavLst>
                                    </p:anim>
                                    <p:set>
                                      <p:cBhvr>
                                        <p:cTn id="77" dur="80"/>
                                        <p:tgtEl>
                                          <p:spTgt spid="34821">
                                            <p:txEl>
                                              <p:pRg st="0" end="0"/>
                                            </p:txEl>
                                          </p:spTgt>
                                        </p:tgtEl>
                                        <p:attrNameLst>
                                          <p:attrName>fill.type</p:attrName>
                                        </p:attrNameLst>
                                      </p:cBhvr>
                                      <p:to>
                                        <p:strVal val="solid"/>
                                      </p:to>
                                    </p:set>
                                  </p:childTnLst>
                                </p:cTn>
                              </p:par>
                              <p:par>
                                <p:cTn id="78" presetID="27" presetClass="entr" presetSubtype="0" fill="hold" grpId="0" nodeType="withEffect">
                                  <p:stCondLst>
                                    <p:cond delay="0"/>
                                  </p:stCondLst>
                                  <p:iterate type="lt">
                                    <p:tmPct val="50000"/>
                                  </p:iterate>
                                  <p:childTnLst>
                                    <p:set>
                                      <p:cBhvr>
                                        <p:cTn id="79" dur="1" fill="hold">
                                          <p:stCondLst>
                                            <p:cond delay="0"/>
                                          </p:stCondLst>
                                        </p:cTn>
                                        <p:tgtEl>
                                          <p:spTgt spid="34821">
                                            <p:txEl>
                                              <p:pRg st="1" end="1"/>
                                            </p:txEl>
                                          </p:spTgt>
                                        </p:tgtEl>
                                        <p:attrNameLst>
                                          <p:attrName>style.visibility</p:attrName>
                                        </p:attrNameLst>
                                      </p:cBhvr>
                                      <p:to>
                                        <p:strVal val="visible"/>
                                      </p:to>
                                    </p:set>
                                    <p:anim calcmode="discrete" valueType="clr">
                                      <p:cBhvr override="childStyle">
                                        <p:cTn id="80" dur="80"/>
                                        <p:tgtEl>
                                          <p:spTgt spid="34821">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1" dur="80"/>
                                        <p:tgtEl>
                                          <p:spTgt spid="34821">
                                            <p:txEl>
                                              <p:pRg st="1" end="1"/>
                                            </p:txEl>
                                          </p:spTgt>
                                        </p:tgtEl>
                                        <p:attrNameLst>
                                          <p:attrName>fillcolor</p:attrName>
                                        </p:attrNameLst>
                                      </p:cBhvr>
                                      <p:tavLst>
                                        <p:tav tm="0">
                                          <p:val>
                                            <p:clrVal>
                                              <a:schemeClr val="accent2"/>
                                            </p:clrVal>
                                          </p:val>
                                        </p:tav>
                                        <p:tav tm="50000">
                                          <p:val>
                                            <p:clrVal>
                                              <a:schemeClr val="hlink"/>
                                            </p:clrVal>
                                          </p:val>
                                        </p:tav>
                                      </p:tavLst>
                                    </p:anim>
                                    <p:set>
                                      <p:cBhvr>
                                        <p:cTn id="82" dur="80"/>
                                        <p:tgtEl>
                                          <p:spTgt spid="34821">
                                            <p:txEl>
                                              <p:pRg st="1" end="1"/>
                                            </p:txEl>
                                          </p:spTgt>
                                        </p:tgtEl>
                                        <p:attrNameLst>
                                          <p:attrName>fill.type</p:attrName>
                                        </p:attrNameLst>
                                      </p:cBhvr>
                                      <p:to>
                                        <p:strVal val="solid"/>
                                      </p:to>
                                    </p:set>
                                  </p:childTnLst>
                                </p:cTn>
                              </p:par>
                              <p:par>
                                <p:cTn id="83" presetID="27" presetClass="entr" presetSubtype="0" fill="hold" grpId="0" nodeType="withEffect">
                                  <p:stCondLst>
                                    <p:cond delay="0"/>
                                  </p:stCondLst>
                                  <p:iterate type="lt">
                                    <p:tmPct val="50000"/>
                                  </p:iterate>
                                  <p:childTnLst>
                                    <p:set>
                                      <p:cBhvr>
                                        <p:cTn id="84" dur="1" fill="hold">
                                          <p:stCondLst>
                                            <p:cond delay="0"/>
                                          </p:stCondLst>
                                        </p:cTn>
                                        <p:tgtEl>
                                          <p:spTgt spid="34821">
                                            <p:txEl>
                                              <p:pRg st="2" end="2"/>
                                            </p:txEl>
                                          </p:spTgt>
                                        </p:tgtEl>
                                        <p:attrNameLst>
                                          <p:attrName>style.visibility</p:attrName>
                                        </p:attrNameLst>
                                      </p:cBhvr>
                                      <p:to>
                                        <p:strVal val="visible"/>
                                      </p:to>
                                    </p:set>
                                    <p:anim calcmode="discrete" valueType="clr">
                                      <p:cBhvr override="childStyle">
                                        <p:cTn id="85" dur="80"/>
                                        <p:tgtEl>
                                          <p:spTgt spid="34821">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6" dur="80"/>
                                        <p:tgtEl>
                                          <p:spTgt spid="34821">
                                            <p:txEl>
                                              <p:pRg st="2" end="2"/>
                                            </p:txEl>
                                          </p:spTgt>
                                        </p:tgtEl>
                                        <p:attrNameLst>
                                          <p:attrName>fillcolor</p:attrName>
                                        </p:attrNameLst>
                                      </p:cBhvr>
                                      <p:tavLst>
                                        <p:tav tm="0">
                                          <p:val>
                                            <p:clrVal>
                                              <a:schemeClr val="accent2"/>
                                            </p:clrVal>
                                          </p:val>
                                        </p:tav>
                                        <p:tav tm="50000">
                                          <p:val>
                                            <p:clrVal>
                                              <a:schemeClr val="hlink"/>
                                            </p:clrVal>
                                          </p:val>
                                        </p:tav>
                                      </p:tavLst>
                                    </p:anim>
                                    <p:set>
                                      <p:cBhvr>
                                        <p:cTn id="87" dur="80"/>
                                        <p:tgtEl>
                                          <p:spTgt spid="34821">
                                            <p:txEl>
                                              <p:pRg st="2" end="2"/>
                                            </p:txEl>
                                          </p:spTgt>
                                        </p:tgtEl>
                                        <p:attrNameLst>
                                          <p:attrName>fill.type</p:attrName>
                                        </p:attrNameLst>
                                      </p:cBhvr>
                                      <p:to>
                                        <p:strVal val="solid"/>
                                      </p:to>
                                    </p:set>
                                  </p:childTnLst>
                                </p:cTn>
                              </p:par>
                              <p:par>
                                <p:cTn id="88" presetID="27" presetClass="entr" presetSubtype="0" fill="hold" grpId="3" nodeType="withEffect">
                                  <p:stCondLst>
                                    <p:cond delay="0"/>
                                  </p:stCondLst>
                                  <p:iterate type="lt">
                                    <p:tmPct val="50000"/>
                                  </p:iterate>
                                  <p:childTnLst>
                                    <p:set>
                                      <p:cBhvr>
                                        <p:cTn id="89" dur="1" fill="hold">
                                          <p:stCondLst>
                                            <p:cond delay="0"/>
                                          </p:stCondLst>
                                        </p:cTn>
                                        <p:tgtEl>
                                          <p:spTgt spid="34819"/>
                                        </p:tgtEl>
                                        <p:attrNameLst>
                                          <p:attrName>style.visibility</p:attrName>
                                        </p:attrNameLst>
                                      </p:cBhvr>
                                      <p:to>
                                        <p:strVal val="visible"/>
                                      </p:to>
                                    </p:set>
                                    <p:anim calcmode="discrete" valueType="clr">
                                      <p:cBhvr override="childStyle">
                                        <p:cTn id="90" dur="80"/>
                                        <p:tgtEl>
                                          <p:spTgt spid="34819"/>
                                        </p:tgtEl>
                                        <p:attrNameLst>
                                          <p:attrName>style.color</p:attrName>
                                        </p:attrNameLst>
                                      </p:cBhvr>
                                      <p:tavLst>
                                        <p:tav tm="0">
                                          <p:val>
                                            <p:clrVal>
                                              <a:schemeClr val="accent2"/>
                                            </p:clrVal>
                                          </p:val>
                                        </p:tav>
                                        <p:tav tm="50000">
                                          <p:val>
                                            <p:clrVal>
                                              <a:schemeClr val="hlink"/>
                                            </p:clrVal>
                                          </p:val>
                                        </p:tav>
                                      </p:tavLst>
                                    </p:anim>
                                    <p:anim calcmode="discrete" valueType="clr">
                                      <p:cBhvr>
                                        <p:cTn id="91" dur="80"/>
                                        <p:tgtEl>
                                          <p:spTgt spid="34819"/>
                                        </p:tgtEl>
                                        <p:attrNameLst>
                                          <p:attrName>fillcolor</p:attrName>
                                        </p:attrNameLst>
                                      </p:cBhvr>
                                      <p:tavLst>
                                        <p:tav tm="0">
                                          <p:val>
                                            <p:clrVal>
                                              <a:schemeClr val="accent2"/>
                                            </p:clrVal>
                                          </p:val>
                                        </p:tav>
                                        <p:tav tm="50000">
                                          <p:val>
                                            <p:clrVal>
                                              <a:schemeClr val="hlink"/>
                                            </p:clrVal>
                                          </p:val>
                                        </p:tav>
                                      </p:tavLst>
                                    </p:anim>
                                    <p:set>
                                      <p:cBhvr>
                                        <p:cTn id="92" dur="80"/>
                                        <p:tgtEl>
                                          <p:spTgt spid="3481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p:bldP spid="34819" grpId="1"/>
      <p:bldP spid="34819" grpId="2"/>
      <p:bldP spid="34819" grpId="3"/>
      <p:bldP spid="34819" grpId="4"/>
      <p:bldP spid="34820" grpId="0" build="allAtOnce"/>
      <p:bldP spid="34820" grpId="1" build="allAtOnce"/>
      <p:bldP spid="34821" grpId="0" build="allAtOnce"/>
      <p:bldP spid="34821" grpId="1"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lgn="ctr"/>
            <a:r>
              <a:rPr lang="en-GB" sz="3200">
                <a:latin typeface="Book Antiqua" pitchFamily="18" charset="0"/>
              </a:rPr>
              <a:t>Common Misconceptions of Deconstruction</a:t>
            </a:r>
          </a:p>
        </p:txBody>
      </p:sp>
      <p:sp>
        <p:nvSpPr>
          <p:cNvPr id="13315" name="Rectangle 3"/>
          <p:cNvSpPr>
            <a:spLocks noGrp="1" noChangeArrowheads="1"/>
          </p:cNvSpPr>
          <p:nvPr>
            <p:ph type="body" idx="1"/>
          </p:nvPr>
        </p:nvSpPr>
        <p:spPr>
          <a:xfrm>
            <a:off x="468313" y="1916113"/>
            <a:ext cx="8229600" cy="2333625"/>
          </a:xfrm>
        </p:spPr>
        <p:txBody>
          <a:bodyPr/>
          <a:lstStyle/>
          <a:p>
            <a:r>
              <a:rPr lang="en-GB" sz="2800">
                <a:latin typeface="Book Antiqua" pitchFamily="18" charset="0"/>
              </a:rPr>
              <a:t>Deconstruction is a method of reading a literary text</a:t>
            </a:r>
          </a:p>
          <a:p>
            <a:r>
              <a:rPr lang="en-GB" sz="2800">
                <a:latin typeface="Book Antiqua" pitchFamily="18" charset="0"/>
              </a:rPr>
              <a:t>Deconstruction makes all texts the same</a:t>
            </a:r>
          </a:p>
          <a:p>
            <a:r>
              <a:rPr lang="en-GB" sz="2800">
                <a:latin typeface="Book Antiqua" pitchFamily="18" charset="0"/>
              </a:rPr>
              <a:t>Deconstruction is “understandable”</a:t>
            </a:r>
          </a:p>
        </p:txBody>
      </p:sp>
      <p:sp>
        <p:nvSpPr>
          <p:cNvPr id="13316" name="Text Box 4"/>
          <p:cNvSpPr txBox="1">
            <a:spLocks noChangeArrowheads="1"/>
          </p:cNvSpPr>
          <p:nvPr/>
        </p:nvSpPr>
        <p:spPr bwMode="auto">
          <a:xfrm>
            <a:off x="971550" y="4868863"/>
            <a:ext cx="7451725" cy="1552575"/>
          </a:xfrm>
          <a:prstGeom prst="rect">
            <a:avLst/>
          </a:prstGeom>
          <a:noFill/>
          <a:ln w="9525">
            <a:noFill/>
            <a:miter lim="800000"/>
            <a:headEnd/>
            <a:tailEnd/>
          </a:ln>
          <a:effectLst/>
        </p:spPr>
        <p:txBody>
          <a:bodyPr>
            <a:spAutoFit/>
          </a:bodyPr>
          <a:lstStyle/>
          <a:p>
            <a:pPr algn="l">
              <a:spcBef>
                <a:spcPct val="50000"/>
              </a:spcBef>
            </a:pPr>
            <a:r>
              <a:rPr lang="en-GB" sz="2400">
                <a:effectLst/>
              </a:rPr>
              <a:t>What deconstruction is not? Everything of course!</a:t>
            </a:r>
          </a:p>
          <a:p>
            <a:pPr algn="l">
              <a:spcBef>
                <a:spcPct val="50000"/>
              </a:spcBef>
            </a:pPr>
            <a:r>
              <a:rPr lang="en-GB" sz="2400">
                <a:effectLst/>
              </a:rPr>
              <a:t>What is deconstruction? Nothing of course!</a:t>
            </a:r>
          </a:p>
          <a:p>
            <a:pPr lvl="2" algn="l">
              <a:spcBef>
                <a:spcPct val="50000"/>
              </a:spcBef>
            </a:pPr>
            <a:r>
              <a:rPr lang="en-GB" sz="2400">
                <a:effectLst/>
              </a:rPr>
              <a:t>– Derrida, “Letter to a Japanese Friend”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316"/>
                                        </p:tgtEl>
                                        <p:attrNameLst>
                                          <p:attrName>style.visibility</p:attrName>
                                        </p:attrNameLst>
                                      </p:cBhvr>
                                      <p:to>
                                        <p:strVal val="visible"/>
                                      </p:to>
                                    </p:set>
                                    <p:animEffect transition="in" filter="fade">
                                      <p:cBhvr>
                                        <p:cTn id="7" dur="1000"/>
                                        <p:tgtEl>
                                          <p:spTgt spid="133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algn="ctr"/>
            <a:r>
              <a:rPr lang="en-GB" sz="3200">
                <a:latin typeface="Book Antiqua" pitchFamily="18" charset="0"/>
              </a:rPr>
              <a:t>“Truths” about Deconstruction</a:t>
            </a:r>
          </a:p>
        </p:txBody>
      </p:sp>
      <p:sp>
        <p:nvSpPr>
          <p:cNvPr id="43011" name="Rectangle 3"/>
          <p:cNvSpPr>
            <a:spLocks noGrp="1" noChangeArrowheads="1"/>
          </p:cNvSpPr>
          <p:nvPr>
            <p:ph type="body" idx="1"/>
          </p:nvPr>
        </p:nvSpPr>
        <p:spPr>
          <a:xfrm>
            <a:off x="457200" y="1600200"/>
            <a:ext cx="8229600" cy="3341688"/>
          </a:xfrm>
        </p:spPr>
        <p:txBody>
          <a:bodyPr/>
          <a:lstStyle/>
          <a:p>
            <a:r>
              <a:rPr lang="en-GB" sz="2800">
                <a:latin typeface="Book Antiqua" pitchFamily="18" charset="0"/>
              </a:rPr>
              <a:t>Deconstruction argues that there is no such thing as essence, or what we might call “embodied meaning.”</a:t>
            </a:r>
          </a:p>
          <a:p>
            <a:r>
              <a:rPr lang="en-GB" sz="2800">
                <a:latin typeface="Book Antiqua" pitchFamily="18" charset="0"/>
              </a:rPr>
              <a:t>Deconstruction argues that there is no such thing as “absolute truth” – there is only the “play of the signifier,” the “slippage of language.”</a:t>
            </a:r>
          </a:p>
          <a:p>
            <a:r>
              <a:rPr lang="en-GB" sz="2800">
                <a:latin typeface="Book Antiqua" pitchFamily="18" charset="0"/>
              </a:rPr>
              <a:t>Deconstruction is a “thing” (or a “no-thing”).</a:t>
            </a:r>
          </a:p>
        </p:txBody>
      </p:sp>
      <p:sp>
        <p:nvSpPr>
          <p:cNvPr id="43013" name="Text Box 5"/>
          <p:cNvSpPr txBox="1">
            <a:spLocks noChangeArrowheads="1"/>
          </p:cNvSpPr>
          <p:nvPr/>
        </p:nvSpPr>
        <p:spPr bwMode="auto">
          <a:xfrm>
            <a:off x="1042988" y="5013325"/>
            <a:ext cx="7451725" cy="1552575"/>
          </a:xfrm>
          <a:prstGeom prst="rect">
            <a:avLst/>
          </a:prstGeom>
          <a:noFill/>
          <a:ln w="9525">
            <a:noFill/>
            <a:miter lim="800000"/>
            <a:headEnd/>
            <a:tailEnd/>
          </a:ln>
          <a:effectLst/>
        </p:spPr>
        <p:txBody>
          <a:bodyPr>
            <a:spAutoFit/>
          </a:bodyPr>
          <a:lstStyle/>
          <a:p>
            <a:pPr algn="l">
              <a:spcBef>
                <a:spcPct val="50000"/>
              </a:spcBef>
            </a:pPr>
            <a:r>
              <a:rPr lang="en-GB" sz="2400">
                <a:solidFill>
                  <a:schemeClr val="folHlink"/>
                </a:solidFill>
                <a:effectLst/>
              </a:rPr>
              <a:t>What deconstruction is not? Everything of course!</a:t>
            </a:r>
          </a:p>
          <a:p>
            <a:pPr algn="l">
              <a:spcBef>
                <a:spcPct val="50000"/>
              </a:spcBef>
            </a:pPr>
            <a:r>
              <a:rPr lang="en-GB" sz="2400">
                <a:solidFill>
                  <a:schemeClr val="folHlink"/>
                </a:solidFill>
                <a:effectLst/>
              </a:rPr>
              <a:t>What is deconstruction? Nothing of course!</a:t>
            </a:r>
          </a:p>
          <a:p>
            <a:pPr lvl="2" algn="l">
              <a:spcBef>
                <a:spcPct val="50000"/>
              </a:spcBef>
            </a:pPr>
            <a:r>
              <a:rPr lang="en-GB" sz="2400">
                <a:solidFill>
                  <a:schemeClr val="folHlink"/>
                </a:solidFill>
                <a:effectLst/>
              </a:rPr>
              <a:t>– Derrida, “Letter to a Japanese Friend”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0"/>
                                  </p:stCondLst>
                                  <p:childTnLst>
                                    <p:set>
                                      <p:cBhvr>
                                        <p:cTn id="6" dur="1" fill="hold">
                                          <p:stCondLst>
                                            <p:cond delay="0"/>
                                          </p:stCondLst>
                                        </p:cTn>
                                        <p:tgtEl>
                                          <p:spTgt spid="43013"/>
                                        </p:tgtEl>
                                        <p:attrNameLst>
                                          <p:attrName>style.visibility</p:attrName>
                                        </p:attrNameLst>
                                      </p:cBhvr>
                                      <p:to>
                                        <p:strVal val="visible"/>
                                      </p:to>
                                    </p:set>
                                    <p:animEffect transition="in" filter="fade">
                                      <p:cBhvr>
                                        <p:cTn id="7" dur="2000"/>
                                        <p:tgtEl>
                                          <p:spTgt spid="430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Text Box 4"/>
          <p:cNvSpPr txBox="1">
            <a:spLocks noChangeArrowheads="1"/>
          </p:cNvSpPr>
          <p:nvPr/>
        </p:nvSpPr>
        <p:spPr bwMode="auto">
          <a:xfrm>
            <a:off x="0" y="1700213"/>
            <a:ext cx="9144000" cy="2647950"/>
          </a:xfrm>
          <a:prstGeom prst="rect">
            <a:avLst/>
          </a:prstGeom>
          <a:noFill/>
          <a:ln w="9525">
            <a:noFill/>
            <a:miter lim="800000"/>
            <a:headEnd/>
            <a:tailEnd/>
          </a:ln>
          <a:effectLst/>
        </p:spPr>
        <p:txBody>
          <a:bodyPr>
            <a:spAutoFit/>
          </a:bodyPr>
          <a:lstStyle/>
          <a:p>
            <a:pPr lvl="1" algn="l"/>
            <a:r>
              <a:rPr lang="en-GB" sz="2400">
                <a:solidFill>
                  <a:schemeClr val="tx1"/>
                </a:solidFill>
                <a:effectLst/>
              </a:rPr>
              <a:t>Deconstruction is [ . . . ] understood as an affirmative appropriation of structures that identifies structural flaws, cracks in the construction that have been systematically disguised, not in order to collapse those structures but, on the contrary, to demonstrate the extent to which the structures depend on both these flaws and the way in which they are disguised. (Mark Wigley, “Domestication of the House,” 207)</a:t>
            </a:r>
          </a:p>
        </p:txBody>
      </p:sp>
      <p:sp>
        <p:nvSpPr>
          <p:cNvPr id="31749" name="Rectangle 5"/>
          <p:cNvSpPr>
            <a:spLocks noGrp="1" noChangeArrowheads="1"/>
          </p:cNvSpPr>
          <p:nvPr>
            <p:ph type="title"/>
          </p:nvPr>
        </p:nvSpPr>
        <p:spPr>
          <a:xfrm>
            <a:off x="0" y="274638"/>
            <a:ext cx="9144000" cy="1143000"/>
          </a:xfrm>
          <a:noFill/>
          <a:ln/>
        </p:spPr>
        <p:txBody>
          <a:bodyPr/>
          <a:lstStyle/>
          <a:p>
            <a:pPr algn="ctr"/>
            <a:r>
              <a:rPr lang="en-GB" sz="3200">
                <a:latin typeface="Book Antiqua" pitchFamily="18" charset="0"/>
              </a:rPr>
              <a:t>Architecture &amp; Literary Theory</a:t>
            </a:r>
          </a:p>
        </p:txBody>
      </p:sp>
      <p:sp>
        <p:nvSpPr>
          <p:cNvPr id="31750" name="Text Box 6"/>
          <p:cNvSpPr txBox="1">
            <a:spLocks noChangeArrowheads="1"/>
          </p:cNvSpPr>
          <p:nvPr/>
        </p:nvSpPr>
        <p:spPr bwMode="auto">
          <a:xfrm>
            <a:off x="0" y="4868863"/>
            <a:ext cx="9144000" cy="1554162"/>
          </a:xfrm>
          <a:prstGeom prst="rect">
            <a:avLst/>
          </a:prstGeom>
          <a:noFill/>
          <a:ln w="9525">
            <a:noFill/>
            <a:miter lim="800000"/>
            <a:headEnd/>
            <a:tailEnd/>
          </a:ln>
          <a:effectLst/>
        </p:spPr>
        <p:txBody>
          <a:bodyPr>
            <a:spAutoFit/>
          </a:bodyPr>
          <a:lstStyle/>
          <a:p>
            <a:pPr lvl="1" algn="l">
              <a:spcBef>
                <a:spcPct val="50000"/>
              </a:spcBef>
            </a:pPr>
            <a:r>
              <a:rPr lang="en-GB" sz="3200">
                <a:solidFill>
                  <a:schemeClr val="tx1"/>
                </a:solidFill>
                <a:effectLst/>
                <a:latin typeface="French Script MT" pitchFamily="66" charset="0"/>
              </a:rPr>
              <a:t>Deconstruction is not a dismantling of the structure of the text, but a demonstration that it has already dismantled itself. Its apparently solid ground is not rock but thin air. (Linda H. Peterson)</a:t>
            </a:r>
            <a:r>
              <a:rPr lang="en-GB" sz="2400">
                <a:solidFill>
                  <a:schemeClr val="tx1"/>
                </a:solidFill>
                <a:effectLst/>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1748"/>
                                        </p:tgtEl>
                                        <p:attrNameLst>
                                          <p:attrName>style.visibility</p:attrName>
                                        </p:attrNameLst>
                                      </p:cBhvr>
                                      <p:to>
                                        <p:strVal val="visible"/>
                                      </p:to>
                                    </p:set>
                                    <p:anim calcmode="discrete" valueType="clr">
                                      <p:cBhvr override="childStyle">
                                        <p:cTn id="7" dur="80"/>
                                        <p:tgtEl>
                                          <p:spTgt spid="3174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1748"/>
                                        </p:tgtEl>
                                        <p:attrNameLst>
                                          <p:attrName>fillcolor</p:attrName>
                                        </p:attrNameLst>
                                      </p:cBhvr>
                                      <p:tavLst>
                                        <p:tav tm="0">
                                          <p:val>
                                            <p:clrVal>
                                              <a:schemeClr val="accent2"/>
                                            </p:clrVal>
                                          </p:val>
                                        </p:tav>
                                        <p:tav tm="50000">
                                          <p:val>
                                            <p:clrVal>
                                              <a:schemeClr val="hlink"/>
                                            </p:clrVal>
                                          </p:val>
                                        </p:tav>
                                      </p:tavLst>
                                    </p:anim>
                                    <p:set>
                                      <p:cBhvr>
                                        <p:cTn id="9" dur="80"/>
                                        <p:tgtEl>
                                          <p:spTgt spid="31748"/>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17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8" grpId="0"/>
      <p:bldP spid="3175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0" y="274638"/>
            <a:ext cx="9144000" cy="1143000"/>
          </a:xfrm>
        </p:spPr>
        <p:txBody>
          <a:bodyPr/>
          <a:lstStyle/>
          <a:p>
            <a:pPr algn="ctr"/>
            <a:r>
              <a:rPr lang="en-GB" sz="3200">
                <a:latin typeface="Book Antiqua" pitchFamily="18" charset="0"/>
              </a:rPr>
              <a:t>Architecture &amp; Literary Theory:</a:t>
            </a:r>
            <a:br>
              <a:rPr lang="en-GB" sz="3200">
                <a:latin typeface="Book Antiqua" pitchFamily="18" charset="0"/>
              </a:rPr>
            </a:br>
            <a:r>
              <a:rPr lang="en-GB" sz="3200">
                <a:latin typeface="Book Antiqua" pitchFamily="18" charset="0"/>
              </a:rPr>
              <a:t>“</a:t>
            </a:r>
            <a:r>
              <a:rPr lang="en-GB" sz="2400">
                <a:latin typeface="Book Antiqua" pitchFamily="18" charset="0"/>
              </a:rPr>
              <a:t>Text-as-House”</a:t>
            </a:r>
            <a:endParaRPr lang="en-GB" sz="3200">
              <a:latin typeface="Book Antiqua" pitchFamily="18" charset="0"/>
            </a:endParaRPr>
          </a:p>
        </p:txBody>
      </p:sp>
      <p:pic>
        <p:nvPicPr>
          <p:cNvPr id="18435" name="Picture 3" descr="6522rff1"/>
          <p:cNvPicPr>
            <a:picLocks noChangeAspect="1" noChangeArrowheads="1"/>
          </p:cNvPicPr>
          <p:nvPr/>
        </p:nvPicPr>
        <p:blipFill>
          <a:blip r:embed="rId2"/>
          <a:srcRect/>
          <a:stretch>
            <a:fillRect/>
          </a:stretch>
        </p:blipFill>
        <p:spPr bwMode="auto">
          <a:xfrm>
            <a:off x="971550" y="1412875"/>
            <a:ext cx="7129463" cy="4883150"/>
          </a:xfrm>
          <a:prstGeom prst="rect">
            <a:avLst/>
          </a:prstGeom>
          <a:noFill/>
        </p:spPr>
      </p:pic>
      <p:sp>
        <p:nvSpPr>
          <p:cNvPr id="18436" name="Text Box 4"/>
          <p:cNvSpPr txBox="1">
            <a:spLocks noChangeArrowheads="1"/>
          </p:cNvSpPr>
          <p:nvPr/>
        </p:nvSpPr>
        <p:spPr bwMode="auto">
          <a:xfrm>
            <a:off x="0" y="6521450"/>
            <a:ext cx="8748713" cy="336550"/>
          </a:xfrm>
          <a:prstGeom prst="rect">
            <a:avLst/>
          </a:prstGeom>
          <a:noFill/>
          <a:ln w="9525">
            <a:noFill/>
            <a:miter lim="800000"/>
            <a:headEnd/>
            <a:tailEnd/>
          </a:ln>
          <a:effectLst/>
        </p:spPr>
        <p:txBody>
          <a:bodyPr>
            <a:spAutoFit/>
          </a:bodyPr>
          <a:lstStyle/>
          <a:p>
            <a:pPr algn="l">
              <a:spcBef>
                <a:spcPct val="50000"/>
              </a:spcBef>
            </a:pPr>
            <a:r>
              <a:rPr lang="en-GB" sz="1600">
                <a:solidFill>
                  <a:schemeClr val="tx1"/>
                </a:solidFill>
                <a:effectLst/>
              </a:rPr>
              <a:t>Taken from </a:t>
            </a:r>
            <a:r>
              <a:rPr lang="en-GB" sz="1600">
                <a:solidFill>
                  <a:schemeClr val="tx1"/>
                </a:solidFill>
                <a:effectLst/>
                <a:hlinkClick r:id="rId3"/>
              </a:rPr>
              <a:t>http://www.architecturaldesigns.com/victorian-house-plan-6522rf.asp#f1</a:t>
            </a:r>
            <a:endParaRPr lang="en-GB" sz="1600">
              <a:solidFill>
                <a:schemeClr val="tx1"/>
              </a:solidFill>
              <a:effectLst/>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0.8|2|0.8|0.8|0.8|0.8"/>
</p:tagLst>
</file>

<file path=ppt/tags/tag2.xml><?xml version="1.0" encoding="utf-8"?>
<p:tagLst xmlns:a="http://schemas.openxmlformats.org/drawingml/2006/main" xmlns:r="http://schemas.openxmlformats.org/officeDocument/2006/relationships" xmlns:p="http://schemas.openxmlformats.org/presentationml/2006/main">
  <p:tag name="TIMING" val="|0.7|3.4"/>
</p:tagLst>
</file>

<file path=ppt/theme/theme1.xml><?xml version="1.0" encoding="utf-8"?>
<a:theme xmlns:a="http://schemas.openxmlformats.org/drawingml/2006/main" name="Watermark">
  <a:themeElements>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Waterma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b"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bg2"/>
            </a:solidFill>
            <a:effectLst>
              <a:outerShdw blurRad="38100" dist="38100" dir="2700000" algn="tl">
                <a:srgbClr val="000000">
                  <a:alpha val="43137"/>
                </a:srgbClr>
              </a:outerShdw>
            </a:effectLst>
            <a:latin typeface="Book Antiqua"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b"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bg2"/>
            </a:solidFill>
            <a:effectLst>
              <a:outerShdw blurRad="38100" dist="38100" dir="2700000" algn="tl">
                <a:srgbClr val="000000">
                  <a:alpha val="43137"/>
                </a:srgbClr>
              </a:outerShdw>
            </a:effectLst>
            <a:latin typeface="Book Antiqua" pitchFamily="18" charset="0"/>
          </a:defRPr>
        </a:defPPr>
      </a:lstStyle>
    </a:lnDef>
  </a:objectDefaul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Watermark</Template>
  <TotalTime>737</TotalTime>
  <Words>2062</Words>
  <Application>Microsoft Office PowerPoint</Application>
  <PresentationFormat>On-screen Show (4:3)</PresentationFormat>
  <Paragraphs>214</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Times New Roman</vt:lpstr>
      <vt:lpstr>Wingdings</vt:lpstr>
      <vt:lpstr>Book Antiqua</vt:lpstr>
      <vt:lpstr>French Script MT</vt:lpstr>
      <vt:lpstr>Watermark</vt:lpstr>
      <vt:lpstr>Poststructuralism 2:  Derrida’s Revenge</vt:lpstr>
      <vt:lpstr>Poststructuralism II: Derrida’s Revenge</vt:lpstr>
      <vt:lpstr>De(con)structive Critics:  Responses to Deconstruction (1)</vt:lpstr>
      <vt:lpstr>De(con)structive Critics:  Responses to Deconstruction (2)</vt:lpstr>
      <vt:lpstr>De(con)structive Critics: Why They Say What They Say</vt:lpstr>
      <vt:lpstr>Common Misconceptions of Deconstruction</vt:lpstr>
      <vt:lpstr>“Truths” about Deconstruction</vt:lpstr>
      <vt:lpstr>Architecture &amp; Literary Theory</vt:lpstr>
      <vt:lpstr>Architecture &amp; Literary Theory: “Text-as-House”</vt:lpstr>
      <vt:lpstr>Architecture &amp; Literary Theory: Theoretical “Positions”</vt:lpstr>
      <vt:lpstr>Architecture &amp; Literary Theory: Deconstructive “Positions”</vt:lpstr>
      <vt:lpstr>“Supplements”: Translation</vt:lpstr>
      <vt:lpstr>“Supplements”: Iterability</vt:lpstr>
      <vt:lpstr>Reading: “I will put Chaos into fourteen lines”</vt:lpstr>
      <vt:lpstr>Reading: “I will put Chaos into fourteen lines”</vt:lpstr>
      <vt:lpstr>Reading: “I will put Chaos into fourteen lines”</vt:lpstr>
      <vt:lpstr>Reading: “I will put Chaos into fourteen lines”</vt:lpstr>
      <vt:lpstr>Reading: “I will put Chaos into fourteen lines”</vt:lpstr>
      <vt:lpstr>Reading: “I will put Chaos into fourteen lines”</vt:lpstr>
      <vt:lpstr>Deconstructive Conclusions (1)</vt:lpstr>
      <vt:lpstr>Deconstructive Conclusions (2)</vt:lpstr>
      <vt:lpstr>Deconstructive Conclusions (3): “why don’t I understand deconstruction?”</vt:lpstr>
      <vt:lpstr>Deconstructive Conclusions (4):  A “Supplement”</vt:lpstr>
      <vt:lpstr>Select (Supplemental) Bibliography</vt:lpstr>
    </vt:vector>
  </TitlesOfParts>
  <Company>UWA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Poststructuralism (The Revenge)</dc:title>
  <dc:creator>UWA</dc:creator>
  <cp:lastModifiedBy>Will Slocombe</cp:lastModifiedBy>
  <cp:revision>21</cp:revision>
  <dcterms:created xsi:type="dcterms:W3CDTF">2006-03-01T14:55:23Z</dcterms:created>
  <dcterms:modified xsi:type="dcterms:W3CDTF">2009-07-22T14:47:16Z</dcterms:modified>
</cp:coreProperties>
</file>