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64" r:id="rId2"/>
    <p:sldId id="289" r:id="rId3"/>
    <p:sldId id="265" r:id="rId4"/>
    <p:sldId id="256" r:id="rId5"/>
    <p:sldId id="257" r:id="rId6"/>
    <p:sldId id="260" r:id="rId7"/>
    <p:sldId id="262" r:id="rId8"/>
    <p:sldId id="263" r:id="rId9"/>
    <p:sldId id="266" r:id="rId10"/>
    <p:sldId id="267" r:id="rId11"/>
    <p:sldId id="268" r:id="rId12"/>
    <p:sldId id="269" r:id="rId13"/>
    <p:sldId id="286" r:id="rId14"/>
    <p:sldId id="287" r:id="rId15"/>
    <p:sldId id="288"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000" autoAdjust="0"/>
  </p:normalViewPr>
  <p:slideViewPr>
    <p:cSldViewPr>
      <p:cViewPr varScale="1">
        <p:scale>
          <a:sx n="68" d="100"/>
          <a:sy n="68" d="100"/>
        </p:scale>
        <p:origin x="-122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02C97B-F6E6-42AD-8BF9-3CAF60002155}" type="datetimeFigureOut">
              <a:rPr lang="en-US" smtClean="0"/>
              <a:pPr/>
              <a:t>7/3/2009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529852-0CF2-4D96-B195-C925285F294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057BEC5-76DD-4871-B140-E00C9616A83C}" type="slidenum">
              <a:rPr lang="en-GB" smtClean="0"/>
              <a:pPr/>
              <a:t>3</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In</a:t>
            </a:r>
            <a:r>
              <a:rPr lang="en-GB" baseline="0" dirty="0" smtClean="0"/>
              <a:t> saying that mental states are identical with brain states, then, we could be making one of two claims.</a:t>
            </a:r>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14</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15</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17</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18</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20</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23</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To recap</a:t>
            </a:r>
            <a:r>
              <a:rPr lang="en-GB" baseline="0" dirty="0" smtClean="0"/>
              <a:t> how we got to this point:</a:t>
            </a:r>
          </a:p>
          <a:p>
            <a:pPr marL="228600" indent="-228600">
              <a:buAutoNum type="arabicPeriod"/>
            </a:pPr>
            <a:r>
              <a:rPr lang="en-GB" baseline="0" dirty="0" smtClean="0"/>
              <a:t>Physicalism</a:t>
            </a:r>
          </a:p>
          <a:p>
            <a:pPr marL="228600" indent="-228600">
              <a:buAutoNum type="arabicPeriod"/>
            </a:pPr>
            <a:r>
              <a:rPr lang="en-GB" baseline="0" dirty="0" smtClean="0"/>
              <a:t>Black and White Mary as instance of physicalism not working.</a:t>
            </a:r>
          </a:p>
          <a:p>
            <a:pPr marL="228600" indent="-228600">
              <a:buAutoNum type="arabicPeriod"/>
            </a:pPr>
            <a:r>
              <a:rPr lang="en-GB" baseline="0" dirty="0" smtClean="0"/>
              <a:t>Claim that qualia are a non-physical property of mental states and Mary cannot gain them from her physical knowledge.</a:t>
            </a:r>
          </a:p>
          <a:p>
            <a:pPr marL="228600" indent="-228600">
              <a:buAutoNum type="arabicPeriod"/>
            </a:pPr>
            <a:r>
              <a:rPr lang="en-GB" baseline="0" dirty="0" smtClean="0"/>
              <a:t>Now we’re going to look at response to the Mary thought experiment from Paul </a:t>
            </a:r>
            <a:r>
              <a:rPr lang="en-GB" baseline="0" dirty="0" err="1" smtClean="0"/>
              <a:t>Churchland</a:t>
            </a:r>
            <a:r>
              <a:rPr lang="en-GB" baseline="0" dirty="0" smtClean="0"/>
              <a:t>.</a:t>
            </a:r>
          </a:p>
          <a:p>
            <a:pPr marL="228600" indent="-228600">
              <a:buAutoNum type="arabicPeriod"/>
            </a:pPr>
            <a:r>
              <a:rPr lang="en-GB" baseline="0" dirty="0" smtClean="0"/>
              <a:t>Defence of the claim that qualia</a:t>
            </a:r>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27</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Three</a:t>
            </a:r>
            <a:r>
              <a:rPr lang="en-GB" baseline="0" dirty="0" smtClean="0"/>
              <a:t> key facts about identity theory </a:t>
            </a:r>
          </a:p>
          <a:p>
            <a:r>
              <a:rPr lang="en-GB" baseline="0" dirty="0" smtClean="0"/>
              <a:t>In this lecture we’ll go through why each of these is the case.</a:t>
            </a:r>
          </a:p>
          <a:p>
            <a:r>
              <a:rPr lang="en-GB" baseline="0" dirty="0" smtClean="0"/>
              <a:t>Re Point two: identity theory is against dualism.  Only one kind of stuff that makes up our mental states and that stuff is entirely physical.</a:t>
            </a:r>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6</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‘Mental states are </a:t>
            </a:r>
            <a:r>
              <a:rPr lang="en-GB" baseline="0" dirty="0" smtClean="0"/>
              <a:t>physical processes.  That is all.’  Obviously this means that physicalism is not compatible with dualism.</a:t>
            </a:r>
            <a:endParaRPr lang="en-GB" dirty="0" smtClean="0"/>
          </a:p>
          <a:p>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7</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9</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Emphasise</a:t>
            </a:r>
            <a:r>
              <a:rPr lang="en-GB" baseline="0" dirty="0" smtClean="0"/>
              <a:t> the accepting the supervenience thesis does not entail that you accept the anti-Cartesian principle, but people who hold the former will usually hold the latter.  The relation is nothing stronger than implication.</a:t>
            </a:r>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10</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 those are the</a:t>
            </a:r>
            <a:r>
              <a:rPr lang="en-GB" baseline="0" dirty="0" smtClean="0"/>
              <a:t> three criteria which Kim required the </a:t>
            </a:r>
            <a:r>
              <a:rPr lang="en-GB" baseline="0" dirty="0" err="1" smtClean="0"/>
              <a:t>physcialist</a:t>
            </a:r>
            <a:r>
              <a:rPr lang="en-GB" baseline="0" dirty="0" smtClean="0"/>
              <a:t> to have.  Reject any one of them and you cannot call yourself a </a:t>
            </a:r>
            <a:r>
              <a:rPr lang="en-GB" baseline="0" dirty="0" err="1" smtClean="0"/>
              <a:t>physicalist</a:t>
            </a:r>
            <a:r>
              <a:rPr lang="en-GB" baseline="0" dirty="0" smtClean="0"/>
              <a:t>.</a:t>
            </a:r>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12</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C529852-0CF2-4D96-B195-C925285F2940}" type="slidenum">
              <a:rPr lang="en-GB" smtClean="0"/>
              <a:pPr/>
              <a:t>13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6CB61DE-8D16-4E14-8F6C-0FBD18C07818}" type="datetimeFigureOut">
              <a:rPr lang="en-US" smtClean="0"/>
              <a:pPr/>
              <a:t>7/3/2009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6CB61DE-8D16-4E14-8F6C-0FBD18C07818}" type="datetimeFigureOut">
              <a:rPr lang="en-US" smtClean="0"/>
              <a:pPr/>
              <a:t>7/3/2009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6CB61DE-8D16-4E14-8F6C-0FBD18C07818}" type="datetimeFigureOut">
              <a:rPr lang="en-US" smtClean="0"/>
              <a:pPr/>
              <a:t>7/3/2009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6CB61DE-8D16-4E14-8F6C-0FBD18C07818}" type="datetimeFigureOut">
              <a:rPr lang="en-US" smtClean="0"/>
              <a:pPr/>
              <a:t>7/3/2009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CB61DE-8D16-4E14-8F6C-0FBD18C07818}" type="datetimeFigureOut">
              <a:rPr lang="en-US" smtClean="0"/>
              <a:pPr/>
              <a:t>7/3/2009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6CB61DE-8D16-4E14-8F6C-0FBD18C07818}" type="datetimeFigureOut">
              <a:rPr lang="en-US" smtClean="0"/>
              <a:pPr/>
              <a:t>7/3/2009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6CB61DE-8D16-4E14-8F6C-0FBD18C07818}" type="datetimeFigureOut">
              <a:rPr lang="en-US" smtClean="0"/>
              <a:pPr/>
              <a:t>7/3/2009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6CB61DE-8D16-4E14-8F6C-0FBD18C07818}" type="datetimeFigureOut">
              <a:rPr lang="en-US" smtClean="0"/>
              <a:pPr/>
              <a:t>7/3/2009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B61DE-8D16-4E14-8F6C-0FBD18C07818}" type="datetimeFigureOut">
              <a:rPr lang="en-US" smtClean="0"/>
              <a:pPr/>
              <a:t>7/3/2009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CB61DE-8D16-4E14-8F6C-0FBD18C07818}" type="datetimeFigureOut">
              <a:rPr lang="en-US" smtClean="0"/>
              <a:pPr/>
              <a:t>7/3/2009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CB61DE-8D16-4E14-8F6C-0FBD18C07818}" type="datetimeFigureOut">
              <a:rPr lang="en-US" smtClean="0"/>
              <a:pPr/>
              <a:t>7/3/2009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5C5885-17B6-4DE4-ACCD-FDC84F5895E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CB61DE-8D16-4E14-8F6C-0FBD18C07818}" type="datetimeFigureOut">
              <a:rPr lang="en-US" smtClean="0"/>
              <a:pPr/>
              <a:t>7/3/2009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C5885-17B6-4DE4-ACCD-FDC84F5895E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images.google.com/imgres?imgurl=http://www.brown.edu/Departments/Philosophy/faculty/kim/kim.jpg&amp;imgrefurl=http://www.brown.edu/Departments/Philosophy/faculty/kim.html&amp;usg=__xDSc0n8HTiuOs6nznX0E_KBMLUE=&amp;h=341&amp;w=339&amp;sz=32&amp;hl=en&amp;start=1&amp;tbnid=F301VdUAlrBgmM:&amp;tbnh=120&amp;tbnw=119&amp;prev=/images?q=Jaegwon+Kim&amp;imgsz=small|medium|large|xlarge&amp;gbv=2&amp;hl=en"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5000596" y="1785926"/>
            <a:ext cx="4143404" cy="1569660"/>
          </a:xfrm>
          <a:prstGeom prst="rect">
            <a:avLst/>
          </a:prstGeom>
          <a:noFill/>
        </p:spPr>
        <p:txBody>
          <a:bodyPr wrap="square" rtlCol="0">
            <a:spAutoFit/>
          </a:bodyPr>
          <a:lstStyle/>
          <a:p>
            <a:pPr algn="ctr"/>
            <a:r>
              <a:rPr lang="en-GB" sz="4800" dirty="0" smtClean="0">
                <a:solidFill>
                  <a:schemeClr val="tx2">
                    <a:lumMod val="50000"/>
                  </a:schemeClr>
                </a:solidFill>
                <a:effectLst>
                  <a:outerShdw blurRad="50800" dist="38100" dir="2700000" algn="tl" rotWithShape="0">
                    <a:prstClr val="black">
                      <a:alpha val="40000"/>
                    </a:prstClr>
                  </a:outerShdw>
                </a:effectLst>
              </a:rPr>
              <a:t>PHILOSOPHY OF MIND</a:t>
            </a:r>
            <a:endParaRPr lang="en-GB" sz="4800" dirty="0">
              <a:solidFill>
                <a:schemeClr val="tx2">
                  <a:lumMod val="50000"/>
                </a:schemeClr>
              </a:solidFill>
              <a:effectLst>
                <a:outerShdw blurRad="50800" dist="38100" dir="2700000" algn="tl" rotWithShape="0">
                  <a:prstClr val="black">
                    <a:alpha val="40000"/>
                  </a:prstClr>
                </a:outerShdw>
              </a:effectLst>
            </a:endParaRPr>
          </a:p>
        </p:txBody>
      </p:sp>
      <p:sp>
        <p:nvSpPr>
          <p:cNvPr id="12" name="TextBox 11"/>
          <p:cNvSpPr txBox="1"/>
          <p:nvPr/>
        </p:nvSpPr>
        <p:spPr>
          <a:xfrm>
            <a:off x="5357818" y="3929066"/>
            <a:ext cx="3527569" cy="646331"/>
          </a:xfrm>
          <a:prstGeom prst="rect">
            <a:avLst/>
          </a:prstGeom>
          <a:noFill/>
        </p:spPr>
        <p:txBody>
          <a:bodyPr wrap="none" rtlCol="0">
            <a:spAutoFit/>
          </a:bodyPr>
          <a:lstStyle/>
          <a:p>
            <a:r>
              <a:rPr lang="en-GB" sz="3600" dirty="0" smtClean="0">
                <a:solidFill>
                  <a:schemeClr val="accent1">
                    <a:lumMod val="50000"/>
                  </a:schemeClr>
                </a:solidFill>
              </a:rPr>
              <a:t>Jane Suilin Lavelle</a:t>
            </a:r>
            <a:endParaRPr lang="en-GB" sz="3600" dirty="0">
              <a:solidFill>
                <a:schemeClr val="accent1">
                  <a:lumMod val="50000"/>
                </a:schemeClr>
              </a:solidFill>
            </a:endParaRPr>
          </a:p>
        </p:txBody>
      </p:sp>
      <p:pic>
        <p:nvPicPr>
          <p:cNvPr id="4" name="Picture 3" descr="brains.gif"/>
          <p:cNvPicPr/>
          <p:nvPr/>
        </p:nvPicPr>
        <p:blipFill>
          <a:blip r:embed="rId2"/>
          <a:stretch>
            <a:fillRect/>
          </a:stretch>
        </p:blipFill>
        <p:spPr>
          <a:xfrm>
            <a:off x="285719" y="571480"/>
            <a:ext cx="4691451" cy="550072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a:xfrm>
            <a:off x="6013355" y="1000108"/>
            <a:ext cx="2117887" cy="1107996"/>
          </a:xfrm>
          <a:prstGeom prst="rect">
            <a:avLst/>
          </a:prstGeom>
          <a:noFill/>
        </p:spPr>
        <p:txBody>
          <a:bodyPr wrap="none" rtlCol="0">
            <a:spAutoFit/>
          </a:bodyPr>
          <a:lstStyle/>
          <a:p>
            <a:r>
              <a:rPr lang="en-GB" sz="4800" dirty="0" smtClean="0">
                <a:solidFill>
                  <a:schemeClr val="tx2">
                    <a:lumMod val="50000"/>
                  </a:schemeClr>
                </a:solidFill>
                <a:effectLst>
                  <a:outerShdw blurRad="50800" dist="38100" dir="2700000" algn="tl" rotWithShape="0">
                    <a:prstClr val="black">
                      <a:alpha val="40000"/>
                    </a:prstClr>
                  </a:outerShdw>
                </a:effectLst>
              </a:rPr>
              <a:t>PHI 202</a:t>
            </a:r>
          </a:p>
          <a:p>
            <a:endParaRPr lang="en-GB" dirty="0"/>
          </a:p>
        </p:txBody>
      </p:sp>
      <p:sp>
        <p:nvSpPr>
          <p:cNvPr id="6" name="Rectangle 5"/>
          <p:cNvSpPr/>
          <p:nvPr/>
        </p:nvSpPr>
        <p:spPr>
          <a:xfrm>
            <a:off x="5786446" y="4786322"/>
            <a:ext cx="2458558" cy="369332"/>
          </a:xfrm>
          <a:prstGeom prst="rect">
            <a:avLst/>
          </a:prstGeom>
        </p:spPr>
        <p:txBody>
          <a:bodyPr wrap="none">
            <a:spAutoFit/>
          </a:bodyPr>
          <a:lstStyle/>
          <a:p>
            <a:r>
              <a:rPr lang="en-GB" dirty="0" smtClean="0"/>
              <a:t>j.lavelle@sheffield.ac.uk</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270430" cy="369332"/>
            </a:xfrm>
            <a:prstGeom prst="rect">
              <a:avLst/>
            </a:prstGeom>
            <a:noFill/>
          </p:spPr>
          <p:txBody>
            <a:bodyPr wrap="none" rtlCol="0">
              <a:spAutoFit/>
            </a:bodyPr>
            <a:lstStyle/>
            <a:p>
              <a:r>
                <a:rPr lang="en-GB" i="1" dirty="0" smtClean="0">
                  <a:solidFill>
                    <a:schemeClr val="tx2"/>
                  </a:solidFill>
                </a:rPr>
                <a:t>Kim’s second criterion.</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71472" y="2071678"/>
            <a:ext cx="4548874" cy="830997"/>
          </a:xfrm>
          <a:prstGeom prst="rect">
            <a:avLst/>
          </a:prstGeom>
          <a:noFill/>
        </p:spPr>
        <p:txBody>
          <a:bodyPr wrap="none" rtlCol="0">
            <a:spAutoFit/>
          </a:bodyPr>
          <a:lstStyle/>
          <a:p>
            <a:r>
              <a:rPr lang="en-GB" sz="2800" dirty="0" smtClean="0">
                <a:solidFill>
                  <a:schemeClr val="tx2"/>
                </a:solidFill>
              </a:rPr>
              <a:t>... The anti-Cartesian principle</a:t>
            </a:r>
          </a:p>
          <a:p>
            <a:r>
              <a:rPr lang="en-GB" sz="2000" i="1" dirty="0" smtClean="0">
                <a:solidFill>
                  <a:schemeClr val="tx2"/>
                </a:solidFill>
              </a:rPr>
              <a:t>Kim’s second criterion for physicalism</a:t>
            </a:r>
            <a:endParaRPr lang="en-GB" i="1" dirty="0">
              <a:solidFill>
                <a:schemeClr val="tx2"/>
              </a:solidFill>
            </a:endParaRPr>
          </a:p>
        </p:txBody>
      </p:sp>
      <p:sp>
        <p:nvSpPr>
          <p:cNvPr id="6" name="TextBox 5"/>
          <p:cNvSpPr txBox="1"/>
          <p:nvPr/>
        </p:nvSpPr>
        <p:spPr>
          <a:xfrm>
            <a:off x="571472" y="3028890"/>
            <a:ext cx="8822731" cy="707886"/>
          </a:xfrm>
          <a:prstGeom prst="rect">
            <a:avLst/>
          </a:prstGeom>
          <a:noFill/>
        </p:spPr>
        <p:txBody>
          <a:bodyPr wrap="square" rtlCol="0">
            <a:spAutoFit/>
          </a:bodyPr>
          <a:lstStyle/>
          <a:p>
            <a:r>
              <a:rPr lang="en-GB" sz="2000" i="1" dirty="0" smtClean="0"/>
              <a:t>Nothing can have a mental property without having some physical property and hence without being a physical thing. </a:t>
            </a:r>
            <a:r>
              <a:rPr lang="en-GB" sz="2000" dirty="0" smtClean="0"/>
              <a:t>(1995:11)</a:t>
            </a:r>
            <a:endParaRPr lang="en-GB" sz="2000" dirty="0"/>
          </a:p>
        </p:txBody>
      </p:sp>
      <p:sp>
        <p:nvSpPr>
          <p:cNvPr id="7" name="TextBox 6"/>
          <p:cNvSpPr txBox="1"/>
          <p:nvPr/>
        </p:nvSpPr>
        <p:spPr>
          <a:xfrm>
            <a:off x="571472" y="4100460"/>
            <a:ext cx="5246244" cy="400110"/>
          </a:xfrm>
          <a:prstGeom prst="rect">
            <a:avLst/>
          </a:prstGeom>
          <a:noFill/>
        </p:spPr>
        <p:txBody>
          <a:bodyPr wrap="none" rtlCol="0">
            <a:spAutoFit/>
          </a:bodyPr>
          <a:lstStyle/>
          <a:p>
            <a:r>
              <a:rPr lang="en-GB" sz="2000" dirty="0" smtClean="0"/>
              <a:t>I.e. There are no such things as immaterial souls.</a:t>
            </a:r>
            <a:endParaRPr lang="en-GB" sz="2000" dirty="0"/>
          </a:p>
        </p:txBody>
      </p:sp>
      <p:sp>
        <p:nvSpPr>
          <p:cNvPr id="9" name="TextBox 8"/>
          <p:cNvSpPr txBox="1"/>
          <p:nvPr/>
        </p:nvSpPr>
        <p:spPr>
          <a:xfrm>
            <a:off x="500034" y="928670"/>
            <a:ext cx="8643966" cy="1015663"/>
          </a:xfrm>
          <a:prstGeom prst="rect">
            <a:avLst/>
          </a:prstGeom>
          <a:noFill/>
        </p:spPr>
        <p:txBody>
          <a:bodyPr wrap="square" rtlCol="0">
            <a:spAutoFit/>
          </a:bodyPr>
          <a:lstStyle/>
          <a:p>
            <a:r>
              <a:rPr lang="en-GB" sz="2000" dirty="0" smtClean="0"/>
              <a:t>As most people who accept the supervenience thesis do not want to say that there is one Cartesian soul, they will accept that Cartesian Dualism is false. This implies...</a:t>
            </a:r>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2000"/>
                                        <p:tgtEl>
                                          <p:spTgt spid="6">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fade">
                                      <p:cBhvr>
                                        <p:cTn id="13" dur="2000"/>
                                        <p:tgtEl>
                                          <p:spTgt spid="5">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6" grpId="0" build="allAtOnce"/>
      <p:bldP spid="7"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226483" cy="369332"/>
            <a:chOff x="500034" y="428604"/>
            <a:chExt cx="8226483" cy="369332"/>
          </a:xfrm>
        </p:grpSpPr>
        <p:sp>
          <p:nvSpPr>
            <p:cNvPr id="3" name="TextBox 2"/>
            <p:cNvSpPr txBox="1"/>
            <p:nvPr/>
          </p:nvSpPr>
          <p:spPr>
            <a:xfrm>
              <a:off x="500034" y="428604"/>
              <a:ext cx="8226483" cy="369332"/>
            </a:xfrm>
            <a:prstGeom prst="rect">
              <a:avLst/>
            </a:prstGeom>
            <a:noFill/>
          </p:spPr>
          <p:txBody>
            <a:bodyPr wrap="none" rtlCol="0">
              <a:spAutoFit/>
            </a:bodyPr>
            <a:lstStyle/>
            <a:p>
              <a:r>
                <a:rPr lang="en-GB" i="1" dirty="0" smtClean="0">
                  <a:solidFill>
                    <a:schemeClr val="tx2"/>
                  </a:solidFill>
                </a:rPr>
                <a:t>Kim’s third criterion.  (</a:t>
              </a:r>
              <a:r>
                <a:rPr lang="en-GB" sz="1600" i="1" dirty="0" smtClean="0">
                  <a:solidFill>
                    <a:schemeClr val="tx2"/>
                  </a:solidFill>
                </a:rPr>
                <a:t>No, really.  The third criterion comes after his second.  Reliable, isn’t he?) </a:t>
              </a:r>
              <a:endParaRPr lang="en-GB" i="1" dirty="0" smtClean="0">
                <a:solidFill>
                  <a:schemeClr val="tx2"/>
                </a:solidFill>
              </a:endParaRP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00034" y="1000108"/>
            <a:ext cx="3185487" cy="461665"/>
          </a:xfrm>
          <a:prstGeom prst="rect">
            <a:avLst/>
          </a:prstGeom>
          <a:noFill/>
        </p:spPr>
        <p:txBody>
          <a:bodyPr wrap="none" rtlCol="0">
            <a:spAutoFit/>
          </a:bodyPr>
          <a:lstStyle/>
          <a:p>
            <a:r>
              <a:rPr lang="en-GB" sz="2400" dirty="0" smtClean="0">
                <a:solidFill>
                  <a:schemeClr val="tx2"/>
                </a:solidFill>
              </a:rPr>
              <a:t>Mind-body dependence</a:t>
            </a:r>
            <a:endParaRPr lang="en-GB" sz="1600" i="1" dirty="0">
              <a:solidFill>
                <a:schemeClr val="tx2"/>
              </a:solidFill>
            </a:endParaRPr>
          </a:p>
        </p:txBody>
      </p:sp>
      <p:sp>
        <p:nvSpPr>
          <p:cNvPr id="6" name="TextBox 5"/>
          <p:cNvSpPr txBox="1"/>
          <p:nvPr/>
        </p:nvSpPr>
        <p:spPr>
          <a:xfrm>
            <a:off x="571472" y="1500174"/>
            <a:ext cx="8143932" cy="1015663"/>
          </a:xfrm>
          <a:prstGeom prst="rect">
            <a:avLst/>
          </a:prstGeom>
          <a:noFill/>
        </p:spPr>
        <p:txBody>
          <a:bodyPr wrap="square" rtlCol="0">
            <a:spAutoFit/>
          </a:bodyPr>
          <a:lstStyle/>
          <a:p>
            <a:r>
              <a:rPr lang="en-GB" sz="2000" i="1" dirty="0" smtClean="0"/>
              <a:t>What mental properties a given thing has depends on, and is determined by, what physical  properties it has.  That is to say, the psychological character of a thing is </a:t>
            </a:r>
            <a:r>
              <a:rPr lang="en-GB" sz="2000" b="1" i="1" dirty="0" smtClean="0">
                <a:solidFill>
                  <a:schemeClr val="tx2">
                    <a:lumMod val="60000"/>
                    <a:lumOff val="40000"/>
                  </a:schemeClr>
                </a:solidFill>
              </a:rPr>
              <a:t>wholly determined </a:t>
            </a:r>
            <a:r>
              <a:rPr lang="en-GB" sz="2000" i="1" dirty="0" smtClean="0"/>
              <a:t>by its physical character. (p.11)</a:t>
            </a:r>
            <a:endParaRPr lang="en-GB" sz="2000" i="1" dirty="0"/>
          </a:p>
        </p:txBody>
      </p:sp>
      <p:sp>
        <p:nvSpPr>
          <p:cNvPr id="7" name="TextBox 6"/>
          <p:cNvSpPr txBox="1"/>
          <p:nvPr/>
        </p:nvSpPr>
        <p:spPr>
          <a:xfrm>
            <a:off x="571472" y="3110211"/>
            <a:ext cx="2227469" cy="461665"/>
          </a:xfrm>
          <a:prstGeom prst="rect">
            <a:avLst/>
          </a:prstGeom>
          <a:noFill/>
        </p:spPr>
        <p:txBody>
          <a:bodyPr wrap="none" rtlCol="0">
            <a:spAutoFit/>
          </a:bodyPr>
          <a:lstStyle/>
          <a:p>
            <a:r>
              <a:rPr lang="en-GB" sz="2400" dirty="0" smtClean="0">
                <a:solidFill>
                  <a:schemeClr val="tx2"/>
                </a:solidFill>
              </a:rPr>
              <a:t>Explanatory tool</a:t>
            </a:r>
            <a:endParaRPr lang="en-GB" sz="1600" i="1" dirty="0">
              <a:solidFill>
                <a:schemeClr val="tx2"/>
              </a:solidFill>
            </a:endParaRPr>
          </a:p>
        </p:txBody>
      </p:sp>
      <p:sp>
        <p:nvSpPr>
          <p:cNvPr id="8" name="TextBox 7"/>
          <p:cNvSpPr txBox="1"/>
          <p:nvPr/>
        </p:nvSpPr>
        <p:spPr>
          <a:xfrm>
            <a:off x="571472" y="3556345"/>
            <a:ext cx="8215370" cy="1631216"/>
          </a:xfrm>
          <a:prstGeom prst="rect">
            <a:avLst/>
          </a:prstGeom>
          <a:noFill/>
        </p:spPr>
        <p:txBody>
          <a:bodyPr wrap="square" rtlCol="0">
            <a:spAutoFit/>
          </a:bodyPr>
          <a:lstStyle/>
          <a:p>
            <a:r>
              <a:rPr lang="en-GB" sz="2000" dirty="0" smtClean="0"/>
              <a:t>If mental properties are </a:t>
            </a:r>
            <a:r>
              <a:rPr lang="en-GB" sz="2000" i="1" dirty="0" smtClean="0"/>
              <a:t>wholly determined by</a:t>
            </a:r>
            <a:r>
              <a:rPr lang="en-GB" sz="2000" dirty="0" smtClean="0"/>
              <a:t> physical ones then changes in physical properties entail a change in psychological properties.  </a:t>
            </a:r>
          </a:p>
          <a:p>
            <a:endParaRPr lang="en-GB" sz="2000" dirty="0" smtClean="0"/>
          </a:p>
          <a:p>
            <a:r>
              <a:rPr lang="en-GB" sz="2000" dirty="0" smtClean="0"/>
              <a:t>This means we can use changes in physical properties to explain changes in mental states.</a:t>
            </a:r>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2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2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2000"/>
                                        <p:tgtEl>
                                          <p:spTgt spid="7">
                                            <p:txEl>
                                              <p:pRg st="0" end="0"/>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Effect transition="in" filter="fade">
                                      <p:cBhvr>
                                        <p:cTn id="23" dur="2000"/>
                                        <p:tgtEl>
                                          <p:spTgt spid="8">
                                            <p:txEl>
                                              <p:pRg st="0" end="0"/>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8">
                                            <p:txEl>
                                              <p:pRg st="2" end="2"/>
                                            </p:txEl>
                                          </p:spTgt>
                                        </p:tgtEl>
                                        <p:attrNameLst>
                                          <p:attrName>style.visibility</p:attrName>
                                        </p:attrNameLst>
                                      </p:cBhvr>
                                      <p:to>
                                        <p:strVal val="visible"/>
                                      </p:to>
                                    </p:set>
                                    <p:animEffect transition="in" filter="fade">
                                      <p:cBhvr>
                                        <p:cTn id="26" dur="20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allAtOnce"/>
      <p:bldP spid="7" grpId="0" build="allAtOnce"/>
      <p:bldP spid="8"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083391" cy="369332"/>
            </a:xfrm>
            <a:prstGeom prst="rect">
              <a:avLst/>
            </a:prstGeom>
            <a:noFill/>
          </p:spPr>
          <p:txBody>
            <a:bodyPr wrap="none" rtlCol="0">
              <a:spAutoFit/>
            </a:bodyPr>
            <a:lstStyle/>
            <a:p>
              <a:r>
                <a:rPr lang="en-GB" i="1" dirty="0" smtClean="0">
                  <a:solidFill>
                    <a:schemeClr val="tx2"/>
                  </a:solidFill>
                </a:rPr>
                <a:t>Minimal physicalism</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428596" y="4429132"/>
            <a:ext cx="7643866" cy="707886"/>
          </a:xfrm>
          <a:prstGeom prst="rect">
            <a:avLst/>
          </a:prstGeom>
          <a:noFill/>
        </p:spPr>
        <p:txBody>
          <a:bodyPr wrap="square" rtlCol="0">
            <a:spAutoFit/>
          </a:bodyPr>
          <a:lstStyle/>
          <a:p>
            <a:r>
              <a:rPr lang="en-GB" sz="2000" dirty="0" smtClean="0"/>
              <a:t>If you reject any one of these principles then you are not a </a:t>
            </a:r>
            <a:r>
              <a:rPr lang="en-GB" sz="2000" dirty="0" err="1" smtClean="0"/>
              <a:t>physicalist</a:t>
            </a:r>
            <a:r>
              <a:rPr lang="en-GB" sz="2000" dirty="0" smtClean="0"/>
              <a:t> about mental states.</a:t>
            </a:r>
            <a:endParaRPr lang="en-GB" sz="2000" dirty="0"/>
          </a:p>
        </p:txBody>
      </p:sp>
      <p:grpSp>
        <p:nvGrpSpPr>
          <p:cNvPr id="13" name="Group 12"/>
          <p:cNvGrpSpPr/>
          <p:nvPr/>
        </p:nvGrpSpPr>
        <p:grpSpPr>
          <a:xfrm>
            <a:off x="1217006" y="1928802"/>
            <a:ext cx="6709988" cy="1676111"/>
            <a:chOff x="571472" y="1928802"/>
            <a:chExt cx="6709988" cy="1676111"/>
          </a:xfrm>
        </p:grpSpPr>
        <p:grpSp>
          <p:nvGrpSpPr>
            <p:cNvPr id="12" name="Group 11"/>
            <p:cNvGrpSpPr/>
            <p:nvPr/>
          </p:nvGrpSpPr>
          <p:grpSpPr>
            <a:xfrm>
              <a:off x="571472" y="1928802"/>
              <a:ext cx="3185487" cy="1676111"/>
              <a:chOff x="571472" y="1928802"/>
              <a:chExt cx="3185487" cy="1676111"/>
            </a:xfrm>
          </p:grpSpPr>
          <p:sp>
            <p:nvSpPr>
              <p:cNvPr id="7" name="TextBox 6"/>
              <p:cNvSpPr txBox="1"/>
              <p:nvPr/>
            </p:nvSpPr>
            <p:spPr>
              <a:xfrm>
                <a:off x="571472" y="1928802"/>
                <a:ext cx="2834302" cy="461665"/>
              </a:xfrm>
              <a:prstGeom prst="rect">
                <a:avLst/>
              </a:prstGeom>
              <a:noFill/>
            </p:spPr>
            <p:txBody>
              <a:bodyPr wrap="none" rtlCol="0">
                <a:spAutoFit/>
              </a:bodyPr>
              <a:lstStyle/>
              <a:p>
                <a:r>
                  <a:rPr lang="en-GB" sz="2400" dirty="0" smtClean="0">
                    <a:solidFill>
                      <a:schemeClr val="accent1">
                        <a:lumMod val="75000"/>
                      </a:schemeClr>
                    </a:solidFill>
                  </a:rPr>
                  <a:t>Supervenience thesis</a:t>
                </a:r>
                <a:endParaRPr lang="en-GB" sz="2400" dirty="0">
                  <a:solidFill>
                    <a:schemeClr val="accent1">
                      <a:lumMod val="75000"/>
                    </a:schemeClr>
                  </a:solidFill>
                </a:endParaRPr>
              </a:p>
            </p:txBody>
          </p:sp>
          <p:sp>
            <p:nvSpPr>
              <p:cNvPr id="8" name="TextBox 7"/>
              <p:cNvSpPr txBox="1"/>
              <p:nvPr/>
            </p:nvSpPr>
            <p:spPr>
              <a:xfrm>
                <a:off x="571472" y="2536025"/>
                <a:ext cx="3118354" cy="461665"/>
              </a:xfrm>
              <a:prstGeom prst="rect">
                <a:avLst/>
              </a:prstGeom>
              <a:noFill/>
            </p:spPr>
            <p:txBody>
              <a:bodyPr wrap="none" rtlCol="0">
                <a:spAutoFit/>
              </a:bodyPr>
              <a:lstStyle/>
              <a:p>
                <a:r>
                  <a:rPr lang="en-GB" sz="2400" dirty="0" smtClean="0">
                    <a:solidFill>
                      <a:schemeClr val="accent1">
                        <a:lumMod val="75000"/>
                      </a:schemeClr>
                    </a:solidFill>
                  </a:rPr>
                  <a:t>Anti-Cartesian principle</a:t>
                </a:r>
                <a:endParaRPr lang="en-GB" sz="2400" dirty="0">
                  <a:solidFill>
                    <a:schemeClr val="accent1">
                      <a:lumMod val="75000"/>
                    </a:schemeClr>
                  </a:solidFill>
                </a:endParaRPr>
              </a:p>
            </p:txBody>
          </p:sp>
          <p:sp>
            <p:nvSpPr>
              <p:cNvPr id="9" name="TextBox 8"/>
              <p:cNvSpPr txBox="1"/>
              <p:nvPr/>
            </p:nvSpPr>
            <p:spPr>
              <a:xfrm>
                <a:off x="571472" y="3143248"/>
                <a:ext cx="3185487" cy="461665"/>
              </a:xfrm>
              <a:prstGeom prst="rect">
                <a:avLst/>
              </a:prstGeom>
              <a:noFill/>
            </p:spPr>
            <p:txBody>
              <a:bodyPr wrap="none" rtlCol="0">
                <a:spAutoFit/>
              </a:bodyPr>
              <a:lstStyle/>
              <a:p>
                <a:r>
                  <a:rPr lang="en-GB" sz="2400" dirty="0" smtClean="0">
                    <a:solidFill>
                      <a:schemeClr val="accent1">
                        <a:lumMod val="75000"/>
                      </a:schemeClr>
                    </a:solidFill>
                  </a:rPr>
                  <a:t>Mind-body dependence</a:t>
                </a:r>
                <a:endParaRPr lang="en-GB" sz="2400" dirty="0">
                  <a:solidFill>
                    <a:schemeClr val="accent1">
                      <a:lumMod val="75000"/>
                    </a:schemeClr>
                  </a:solidFill>
                </a:endParaRPr>
              </a:p>
            </p:txBody>
          </p:sp>
        </p:grpSp>
        <p:sp>
          <p:nvSpPr>
            <p:cNvPr id="10" name="Right Brace 9"/>
            <p:cNvSpPr/>
            <p:nvPr/>
          </p:nvSpPr>
          <p:spPr>
            <a:xfrm>
              <a:off x="3786182" y="2016758"/>
              <a:ext cx="474347" cy="1500198"/>
            </a:xfrm>
            <a:prstGeom prst="righ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solidFill>
                  <a:schemeClr val="tx2"/>
                </a:solidFill>
              </a:endParaRPr>
            </a:p>
          </p:txBody>
        </p:sp>
        <p:sp>
          <p:nvSpPr>
            <p:cNvPr id="11" name="TextBox 10"/>
            <p:cNvSpPr txBox="1"/>
            <p:nvPr/>
          </p:nvSpPr>
          <p:spPr>
            <a:xfrm>
              <a:off x="4572000" y="2536025"/>
              <a:ext cx="2709460" cy="461665"/>
            </a:xfrm>
            <a:prstGeom prst="rect">
              <a:avLst/>
            </a:prstGeom>
            <a:noFill/>
          </p:spPr>
          <p:txBody>
            <a:bodyPr wrap="none" rtlCol="0">
              <a:spAutoFit/>
            </a:bodyPr>
            <a:lstStyle/>
            <a:p>
              <a:r>
                <a:rPr lang="en-GB" sz="2400" dirty="0" smtClean="0">
                  <a:solidFill>
                    <a:schemeClr val="accent1">
                      <a:lumMod val="75000"/>
                    </a:schemeClr>
                  </a:solidFill>
                </a:rPr>
                <a:t>Minimal physicalism</a:t>
              </a:r>
              <a:endParaRPr lang="en-GB" sz="2400" dirty="0">
                <a:solidFill>
                  <a:schemeClr val="accent1">
                    <a:lumMod val="75000"/>
                  </a:schemeClr>
                </a:solidFill>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619371" cy="369332"/>
            </a:xfrm>
            <a:prstGeom prst="rect">
              <a:avLst/>
            </a:prstGeom>
            <a:noFill/>
          </p:spPr>
          <p:txBody>
            <a:bodyPr wrap="none" rtlCol="0">
              <a:spAutoFit/>
            </a:bodyPr>
            <a:lstStyle/>
            <a:p>
              <a:r>
                <a:rPr lang="en-GB" i="1" dirty="0" smtClean="0">
                  <a:solidFill>
                    <a:schemeClr val="tx2"/>
                  </a:solidFill>
                </a:rPr>
                <a:t>The type/token distinction</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428596" y="1000108"/>
            <a:ext cx="8072494" cy="646331"/>
          </a:xfrm>
          <a:prstGeom prst="rect">
            <a:avLst/>
          </a:prstGeom>
          <a:noFill/>
        </p:spPr>
        <p:txBody>
          <a:bodyPr wrap="square" rtlCol="0">
            <a:spAutoFit/>
          </a:bodyPr>
          <a:lstStyle/>
          <a:p>
            <a:r>
              <a:rPr lang="en-GB" dirty="0" smtClean="0"/>
              <a:t>There are two ways in which to interpret the claim that mental states are identical with brain states: they could be </a:t>
            </a:r>
            <a:r>
              <a:rPr lang="en-GB" b="1" dirty="0" smtClean="0">
                <a:solidFill>
                  <a:schemeClr val="tx2">
                    <a:lumMod val="60000"/>
                    <a:lumOff val="40000"/>
                  </a:schemeClr>
                </a:solidFill>
              </a:rPr>
              <a:t>type</a:t>
            </a:r>
            <a:r>
              <a:rPr lang="en-GB" dirty="0" smtClean="0"/>
              <a:t> identical or </a:t>
            </a:r>
            <a:r>
              <a:rPr lang="en-GB" b="1" dirty="0" smtClean="0">
                <a:solidFill>
                  <a:schemeClr val="tx2">
                    <a:lumMod val="60000"/>
                    <a:lumOff val="40000"/>
                  </a:schemeClr>
                </a:solidFill>
              </a:rPr>
              <a:t>token</a:t>
            </a:r>
            <a:r>
              <a:rPr lang="en-GB" dirty="0" smtClean="0"/>
              <a:t> identical.</a:t>
            </a:r>
            <a:endParaRPr lang="en-GB" dirty="0"/>
          </a:p>
        </p:txBody>
      </p:sp>
      <p:sp>
        <p:nvSpPr>
          <p:cNvPr id="12" name="TextBox 11"/>
          <p:cNvSpPr txBox="1"/>
          <p:nvPr/>
        </p:nvSpPr>
        <p:spPr>
          <a:xfrm>
            <a:off x="357158" y="1714488"/>
            <a:ext cx="5266442" cy="461665"/>
          </a:xfrm>
          <a:prstGeom prst="rect">
            <a:avLst/>
          </a:prstGeom>
          <a:noFill/>
        </p:spPr>
        <p:txBody>
          <a:bodyPr wrap="none" rtlCol="0">
            <a:spAutoFit/>
          </a:bodyPr>
          <a:lstStyle/>
          <a:p>
            <a:r>
              <a:rPr lang="en-GB" sz="2400" dirty="0" smtClean="0">
                <a:solidFill>
                  <a:schemeClr val="tx2"/>
                </a:solidFill>
              </a:rPr>
              <a:t>How many dogs were at </a:t>
            </a:r>
            <a:r>
              <a:rPr lang="en-GB" sz="2400" dirty="0" err="1" smtClean="0">
                <a:solidFill>
                  <a:schemeClr val="tx2"/>
                </a:solidFill>
              </a:rPr>
              <a:t>Crufts</a:t>
            </a:r>
            <a:r>
              <a:rPr lang="en-GB" sz="2400" dirty="0" smtClean="0">
                <a:solidFill>
                  <a:schemeClr val="tx2"/>
                </a:solidFill>
              </a:rPr>
              <a:t> last year?</a:t>
            </a:r>
            <a:endParaRPr lang="en-GB" sz="2400" dirty="0">
              <a:solidFill>
                <a:schemeClr val="tx2"/>
              </a:solidFill>
            </a:endParaRPr>
          </a:p>
        </p:txBody>
      </p:sp>
      <p:sp>
        <p:nvSpPr>
          <p:cNvPr id="19" name="TextBox 18"/>
          <p:cNvSpPr txBox="1"/>
          <p:nvPr/>
        </p:nvSpPr>
        <p:spPr>
          <a:xfrm>
            <a:off x="5021459" y="2258031"/>
            <a:ext cx="654346" cy="369332"/>
          </a:xfrm>
          <a:prstGeom prst="rect">
            <a:avLst/>
          </a:prstGeom>
          <a:noFill/>
        </p:spPr>
        <p:txBody>
          <a:bodyPr wrap="none" rtlCol="0">
            <a:spAutoFit/>
          </a:bodyPr>
          <a:lstStyle/>
          <a:p>
            <a:r>
              <a:rPr lang="en-GB" b="1" dirty="0" smtClean="0">
                <a:solidFill>
                  <a:schemeClr val="tx2"/>
                </a:solidFill>
              </a:rPr>
              <a:t>TYPE</a:t>
            </a:r>
            <a:endParaRPr lang="en-GB" b="1" dirty="0">
              <a:solidFill>
                <a:schemeClr val="tx2"/>
              </a:solidFill>
            </a:endParaRPr>
          </a:p>
        </p:txBody>
      </p:sp>
      <p:grpSp>
        <p:nvGrpSpPr>
          <p:cNvPr id="5" name="Group 37"/>
          <p:cNvGrpSpPr/>
          <p:nvPr/>
        </p:nvGrpSpPr>
        <p:grpSpPr>
          <a:xfrm>
            <a:off x="571472" y="2258031"/>
            <a:ext cx="4220700" cy="369332"/>
            <a:chOff x="571472" y="2258031"/>
            <a:chExt cx="4220700" cy="369332"/>
          </a:xfrm>
        </p:grpSpPr>
        <p:sp>
          <p:nvSpPr>
            <p:cNvPr id="15" name="TextBox 14"/>
            <p:cNvSpPr txBox="1"/>
            <p:nvPr/>
          </p:nvSpPr>
          <p:spPr>
            <a:xfrm>
              <a:off x="1071538" y="2258031"/>
              <a:ext cx="3720634" cy="369332"/>
            </a:xfrm>
            <a:prstGeom prst="rect">
              <a:avLst/>
            </a:prstGeom>
            <a:noFill/>
          </p:spPr>
          <p:txBody>
            <a:bodyPr wrap="none" rtlCol="0">
              <a:spAutoFit/>
            </a:bodyPr>
            <a:lstStyle/>
            <a:p>
              <a:r>
                <a:rPr lang="en-GB" dirty="0" smtClean="0"/>
                <a:t>How many </a:t>
              </a:r>
              <a:r>
                <a:rPr lang="en-GB" dirty="0" smtClean="0">
                  <a:solidFill>
                    <a:schemeClr val="tx2"/>
                  </a:solidFill>
                </a:rPr>
                <a:t>breeds</a:t>
              </a:r>
              <a:r>
                <a:rPr lang="en-GB" dirty="0" smtClean="0"/>
                <a:t> of dog were there?</a:t>
              </a:r>
              <a:endParaRPr lang="en-GB" dirty="0"/>
            </a:p>
          </p:txBody>
        </p:sp>
        <p:pic>
          <p:nvPicPr>
            <p:cNvPr id="1027" name="Picture 3" descr="C:\Users\Suilin\AppData\Local\Microsoft\Windows\Temporary Internet Files\Content.IE5\JZ4MMT90\MCAN01231_0000[1].wmf"/>
            <p:cNvPicPr>
              <a:picLocks noChangeAspect="1" noChangeArrowheads="1"/>
            </p:cNvPicPr>
            <p:nvPr/>
          </p:nvPicPr>
          <p:blipFill>
            <a:blip r:embed="rId3"/>
            <a:srcRect/>
            <a:stretch>
              <a:fillRect/>
            </a:stretch>
          </p:blipFill>
          <p:spPr bwMode="auto">
            <a:xfrm>
              <a:off x="571472" y="2285849"/>
              <a:ext cx="314324" cy="313696"/>
            </a:xfrm>
            <a:prstGeom prst="rect">
              <a:avLst/>
            </a:prstGeom>
            <a:noFill/>
          </p:spPr>
        </p:pic>
      </p:grpSp>
      <p:sp>
        <p:nvSpPr>
          <p:cNvPr id="20" name="TextBox 19"/>
          <p:cNvSpPr txBox="1"/>
          <p:nvPr/>
        </p:nvSpPr>
        <p:spPr>
          <a:xfrm>
            <a:off x="5000628" y="2853119"/>
            <a:ext cx="838884" cy="369332"/>
          </a:xfrm>
          <a:prstGeom prst="rect">
            <a:avLst/>
          </a:prstGeom>
          <a:noFill/>
        </p:spPr>
        <p:txBody>
          <a:bodyPr wrap="none" rtlCol="0">
            <a:spAutoFit/>
          </a:bodyPr>
          <a:lstStyle/>
          <a:p>
            <a:r>
              <a:rPr lang="en-GB" b="1" dirty="0" smtClean="0">
                <a:solidFill>
                  <a:schemeClr val="tx2"/>
                </a:solidFill>
              </a:rPr>
              <a:t>TOKEN</a:t>
            </a:r>
            <a:endParaRPr lang="en-GB" b="1" dirty="0">
              <a:solidFill>
                <a:schemeClr val="tx2"/>
              </a:solidFill>
            </a:endParaRPr>
          </a:p>
        </p:txBody>
      </p:sp>
      <p:grpSp>
        <p:nvGrpSpPr>
          <p:cNvPr id="6" name="Group 36"/>
          <p:cNvGrpSpPr/>
          <p:nvPr/>
        </p:nvGrpSpPr>
        <p:grpSpPr>
          <a:xfrm>
            <a:off x="571472" y="2714620"/>
            <a:ext cx="4071966" cy="646331"/>
            <a:chOff x="571472" y="2714620"/>
            <a:chExt cx="4071966" cy="646331"/>
          </a:xfrm>
        </p:grpSpPr>
        <p:sp>
          <p:nvSpPr>
            <p:cNvPr id="16" name="TextBox 15"/>
            <p:cNvSpPr txBox="1"/>
            <p:nvPr/>
          </p:nvSpPr>
          <p:spPr>
            <a:xfrm>
              <a:off x="1142976" y="2714620"/>
              <a:ext cx="3500462" cy="646331"/>
            </a:xfrm>
            <a:prstGeom prst="rect">
              <a:avLst/>
            </a:prstGeom>
            <a:noFill/>
          </p:spPr>
          <p:txBody>
            <a:bodyPr wrap="square" rtlCol="0">
              <a:spAutoFit/>
            </a:bodyPr>
            <a:lstStyle/>
            <a:p>
              <a:r>
                <a:rPr lang="en-GB" dirty="0" smtClean="0"/>
                <a:t>How many dogs were there if you counted all of them?</a:t>
              </a:r>
              <a:endParaRPr lang="en-GB" dirty="0"/>
            </a:p>
          </p:txBody>
        </p:sp>
        <p:pic>
          <p:nvPicPr>
            <p:cNvPr id="24" name="Picture 3" descr="C:\Users\Suilin\AppData\Local\Microsoft\Windows\Temporary Internet Files\Content.IE5\JZ4MMT90\MCAN01231_0000[1].wmf"/>
            <p:cNvPicPr>
              <a:picLocks noChangeAspect="1" noChangeArrowheads="1"/>
            </p:cNvPicPr>
            <p:nvPr/>
          </p:nvPicPr>
          <p:blipFill>
            <a:blip r:embed="rId3"/>
            <a:srcRect/>
            <a:stretch>
              <a:fillRect/>
            </a:stretch>
          </p:blipFill>
          <p:spPr bwMode="auto">
            <a:xfrm>
              <a:off x="571472" y="2880937"/>
              <a:ext cx="314324" cy="313696"/>
            </a:xfrm>
            <a:prstGeom prst="rect">
              <a:avLst/>
            </a:prstGeom>
            <a:noFill/>
          </p:spPr>
        </p:pic>
      </p:grpSp>
      <p:sp>
        <p:nvSpPr>
          <p:cNvPr id="28" name="TextBox 27"/>
          <p:cNvSpPr txBox="1"/>
          <p:nvPr/>
        </p:nvSpPr>
        <p:spPr>
          <a:xfrm>
            <a:off x="500034" y="3500438"/>
            <a:ext cx="5021824" cy="461665"/>
          </a:xfrm>
          <a:prstGeom prst="rect">
            <a:avLst/>
          </a:prstGeom>
          <a:noFill/>
        </p:spPr>
        <p:txBody>
          <a:bodyPr wrap="none" rtlCol="0">
            <a:spAutoFit/>
          </a:bodyPr>
          <a:lstStyle/>
          <a:p>
            <a:r>
              <a:rPr lang="en-GB" sz="2400" dirty="0" smtClean="0">
                <a:solidFill>
                  <a:schemeClr val="tx2"/>
                </a:solidFill>
              </a:rPr>
              <a:t>Do you have Victoria Beckham’s dress?</a:t>
            </a:r>
            <a:endParaRPr lang="en-GB" sz="2400" dirty="0">
              <a:solidFill>
                <a:schemeClr val="tx2"/>
              </a:solidFill>
            </a:endParaRPr>
          </a:p>
        </p:txBody>
      </p:sp>
      <p:pic>
        <p:nvPicPr>
          <p:cNvPr id="29" name="Picture 28" descr="posh spice.bmp"/>
          <p:cNvPicPr>
            <a:picLocks noChangeAspect="1"/>
          </p:cNvPicPr>
          <p:nvPr/>
        </p:nvPicPr>
        <p:blipFill>
          <a:blip r:embed="rId4" cstate="print"/>
          <a:stretch>
            <a:fillRect/>
          </a:stretch>
        </p:blipFill>
        <p:spPr>
          <a:xfrm>
            <a:off x="500034" y="3929065"/>
            <a:ext cx="1582430" cy="2905571"/>
          </a:xfrm>
          <a:prstGeom prst="rect">
            <a:avLst/>
          </a:prstGeom>
        </p:spPr>
      </p:pic>
      <p:sp>
        <p:nvSpPr>
          <p:cNvPr id="30" name="TextBox 29"/>
          <p:cNvSpPr txBox="1"/>
          <p:nvPr/>
        </p:nvSpPr>
        <p:spPr>
          <a:xfrm>
            <a:off x="2285984" y="4714884"/>
            <a:ext cx="4220899" cy="369332"/>
          </a:xfrm>
          <a:prstGeom prst="rect">
            <a:avLst/>
          </a:prstGeom>
          <a:noFill/>
        </p:spPr>
        <p:txBody>
          <a:bodyPr wrap="square" rtlCol="0">
            <a:spAutoFit/>
          </a:bodyPr>
          <a:lstStyle/>
          <a:p>
            <a:r>
              <a:rPr lang="en-GB" dirty="0" smtClean="0"/>
              <a:t>Do you have a dress by the same designer?</a:t>
            </a:r>
            <a:endParaRPr lang="en-GB" dirty="0"/>
          </a:p>
        </p:txBody>
      </p:sp>
      <p:sp>
        <p:nvSpPr>
          <p:cNvPr id="31" name="TextBox 30"/>
          <p:cNvSpPr txBox="1"/>
          <p:nvPr/>
        </p:nvSpPr>
        <p:spPr>
          <a:xfrm>
            <a:off x="2285984" y="5357826"/>
            <a:ext cx="5572164" cy="369332"/>
          </a:xfrm>
          <a:prstGeom prst="rect">
            <a:avLst/>
          </a:prstGeom>
          <a:noFill/>
        </p:spPr>
        <p:txBody>
          <a:bodyPr wrap="square" rtlCol="0">
            <a:spAutoFit/>
          </a:bodyPr>
          <a:lstStyle/>
          <a:p>
            <a:r>
              <a:rPr lang="en-GB" dirty="0" smtClean="0"/>
              <a:t>Do you have that very dress she is wearing in the photo?</a:t>
            </a:r>
            <a:endParaRPr lang="en-GB" dirty="0"/>
          </a:p>
        </p:txBody>
      </p:sp>
      <p:sp>
        <p:nvSpPr>
          <p:cNvPr id="32" name="TextBox 31"/>
          <p:cNvSpPr txBox="1"/>
          <p:nvPr/>
        </p:nvSpPr>
        <p:spPr>
          <a:xfrm>
            <a:off x="6858016" y="4714884"/>
            <a:ext cx="654346" cy="369332"/>
          </a:xfrm>
          <a:prstGeom prst="rect">
            <a:avLst/>
          </a:prstGeom>
          <a:noFill/>
        </p:spPr>
        <p:txBody>
          <a:bodyPr wrap="none" rtlCol="0">
            <a:spAutoFit/>
          </a:bodyPr>
          <a:lstStyle/>
          <a:p>
            <a:r>
              <a:rPr lang="en-GB" b="1" dirty="0" smtClean="0">
                <a:solidFill>
                  <a:schemeClr val="tx2"/>
                </a:solidFill>
              </a:rPr>
              <a:t>TYPE</a:t>
            </a:r>
            <a:endParaRPr lang="en-GB" b="1" dirty="0">
              <a:solidFill>
                <a:schemeClr val="tx2"/>
              </a:solidFill>
            </a:endParaRPr>
          </a:p>
        </p:txBody>
      </p:sp>
      <p:sp>
        <p:nvSpPr>
          <p:cNvPr id="33" name="TextBox 32"/>
          <p:cNvSpPr txBox="1"/>
          <p:nvPr/>
        </p:nvSpPr>
        <p:spPr>
          <a:xfrm>
            <a:off x="7765879" y="5357826"/>
            <a:ext cx="838884" cy="369332"/>
          </a:xfrm>
          <a:prstGeom prst="rect">
            <a:avLst/>
          </a:prstGeom>
          <a:noFill/>
        </p:spPr>
        <p:txBody>
          <a:bodyPr wrap="none" rtlCol="0">
            <a:spAutoFit/>
          </a:bodyPr>
          <a:lstStyle/>
          <a:p>
            <a:r>
              <a:rPr lang="en-GB" b="1" dirty="0" smtClean="0">
                <a:solidFill>
                  <a:schemeClr val="tx2"/>
                </a:solidFill>
              </a:rPr>
              <a:t>TOKEN</a:t>
            </a:r>
            <a:endParaRPr lang="en-GB" b="1" dirty="0">
              <a:solidFill>
                <a:schemeClr val="tx2"/>
              </a:solidFill>
            </a:endParaRPr>
          </a:p>
        </p:txBody>
      </p:sp>
      <p:pic>
        <p:nvPicPr>
          <p:cNvPr id="1028" name="Picture 4"/>
          <p:cNvPicPr>
            <a:picLocks noChangeAspect="1" noChangeArrowheads="1"/>
          </p:cNvPicPr>
          <p:nvPr/>
        </p:nvPicPr>
        <p:blipFill>
          <a:blip r:embed="rId5"/>
          <a:srcRect/>
          <a:stretch>
            <a:fillRect/>
          </a:stretch>
        </p:blipFill>
        <p:spPr bwMode="auto">
          <a:xfrm>
            <a:off x="6429388" y="1571612"/>
            <a:ext cx="1926518" cy="266700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1028"/>
                                        </p:tgtEl>
                                        <p:attrNameLst>
                                          <p:attrName>style.visibility</p:attrName>
                                        </p:attrNameLst>
                                      </p:cBhvr>
                                      <p:to>
                                        <p:strVal val="visible"/>
                                      </p:to>
                                    </p:set>
                                    <p:animEffect transition="in" filter="fade">
                                      <p:cBhvr>
                                        <p:cTn id="10" dur="2000"/>
                                        <p:tgtEl>
                                          <p:spTgt spid="102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9">
                                            <p:txEl>
                                              <p:pRg st="0" end="0"/>
                                            </p:txEl>
                                          </p:spTgt>
                                        </p:tgtEl>
                                        <p:attrNameLst>
                                          <p:attrName>style.visibility</p:attrName>
                                        </p:attrNameLst>
                                      </p:cBhvr>
                                      <p:to>
                                        <p:strVal val="visible"/>
                                      </p:to>
                                    </p:set>
                                    <p:animEffect transition="in" filter="fade">
                                      <p:cBhvr>
                                        <p:cTn id="25" dur="2000"/>
                                        <p:tgtEl>
                                          <p:spTgt spid="19">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0">
                                            <p:txEl>
                                              <p:pRg st="0" end="0"/>
                                            </p:txEl>
                                          </p:spTgt>
                                        </p:tgtEl>
                                        <p:attrNameLst>
                                          <p:attrName>style.visibility</p:attrName>
                                        </p:attrNameLst>
                                      </p:cBhvr>
                                      <p:to>
                                        <p:strVal val="visible"/>
                                      </p:to>
                                    </p:set>
                                    <p:animEffect transition="in" filter="fade">
                                      <p:cBhvr>
                                        <p:cTn id="30" dur="2000"/>
                                        <p:tgtEl>
                                          <p:spTgt spid="20">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fade">
                                      <p:cBhvr>
                                        <p:cTn id="35" dur="2000"/>
                                        <p:tgtEl>
                                          <p:spTgt spid="28"/>
                                        </p:tgtEl>
                                      </p:cBhvr>
                                    </p:animEffect>
                                  </p:childTnLst>
                                </p:cTn>
                              </p:par>
                              <p:par>
                                <p:cTn id="36" presetID="10" presetClass="entr" presetSubtype="0" fill="hold" nodeType="with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fade">
                                      <p:cBhvr>
                                        <p:cTn id="38" dur="2000"/>
                                        <p:tgtEl>
                                          <p:spTgt spid="29"/>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0">
                                            <p:txEl>
                                              <p:pRg st="0" end="0"/>
                                            </p:txEl>
                                          </p:spTgt>
                                        </p:tgtEl>
                                        <p:attrNameLst>
                                          <p:attrName>style.visibility</p:attrName>
                                        </p:attrNameLst>
                                      </p:cBhvr>
                                      <p:to>
                                        <p:strVal val="visible"/>
                                      </p:to>
                                    </p:set>
                                    <p:animEffect transition="in" filter="fade">
                                      <p:cBhvr>
                                        <p:cTn id="43" dur="2000"/>
                                        <p:tgtEl>
                                          <p:spTgt spid="30">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1">
                                            <p:txEl>
                                              <p:pRg st="0" end="0"/>
                                            </p:txEl>
                                          </p:spTgt>
                                        </p:tgtEl>
                                        <p:attrNameLst>
                                          <p:attrName>style.visibility</p:attrName>
                                        </p:attrNameLst>
                                      </p:cBhvr>
                                      <p:to>
                                        <p:strVal val="visible"/>
                                      </p:to>
                                    </p:set>
                                    <p:animEffect transition="in" filter="fade">
                                      <p:cBhvr>
                                        <p:cTn id="48" dur="2000"/>
                                        <p:tgtEl>
                                          <p:spTgt spid="31">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32">
                                            <p:txEl>
                                              <p:pRg st="0" end="0"/>
                                            </p:txEl>
                                          </p:spTgt>
                                        </p:tgtEl>
                                        <p:attrNameLst>
                                          <p:attrName>style.visibility</p:attrName>
                                        </p:attrNameLst>
                                      </p:cBhvr>
                                      <p:to>
                                        <p:strVal val="visible"/>
                                      </p:to>
                                    </p:set>
                                    <p:animEffect transition="in" filter="fade">
                                      <p:cBhvr>
                                        <p:cTn id="53" dur="2000"/>
                                        <p:tgtEl>
                                          <p:spTgt spid="32">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33">
                                            <p:txEl>
                                              <p:pRg st="0" end="0"/>
                                            </p:txEl>
                                          </p:spTgt>
                                        </p:tgtEl>
                                        <p:attrNameLst>
                                          <p:attrName>style.visibility</p:attrName>
                                        </p:attrNameLst>
                                      </p:cBhvr>
                                      <p:to>
                                        <p:strVal val="visible"/>
                                      </p:to>
                                    </p:set>
                                    <p:animEffect transition="in" filter="fade">
                                      <p:cBhvr>
                                        <p:cTn id="58" dur="2000"/>
                                        <p:tgtEl>
                                          <p:spTgt spid="3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build="allAtOnce"/>
      <p:bldP spid="20" grpId="0" build="allAtOnce"/>
      <p:bldP spid="28" grpId="0"/>
      <p:bldP spid="30" grpId="0" build="allAtOnce"/>
      <p:bldP spid="31" grpId="0" build="allAtOnce"/>
      <p:bldP spid="32" grpId="0" build="allAtOnce"/>
      <p:bldP spid="33"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356799" cy="369332"/>
            </a:xfrm>
            <a:prstGeom prst="rect">
              <a:avLst/>
            </a:prstGeom>
            <a:noFill/>
          </p:spPr>
          <p:txBody>
            <a:bodyPr wrap="none" rtlCol="0">
              <a:spAutoFit/>
            </a:bodyPr>
            <a:lstStyle/>
            <a:p>
              <a:r>
                <a:rPr lang="en-GB" i="1" dirty="0" smtClean="0">
                  <a:solidFill>
                    <a:schemeClr val="tx2"/>
                  </a:solidFill>
                </a:rPr>
                <a:t>The type/token identity</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428596" y="1000108"/>
            <a:ext cx="8143932" cy="923330"/>
          </a:xfrm>
          <a:prstGeom prst="rect">
            <a:avLst/>
          </a:prstGeom>
          <a:noFill/>
        </p:spPr>
        <p:txBody>
          <a:bodyPr wrap="square" rtlCol="0">
            <a:spAutoFit/>
          </a:bodyPr>
          <a:lstStyle/>
          <a:p>
            <a:r>
              <a:rPr lang="en-GB" dirty="0" smtClean="0"/>
              <a:t>In saying that mental states are identical with brain states, then, we could be making one of two claims.</a:t>
            </a:r>
          </a:p>
          <a:p>
            <a:endParaRPr lang="en-GB" dirty="0"/>
          </a:p>
        </p:txBody>
      </p:sp>
      <p:sp>
        <p:nvSpPr>
          <p:cNvPr id="6" name="TextBox 5"/>
          <p:cNvSpPr txBox="1"/>
          <p:nvPr/>
        </p:nvSpPr>
        <p:spPr>
          <a:xfrm>
            <a:off x="500034" y="1785926"/>
            <a:ext cx="7168053" cy="461665"/>
          </a:xfrm>
          <a:prstGeom prst="rect">
            <a:avLst/>
          </a:prstGeom>
          <a:noFill/>
        </p:spPr>
        <p:txBody>
          <a:bodyPr wrap="none" rtlCol="0">
            <a:spAutoFit/>
          </a:bodyPr>
          <a:lstStyle/>
          <a:p>
            <a:r>
              <a:rPr lang="en-GB" sz="2400" dirty="0" smtClean="0">
                <a:solidFill>
                  <a:schemeClr val="tx2"/>
                </a:solidFill>
              </a:rPr>
              <a:t>1.  Each token mental state is identical with a brain state</a:t>
            </a:r>
            <a:endParaRPr lang="en-GB" sz="2400" dirty="0">
              <a:solidFill>
                <a:schemeClr val="tx2"/>
              </a:solidFill>
            </a:endParaRPr>
          </a:p>
        </p:txBody>
      </p:sp>
      <p:sp>
        <p:nvSpPr>
          <p:cNvPr id="7" name="TextBox 6"/>
          <p:cNvSpPr txBox="1"/>
          <p:nvPr/>
        </p:nvSpPr>
        <p:spPr>
          <a:xfrm>
            <a:off x="857224" y="2357430"/>
            <a:ext cx="7858180" cy="646331"/>
          </a:xfrm>
          <a:prstGeom prst="rect">
            <a:avLst/>
          </a:prstGeom>
          <a:noFill/>
        </p:spPr>
        <p:txBody>
          <a:bodyPr wrap="square" rtlCol="0">
            <a:spAutoFit/>
          </a:bodyPr>
          <a:lstStyle/>
          <a:p>
            <a:r>
              <a:rPr lang="en-GB" dirty="0" smtClean="0"/>
              <a:t>My mental state of feeling pain yesterday at 2pm because of my stomach ache is identical with a brain state.</a:t>
            </a:r>
            <a:endParaRPr lang="en-GB" dirty="0"/>
          </a:p>
        </p:txBody>
      </p:sp>
      <p:sp>
        <p:nvSpPr>
          <p:cNvPr id="8" name="TextBox 7"/>
          <p:cNvSpPr txBox="1"/>
          <p:nvPr/>
        </p:nvSpPr>
        <p:spPr>
          <a:xfrm>
            <a:off x="857224" y="4384424"/>
            <a:ext cx="7858180" cy="923330"/>
          </a:xfrm>
          <a:prstGeom prst="rect">
            <a:avLst/>
          </a:prstGeom>
          <a:noFill/>
        </p:spPr>
        <p:txBody>
          <a:bodyPr wrap="square" rtlCol="0">
            <a:spAutoFit/>
          </a:bodyPr>
          <a:lstStyle/>
          <a:p>
            <a:r>
              <a:rPr lang="en-GB" dirty="0" smtClean="0"/>
              <a:t>Basing a research programme on this would involve looking for the exact brain state that correlates with the pain I had yesterday at 2pm because of stomach ache (for example).</a:t>
            </a:r>
            <a:endParaRPr lang="en-GB" dirty="0"/>
          </a:p>
        </p:txBody>
      </p:sp>
      <p:sp>
        <p:nvSpPr>
          <p:cNvPr id="9" name="TextBox 8"/>
          <p:cNvSpPr txBox="1"/>
          <p:nvPr/>
        </p:nvSpPr>
        <p:spPr>
          <a:xfrm>
            <a:off x="857224" y="5674920"/>
            <a:ext cx="7858180" cy="646331"/>
          </a:xfrm>
          <a:prstGeom prst="rect">
            <a:avLst/>
          </a:prstGeom>
          <a:noFill/>
        </p:spPr>
        <p:txBody>
          <a:bodyPr wrap="square" rtlCol="0">
            <a:spAutoFit/>
          </a:bodyPr>
          <a:lstStyle/>
          <a:p>
            <a:r>
              <a:rPr lang="en-GB" dirty="0" smtClean="0"/>
              <a:t>It’s a weak thesis: all it says is that each token mental state is identical with some physical process.</a:t>
            </a:r>
            <a:endParaRPr lang="en-GB" dirty="0"/>
          </a:p>
        </p:txBody>
      </p:sp>
      <p:grpSp>
        <p:nvGrpSpPr>
          <p:cNvPr id="10" name="Group 16"/>
          <p:cNvGrpSpPr/>
          <p:nvPr/>
        </p:nvGrpSpPr>
        <p:grpSpPr>
          <a:xfrm>
            <a:off x="857224" y="2786058"/>
            <a:ext cx="7643866" cy="1628780"/>
            <a:chOff x="857224" y="2786058"/>
            <a:chExt cx="7643866" cy="1628780"/>
          </a:xfrm>
        </p:grpSpPr>
        <p:sp>
          <p:nvSpPr>
            <p:cNvPr id="16" name="Lightning Bolt 15"/>
            <p:cNvSpPr/>
            <p:nvPr/>
          </p:nvSpPr>
          <p:spPr>
            <a:xfrm flipH="1">
              <a:off x="5214942" y="2786058"/>
              <a:ext cx="1628780" cy="1628780"/>
            </a:xfrm>
            <a:prstGeom prst="lightningBolt">
              <a:avLst/>
            </a:prstGeom>
            <a:solidFill>
              <a:srgbClr val="FFC000">
                <a:alpha val="28000"/>
              </a:srgbClr>
            </a:solidFill>
            <a:ln>
              <a:gradFill>
                <a:gsLst>
                  <a:gs pos="0">
                    <a:srgbClr val="E6DCAC"/>
                  </a:gs>
                  <a:gs pos="12000">
                    <a:srgbClr val="E6D78A"/>
                  </a:gs>
                  <a:gs pos="30000">
                    <a:srgbClr val="C7AC4C"/>
                  </a:gs>
                  <a:gs pos="45000">
                    <a:srgbClr val="E6D78A"/>
                  </a:gs>
                  <a:gs pos="77000">
                    <a:srgbClr val="C7AC4C"/>
                  </a:gs>
                  <a:gs pos="100000">
                    <a:srgbClr val="E6DCAC"/>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857224" y="3370927"/>
              <a:ext cx="7643866" cy="646331"/>
            </a:xfrm>
            <a:prstGeom prst="rect">
              <a:avLst/>
            </a:prstGeom>
            <a:noFill/>
          </p:spPr>
          <p:txBody>
            <a:bodyPr wrap="square" rtlCol="0">
              <a:spAutoFit/>
            </a:bodyPr>
            <a:lstStyle/>
            <a:p>
              <a:r>
                <a:rPr lang="en-GB" dirty="0" smtClean="0"/>
                <a:t>This is analogous to saying ‘the lightening strike last Tuesday was identical with an electrical discharge’.</a:t>
              </a:r>
              <a:endParaRPr lang="en-GB"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2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fade">
                                      <p:cBhvr>
                                        <p:cTn id="22" dur="2000"/>
                                        <p:tgtEl>
                                          <p:spTgt spid="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animEffect transition="in" filter="fade">
                                      <p:cBhvr>
                                        <p:cTn id="27"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7" grpId="0" build="allAtOnce"/>
      <p:bldP spid="8" grpId="0" build="allAtOnce"/>
      <p:bldP spid="9"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3380156" cy="369332"/>
            </a:xfrm>
            <a:prstGeom prst="rect">
              <a:avLst/>
            </a:prstGeom>
            <a:noFill/>
          </p:spPr>
          <p:txBody>
            <a:bodyPr wrap="none" rtlCol="0">
              <a:spAutoFit/>
            </a:bodyPr>
            <a:lstStyle/>
            <a:p>
              <a:r>
                <a:rPr lang="en-GB" i="1" dirty="0" smtClean="0">
                  <a:solidFill>
                    <a:schemeClr val="tx2"/>
                  </a:solidFill>
                </a:rPr>
                <a:t>The type/token identity distinction</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6" name="TextBox 5"/>
          <p:cNvSpPr txBox="1"/>
          <p:nvPr/>
        </p:nvSpPr>
        <p:spPr>
          <a:xfrm>
            <a:off x="500034" y="1071546"/>
            <a:ext cx="7441845" cy="461665"/>
          </a:xfrm>
          <a:prstGeom prst="rect">
            <a:avLst/>
          </a:prstGeom>
          <a:noFill/>
        </p:spPr>
        <p:txBody>
          <a:bodyPr wrap="none" rtlCol="0">
            <a:spAutoFit/>
          </a:bodyPr>
          <a:lstStyle/>
          <a:p>
            <a:r>
              <a:rPr lang="en-GB" sz="2400" dirty="0" smtClean="0">
                <a:solidFill>
                  <a:schemeClr val="tx2"/>
                </a:solidFill>
              </a:rPr>
              <a:t>2.  Every </a:t>
            </a:r>
            <a:r>
              <a:rPr lang="en-GB" sz="2400" i="1" dirty="0" smtClean="0">
                <a:solidFill>
                  <a:schemeClr val="tx2"/>
                </a:solidFill>
              </a:rPr>
              <a:t>type</a:t>
            </a:r>
            <a:r>
              <a:rPr lang="en-GB" sz="2400" dirty="0" smtClean="0">
                <a:solidFill>
                  <a:schemeClr val="tx2"/>
                </a:solidFill>
              </a:rPr>
              <a:t> of mental state is identical with a brain state</a:t>
            </a:r>
            <a:endParaRPr lang="en-GB" sz="2400" dirty="0">
              <a:solidFill>
                <a:schemeClr val="tx2"/>
              </a:solidFill>
            </a:endParaRPr>
          </a:p>
        </p:txBody>
      </p:sp>
      <p:sp>
        <p:nvSpPr>
          <p:cNvPr id="7" name="TextBox 6"/>
          <p:cNvSpPr txBox="1"/>
          <p:nvPr/>
        </p:nvSpPr>
        <p:spPr>
          <a:xfrm>
            <a:off x="500034" y="1643050"/>
            <a:ext cx="7858180" cy="369332"/>
          </a:xfrm>
          <a:prstGeom prst="rect">
            <a:avLst/>
          </a:prstGeom>
          <a:noFill/>
        </p:spPr>
        <p:txBody>
          <a:bodyPr wrap="square" rtlCol="0">
            <a:spAutoFit/>
          </a:bodyPr>
          <a:lstStyle/>
          <a:p>
            <a:r>
              <a:rPr lang="en-GB" dirty="0" smtClean="0"/>
              <a:t>Each type of property that a mental state has is identical with a brain state.</a:t>
            </a:r>
            <a:endParaRPr lang="en-GB" dirty="0"/>
          </a:p>
        </p:txBody>
      </p:sp>
      <p:sp>
        <p:nvSpPr>
          <p:cNvPr id="8" name="TextBox 7"/>
          <p:cNvSpPr txBox="1"/>
          <p:nvPr/>
        </p:nvSpPr>
        <p:spPr>
          <a:xfrm>
            <a:off x="500034" y="2527036"/>
            <a:ext cx="7858180" cy="646331"/>
          </a:xfrm>
          <a:prstGeom prst="rect">
            <a:avLst/>
          </a:prstGeom>
          <a:noFill/>
        </p:spPr>
        <p:txBody>
          <a:bodyPr wrap="square" rtlCol="0">
            <a:spAutoFit/>
          </a:bodyPr>
          <a:lstStyle/>
          <a:p>
            <a:r>
              <a:rPr lang="en-GB" dirty="0" smtClean="0"/>
              <a:t>E.g. My mental state of having a stomach-ache has the property of ‘pain’ which is identical with a brain state.</a:t>
            </a:r>
            <a:endParaRPr lang="en-GB" dirty="0"/>
          </a:p>
        </p:txBody>
      </p:sp>
      <p:grpSp>
        <p:nvGrpSpPr>
          <p:cNvPr id="5" name="Group 12"/>
          <p:cNvGrpSpPr/>
          <p:nvPr/>
        </p:nvGrpSpPr>
        <p:grpSpPr>
          <a:xfrm>
            <a:off x="500034" y="3071810"/>
            <a:ext cx="8121381" cy="1628780"/>
            <a:chOff x="665461" y="3071810"/>
            <a:chExt cx="8121381" cy="1628780"/>
          </a:xfrm>
        </p:grpSpPr>
        <p:sp>
          <p:nvSpPr>
            <p:cNvPr id="12" name="Lightning Bolt 11"/>
            <p:cNvSpPr/>
            <p:nvPr/>
          </p:nvSpPr>
          <p:spPr>
            <a:xfrm flipH="1">
              <a:off x="5143504" y="3071810"/>
              <a:ext cx="1628780" cy="1628780"/>
            </a:xfrm>
            <a:prstGeom prst="lightningBolt">
              <a:avLst/>
            </a:prstGeom>
            <a:solidFill>
              <a:srgbClr val="FFC000">
                <a:alpha val="28000"/>
              </a:srgbClr>
            </a:solidFill>
            <a:ln>
              <a:gradFill>
                <a:gsLst>
                  <a:gs pos="0">
                    <a:srgbClr val="E6DCAC"/>
                  </a:gs>
                  <a:gs pos="12000">
                    <a:srgbClr val="E6D78A"/>
                  </a:gs>
                  <a:gs pos="30000">
                    <a:srgbClr val="C7AC4C"/>
                  </a:gs>
                  <a:gs pos="45000">
                    <a:srgbClr val="E6D78A"/>
                  </a:gs>
                  <a:gs pos="77000">
                    <a:srgbClr val="C7AC4C"/>
                  </a:gs>
                  <a:gs pos="100000">
                    <a:srgbClr val="E6DCAC"/>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665461" y="3688021"/>
              <a:ext cx="8121381" cy="646331"/>
            </a:xfrm>
            <a:prstGeom prst="rect">
              <a:avLst/>
            </a:prstGeom>
            <a:noFill/>
          </p:spPr>
          <p:txBody>
            <a:bodyPr wrap="square" rtlCol="0">
              <a:spAutoFit/>
            </a:bodyPr>
            <a:lstStyle/>
            <a:p>
              <a:r>
                <a:rPr lang="en-GB" dirty="0" smtClean="0"/>
                <a:t>Analogous to saying ‘All lightening strikes (which are a type of weather phenomenon) are identical with electrical discharges (a type of physical phenomenon).’</a:t>
              </a:r>
              <a:endParaRPr lang="en-GB" dirty="0"/>
            </a:p>
          </p:txBody>
        </p:sp>
      </p:grpSp>
      <p:sp>
        <p:nvSpPr>
          <p:cNvPr id="11" name="TextBox 10"/>
          <p:cNvSpPr txBox="1"/>
          <p:nvPr/>
        </p:nvSpPr>
        <p:spPr>
          <a:xfrm>
            <a:off x="500034" y="4572008"/>
            <a:ext cx="7692753" cy="923330"/>
          </a:xfrm>
          <a:prstGeom prst="rect">
            <a:avLst/>
          </a:prstGeom>
          <a:noFill/>
        </p:spPr>
        <p:txBody>
          <a:bodyPr wrap="square" rtlCol="0">
            <a:spAutoFit/>
          </a:bodyPr>
          <a:lstStyle/>
          <a:p>
            <a:r>
              <a:rPr lang="en-GB" dirty="0" smtClean="0"/>
              <a:t>It’s a stronger thesis than token identity physicalism because it is committed to physical states of the same type being identical with mental states of the same type.  This makes it better for a research program.</a:t>
            </a:r>
            <a:endParaRPr lang="en-GB" dirty="0"/>
          </a:p>
        </p:txBody>
      </p:sp>
      <p:sp>
        <p:nvSpPr>
          <p:cNvPr id="14" name="TextBox 13"/>
          <p:cNvSpPr txBox="1"/>
          <p:nvPr/>
        </p:nvSpPr>
        <p:spPr>
          <a:xfrm>
            <a:off x="500034" y="5786454"/>
            <a:ext cx="7858180" cy="707886"/>
          </a:xfrm>
          <a:prstGeom prst="rect">
            <a:avLst/>
          </a:prstGeom>
          <a:noFill/>
        </p:spPr>
        <p:txBody>
          <a:bodyPr wrap="square" rtlCol="0">
            <a:spAutoFit/>
          </a:bodyPr>
          <a:lstStyle/>
          <a:p>
            <a:r>
              <a:rPr lang="en-GB" sz="2000" b="1" i="1" dirty="0" smtClean="0">
                <a:solidFill>
                  <a:schemeClr val="tx2">
                    <a:lumMod val="60000"/>
                    <a:lumOff val="40000"/>
                  </a:schemeClr>
                </a:solidFill>
              </a:rPr>
              <a:t>Type-identity physicalism </a:t>
            </a:r>
            <a:r>
              <a:rPr lang="en-GB" sz="2000" dirty="0" smtClean="0"/>
              <a:t>is the kind of identity we’ll be examining.  It’s also known as </a:t>
            </a:r>
            <a:r>
              <a:rPr lang="en-GB" sz="2000" b="1" i="1" dirty="0" smtClean="0">
                <a:solidFill>
                  <a:schemeClr val="tx2">
                    <a:lumMod val="60000"/>
                    <a:lumOff val="40000"/>
                  </a:schemeClr>
                </a:solidFill>
              </a:rPr>
              <a:t>type-type identity physicalism.</a:t>
            </a:r>
            <a:endParaRPr lang="en-GB" sz="2000" b="1" i="1" dirty="0">
              <a:solidFill>
                <a:schemeClr val="tx2">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fade">
                                      <p:cBhvr>
                                        <p:cTn id="20" dur="2000"/>
                                        <p:tgtEl>
                                          <p:spTgt spid="11">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4">
                                            <p:txEl>
                                              <p:pRg st="0" end="0"/>
                                            </p:txEl>
                                          </p:spTgt>
                                        </p:tgtEl>
                                        <p:attrNameLst>
                                          <p:attrName>style.visibility</p:attrName>
                                        </p:attrNameLst>
                                      </p:cBhvr>
                                      <p:to>
                                        <p:strVal val="visible"/>
                                      </p:to>
                                    </p:set>
                                    <p:animEffect transition="in" filter="fade">
                                      <p:cBhvr>
                                        <p:cTn id="25"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8" grpId="0"/>
      <p:bldP spid="11" grpId="0" build="allAtOnce"/>
      <p:bldP spid="14"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3316742" cy="369332"/>
            </a:xfrm>
            <a:prstGeom prst="rect">
              <a:avLst/>
            </a:prstGeom>
            <a:noFill/>
          </p:spPr>
          <p:txBody>
            <a:bodyPr wrap="none" rtlCol="0">
              <a:spAutoFit/>
            </a:bodyPr>
            <a:lstStyle/>
            <a:p>
              <a:r>
                <a:rPr lang="en-GB" i="1" dirty="0" smtClean="0">
                  <a:solidFill>
                    <a:schemeClr val="tx2"/>
                  </a:solidFill>
                </a:rPr>
                <a:t>Part II: Problems with Physicalism</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500034" y="1142984"/>
            <a:ext cx="1355564" cy="400110"/>
          </a:xfrm>
          <a:prstGeom prst="rect">
            <a:avLst/>
          </a:prstGeom>
          <a:noFill/>
        </p:spPr>
        <p:txBody>
          <a:bodyPr wrap="none" rtlCol="0">
            <a:spAutoFit/>
          </a:bodyPr>
          <a:lstStyle/>
          <a:p>
            <a:r>
              <a:rPr lang="en-GB" sz="2000" dirty="0" err="1" smtClean="0">
                <a:solidFill>
                  <a:schemeClr val="accent1">
                    <a:lumMod val="75000"/>
                  </a:schemeClr>
                </a:solidFill>
              </a:rPr>
              <a:t>Physicalists</a:t>
            </a:r>
            <a:endParaRPr lang="en-GB" sz="2000" dirty="0">
              <a:solidFill>
                <a:schemeClr val="accent1">
                  <a:lumMod val="75000"/>
                </a:schemeClr>
              </a:solidFill>
            </a:endParaRPr>
          </a:p>
        </p:txBody>
      </p:sp>
      <p:sp>
        <p:nvSpPr>
          <p:cNvPr id="10" name="TextBox 9"/>
          <p:cNvSpPr txBox="1"/>
          <p:nvPr/>
        </p:nvSpPr>
        <p:spPr>
          <a:xfrm>
            <a:off x="500034" y="1643050"/>
            <a:ext cx="6072230" cy="369332"/>
          </a:xfrm>
          <a:prstGeom prst="rect">
            <a:avLst/>
          </a:prstGeom>
          <a:noFill/>
        </p:spPr>
        <p:txBody>
          <a:bodyPr wrap="square" rtlCol="0">
            <a:spAutoFit/>
          </a:bodyPr>
          <a:lstStyle/>
          <a:p>
            <a:r>
              <a:rPr lang="en-GB" dirty="0" smtClean="0"/>
              <a:t>Mental states are identical with physical processes.  </a:t>
            </a:r>
            <a:endParaRPr lang="en-GB" dirty="0"/>
          </a:p>
        </p:txBody>
      </p:sp>
      <p:sp>
        <p:nvSpPr>
          <p:cNvPr id="11" name="TextBox 10"/>
          <p:cNvSpPr txBox="1"/>
          <p:nvPr/>
        </p:nvSpPr>
        <p:spPr>
          <a:xfrm>
            <a:off x="500034" y="2000240"/>
            <a:ext cx="6587637" cy="369332"/>
          </a:xfrm>
          <a:prstGeom prst="rect">
            <a:avLst/>
          </a:prstGeom>
          <a:noFill/>
        </p:spPr>
        <p:txBody>
          <a:bodyPr wrap="none" rtlCol="0">
            <a:spAutoFit/>
          </a:bodyPr>
          <a:lstStyle/>
          <a:p>
            <a:r>
              <a:rPr lang="en-GB" dirty="0" smtClean="0"/>
              <a:t>Having the belief that Kermit is green is to have a certain brain state. </a:t>
            </a:r>
            <a:endParaRPr lang="en-GB" dirty="0"/>
          </a:p>
        </p:txBody>
      </p:sp>
      <p:sp>
        <p:nvSpPr>
          <p:cNvPr id="12" name="TextBox 11"/>
          <p:cNvSpPr txBox="1"/>
          <p:nvPr/>
        </p:nvSpPr>
        <p:spPr>
          <a:xfrm>
            <a:off x="500034" y="2571744"/>
            <a:ext cx="2347502" cy="400110"/>
          </a:xfrm>
          <a:prstGeom prst="rect">
            <a:avLst/>
          </a:prstGeom>
          <a:noFill/>
        </p:spPr>
        <p:txBody>
          <a:bodyPr wrap="none" rtlCol="0">
            <a:spAutoFit/>
          </a:bodyPr>
          <a:lstStyle/>
          <a:p>
            <a:r>
              <a:rPr lang="en-GB" sz="2000" dirty="0" smtClean="0">
                <a:solidFill>
                  <a:schemeClr val="accent1">
                    <a:lumMod val="75000"/>
                  </a:schemeClr>
                </a:solidFill>
              </a:rPr>
              <a:t>Critics of physicalism</a:t>
            </a:r>
            <a:endParaRPr lang="en-GB" sz="2000" dirty="0">
              <a:solidFill>
                <a:schemeClr val="accent1">
                  <a:lumMod val="75000"/>
                </a:schemeClr>
              </a:solidFill>
            </a:endParaRPr>
          </a:p>
        </p:txBody>
      </p:sp>
      <p:sp>
        <p:nvSpPr>
          <p:cNvPr id="13" name="TextBox 12"/>
          <p:cNvSpPr txBox="1"/>
          <p:nvPr/>
        </p:nvSpPr>
        <p:spPr>
          <a:xfrm>
            <a:off x="500034" y="3015761"/>
            <a:ext cx="5328318" cy="369332"/>
          </a:xfrm>
          <a:prstGeom prst="rect">
            <a:avLst/>
          </a:prstGeom>
          <a:noFill/>
        </p:spPr>
        <p:txBody>
          <a:bodyPr wrap="none" rtlCol="0">
            <a:spAutoFit/>
          </a:bodyPr>
          <a:lstStyle/>
          <a:p>
            <a:r>
              <a:rPr lang="en-GB" dirty="0" smtClean="0"/>
              <a:t>Mental states are </a:t>
            </a:r>
            <a:r>
              <a:rPr lang="en-GB" b="1" dirty="0" smtClean="0">
                <a:solidFill>
                  <a:schemeClr val="accent1">
                    <a:lumMod val="75000"/>
                  </a:schemeClr>
                </a:solidFill>
              </a:rPr>
              <a:t>not</a:t>
            </a:r>
            <a:r>
              <a:rPr lang="en-GB" dirty="0" smtClean="0"/>
              <a:t> identical with physical processes </a:t>
            </a:r>
            <a:endParaRPr lang="en-GB" dirty="0"/>
          </a:p>
        </p:txBody>
      </p:sp>
      <p:sp>
        <p:nvSpPr>
          <p:cNvPr id="15" name="TextBox 14"/>
          <p:cNvSpPr txBox="1"/>
          <p:nvPr/>
        </p:nvSpPr>
        <p:spPr>
          <a:xfrm>
            <a:off x="500034" y="3429000"/>
            <a:ext cx="8143932" cy="646331"/>
          </a:xfrm>
          <a:prstGeom prst="rect">
            <a:avLst/>
          </a:prstGeom>
          <a:noFill/>
        </p:spPr>
        <p:txBody>
          <a:bodyPr wrap="square" rtlCol="0">
            <a:spAutoFit/>
          </a:bodyPr>
          <a:lstStyle/>
          <a:p>
            <a:r>
              <a:rPr lang="en-GB" dirty="0" smtClean="0"/>
              <a:t>Having the belief that Kermit is green is to have a certain brain state </a:t>
            </a:r>
            <a:r>
              <a:rPr lang="en-GB" dirty="0" smtClean="0">
                <a:solidFill>
                  <a:schemeClr val="accent1">
                    <a:lumMod val="75000"/>
                  </a:schemeClr>
                </a:solidFill>
              </a:rPr>
              <a:t>and something else. </a:t>
            </a:r>
            <a:endParaRPr lang="en-GB" dirty="0">
              <a:solidFill>
                <a:schemeClr val="accent1">
                  <a:lumMod val="75000"/>
                </a:schemeClr>
              </a:solidFill>
            </a:endParaRPr>
          </a:p>
        </p:txBody>
      </p:sp>
      <p:grpSp>
        <p:nvGrpSpPr>
          <p:cNvPr id="21" name="Group 20"/>
          <p:cNvGrpSpPr/>
          <p:nvPr/>
        </p:nvGrpSpPr>
        <p:grpSpPr>
          <a:xfrm>
            <a:off x="642910" y="4071942"/>
            <a:ext cx="1551476" cy="2512472"/>
            <a:chOff x="1107257" y="4143380"/>
            <a:chExt cx="1551476" cy="2512472"/>
          </a:xfrm>
        </p:grpSpPr>
        <p:pic>
          <p:nvPicPr>
            <p:cNvPr id="1028" name="Picture 4" descr="http://rsss.anu.edu.au/images/pageitems/frank%20jackson.jpg"/>
            <p:cNvPicPr>
              <a:picLocks noChangeAspect="1" noChangeArrowheads="1"/>
            </p:cNvPicPr>
            <p:nvPr/>
          </p:nvPicPr>
          <p:blipFill>
            <a:blip r:embed="rId2"/>
            <a:srcRect/>
            <a:stretch>
              <a:fillRect/>
            </a:stretch>
          </p:blipFill>
          <p:spPr bwMode="auto">
            <a:xfrm>
              <a:off x="1107257" y="4143380"/>
              <a:ext cx="1551476" cy="2071678"/>
            </a:xfrm>
            <a:prstGeom prst="rect">
              <a:avLst/>
            </a:prstGeom>
            <a:noFill/>
          </p:spPr>
        </p:pic>
        <p:sp>
          <p:nvSpPr>
            <p:cNvPr id="18" name="TextBox 17"/>
            <p:cNvSpPr txBox="1"/>
            <p:nvPr/>
          </p:nvSpPr>
          <p:spPr>
            <a:xfrm>
              <a:off x="1142976" y="6286520"/>
              <a:ext cx="1473032" cy="369332"/>
            </a:xfrm>
            <a:prstGeom prst="rect">
              <a:avLst/>
            </a:prstGeom>
            <a:noFill/>
          </p:spPr>
          <p:txBody>
            <a:bodyPr wrap="none" rtlCol="0">
              <a:spAutoFit/>
            </a:bodyPr>
            <a:lstStyle/>
            <a:p>
              <a:r>
                <a:rPr lang="en-GB" dirty="0" smtClean="0"/>
                <a:t>Frank Jackson</a:t>
              </a:r>
              <a:endParaRPr lang="en-GB" dirty="0"/>
            </a:p>
          </p:txBody>
        </p:sp>
      </p:grpSp>
      <p:grpSp>
        <p:nvGrpSpPr>
          <p:cNvPr id="22" name="Group 21"/>
          <p:cNvGrpSpPr/>
          <p:nvPr/>
        </p:nvGrpSpPr>
        <p:grpSpPr>
          <a:xfrm>
            <a:off x="3235360" y="4071942"/>
            <a:ext cx="2190750" cy="2298158"/>
            <a:chOff x="3428992" y="4143380"/>
            <a:chExt cx="2190750" cy="2298158"/>
          </a:xfrm>
        </p:grpSpPr>
        <p:pic>
          <p:nvPicPr>
            <p:cNvPr id="1030" name="Picture 6" descr="http://www.abc.net.au/rn/science/mind/images/DavidChalmers1.jpg"/>
            <p:cNvPicPr>
              <a:picLocks noChangeAspect="1" noChangeArrowheads="1"/>
            </p:cNvPicPr>
            <p:nvPr/>
          </p:nvPicPr>
          <p:blipFill>
            <a:blip r:embed="rId3"/>
            <a:srcRect/>
            <a:stretch>
              <a:fillRect/>
            </a:stretch>
          </p:blipFill>
          <p:spPr bwMode="auto">
            <a:xfrm>
              <a:off x="3428992" y="4143380"/>
              <a:ext cx="2190750" cy="1714500"/>
            </a:xfrm>
            <a:prstGeom prst="rect">
              <a:avLst/>
            </a:prstGeom>
            <a:noFill/>
          </p:spPr>
        </p:pic>
        <p:sp>
          <p:nvSpPr>
            <p:cNvPr id="20" name="TextBox 19"/>
            <p:cNvSpPr txBox="1"/>
            <p:nvPr/>
          </p:nvSpPr>
          <p:spPr>
            <a:xfrm flipH="1">
              <a:off x="3631392" y="6072206"/>
              <a:ext cx="1785950" cy="369332"/>
            </a:xfrm>
            <a:prstGeom prst="rect">
              <a:avLst/>
            </a:prstGeom>
            <a:noFill/>
          </p:spPr>
          <p:txBody>
            <a:bodyPr wrap="square" rtlCol="0">
              <a:spAutoFit/>
            </a:bodyPr>
            <a:lstStyle/>
            <a:p>
              <a:r>
                <a:rPr lang="en-GB" dirty="0" smtClean="0"/>
                <a:t>David Chalmers</a:t>
              </a:r>
              <a:endParaRPr lang="en-GB" dirty="0"/>
            </a:p>
          </p:txBody>
        </p:sp>
      </p:grpSp>
      <p:grpSp>
        <p:nvGrpSpPr>
          <p:cNvPr id="23" name="Group 22"/>
          <p:cNvGrpSpPr/>
          <p:nvPr/>
        </p:nvGrpSpPr>
        <p:grpSpPr>
          <a:xfrm>
            <a:off x="6467084" y="4000504"/>
            <a:ext cx="1673353" cy="2655348"/>
            <a:chOff x="6324208" y="4000504"/>
            <a:chExt cx="1673353" cy="2655348"/>
          </a:xfrm>
        </p:grpSpPr>
        <p:pic>
          <p:nvPicPr>
            <p:cNvPr id="5122" name="Picture 2" descr="http://catholickermit.files.wordpress.com/2007/05/muppetspartycruise_kermit.jpg"/>
            <p:cNvPicPr>
              <a:picLocks noChangeAspect="1" noChangeArrowheads="1"/>
            </p:cNvPicPr>
            <p:nvPr/>
          </p:nvPicPr>
          <p:blipFill>
            <a:blip r:embed="rId4" cstate="print"/>
            <a:srcRect/>
            <a:stretch>
              <a:fillRect/>
            </a:stretch>
          </p:blipFill>
          <p:spPr bwMode="auto">
            <a:xfrm>
              <a:off x="6324208" y="4000504"/>
              <a:ext cx="1673353" cy="2214578"/>
            </a:xfrm>
            <a:prstGeom prst="rect">
              <a:avLst/>
            </a:prstGeom>
            <a:noFill/>
          </p:spPr>
        </p:pic>
        <p:sp>
          <p:nvSpPr>
            <p:cNvPr id="19" name="TextBox 18"/>
            <p:cNvSpPr txBox="1"/>
            <p:nvPr/>
          </p:nvSpPr>
          <p:spPr>
            <a:xfrm>
              <a:off x="6786578" y="6286520"/>
              <a:ext cx="810478" cy="369332"/>
            </a:xfrm>
            <a:prstGeom prst="rect">
              <a:avLst/>
            </a:prstGeom>
            <a:noFill/>
          </p:spPr>
          <p:txBody>
            <a:bodyPr wrap="none" rtlCol="0">
              <a:spAutoFit/>
            </a:bodyPr>
            <a:lstStyle/>
            <a:p>
              <a:r>
                <a:rPr lang="en-GB" dirty="0" smtClean="0"/>
                <a:t>Kermit</a:t>
              </a:r>
              <a:endParaRPr lang="en-GB"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2000"/>
                                        <p:tgtEl>
                                          <p:spTgt spid="8">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fade">
                                      <p:cBhvr>
                                        <p:cTn id="10" dur="2000"/>
                                        <p:tgtEl>
                                          <p:spTgt spid="10">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fade">
                                      <p:cBhvr>
                                        <p:cTn id="13" dur="2000"/>
                                        <p:tgtEl>
                                          <p:spTgt spid="1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
                                            <p:txEl>
                                              <p:pRg st="0" end="0"/>
                                            </p:txEl>
                                          </p:spTgt>
                                        </p:tgtEl>
                                        <p:attrNameLst>
                                          <p:attrName>style.visibility</p:attrName>
                                        </p:attrNameLst>
                                      </p:cBhvr>
                                      <p:to>
                                        <p:strVal val="visible"/>
                                      </p:to>
                                    </p:set>
                                    <p:animEffect transition="in" filter="fade">
                                      <p:cBhvr>
                                        <p:cTn id="21" dur="2000"/>
                                        <p:tgtEl>
                                          <p:spTgt spid="13">
                                            <p:txEl>
                                              <p:pRg st="0" end="0"/>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5">
                                            <p:txEl>
                                              <p:pRg st="0" end="0"/>
                                            </p:txEl>
                                          </p:spTgt>
                                        </p:tgtEl>
                                        <p:attrNameLst>
                                          <p:attrName>style.visibility</p:attrName>
                                        </p:attrNameLst>
                                      </p:cBhvr>
                                      <p:to>
                                        <p:strVal val="visible"/>
                                      </p:to>
                                    </p:set>
                                    <p:animEffect transition="in" filter="fade">
                                      <p:cBhvr>
                                        <p:cTn id="24" dur="2000"/>
                                        <p:tgtEl>
                                          <p:spTgt spid="15">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fade">
                                      <p:cBhvr>
                                        <p:cTn id="29" dur="2000"/>
                                        <p:tgtEl>
                                          <p:spTgt spid="21"/>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2000"/>
                                        <p:tgtEl>
                                          <p:spTgt spid="2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fade">
                                      <p:cBhvr>
                                        <p:cTn id="39"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P spid="10" grpId="0" build="allAtOnce"/>
      <p:bldP spid="11" grpId="0" build="allAtOnce"/>
      <p:bldP spid="12" grpId="0" build="allAtOnce"/>
      <p:bldP spid="13" grpId="0" build="allAtOnce"/>
      <p:bldP spid="15"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4770345" cy="369332"/>
            </a:xfrm>
            <a:prstGeom prst="rect">
              <a:avLst/>
            </a:prstGeom>
            <a:noFill/>
          </p:spPr>
          <p:txBody>
            <a:bodyPr wrap="none" rtlCol="0">
              <a:spAutoFit/>
            </a:bodyPr>
            <a:lstStyle/>
            <a:p>
              <a:r>
                <a:rPr lang="en-GB" i="1" dirty="0" smtClean="0">
                  <a:solidFill>
                    <a:schemeClr val="tx2"/>
                  </a:solidFill>
                </a:rPr>
                <a:t>Problems with Physicalism: black and white Mary</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00034" y="1142984"/>
            <a:ext cx="4372864" cy="738664"/>
          </a:xfrm>
          <a:prstGeom prst="rect">
            <a:avLst/>
          </a:prstGeom>
          <a:noFill/>
        </p:spPr>
        <p:txBody>
          <a:bodyPr wrap="none" rtlCol="0">
            <a:spAutoFit/>
          </a:bodyPr>
          <a:lstStyle/>
          <a:p>
            <a:r>
              <a:rPr lang="en-GB" sz="2400" dirty="0" smtClean="0">
                <a:solidFill>
                  <a:schemeClr val="accent1">
                    <a:lumMod val="75000"/>
                  </a:schemeClr>
                </a:solidFill>
              </a:rPr>
              <a:t>Black and White Mary</a:t>
            </a:r>
          </a:p>
          <a:p>
            <a:r>
              <a:rPr lang="en-GB" dirty="0" smtClean="0"/>
              <a:t>Frank Jackson (1982) </a:t>
            </a:r>
            <a:r>
              <a:rPr lang="en-GB" u="sng" dirty="0" smtClean="0"/>
              <a:t>Epiphenomenal Qualia </a:t>
            </a:r>
            <a:endParaRPr lang="en-GB" sz="1600" dirty="0"/>
          </a:p>
        </p:txBody>
      </p:sp>
      <p:sp>
        <p:nvSpPr>
          <p:cNvPr id="40961" name="Rectangle 1"/>
          <p:cNvSpPr>
            <a:spLocks noChangeArrowheads="1"/>
          </p:cNvSpPr>
          <p:nvPr/>
        </p:nvSpPr>
        <p:spPr bwMode="auto">
          <a:xfrm>
            <a:off x="500034" y="2000240"/>
            <a:ext cx="8001056"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b="0" i="1" u="none" strike="noStrike" cap="none" normalizeH="0" baseline="0" dirty="0" smtClean="0">
                <a:ln>
                  <a:noFill/>
                </a:ln>
                <a:solidFill>
                  <a:schemeClr val="tx1"/>
                </a:solidFill>
                <a:effectLst/>
                <a:ea typeface="Calibri" pitchFamily="34" charset="0"/>
                <a:cs typeface="Times New Roman" pitchFamily="18" charset="0"/>
              </a:rPr>
              <a:t>Mary is a brilliant scientist who is, for whatever reason, forced to investigate the world from a black and white room </a:t>
            </a:r>
            <a:r>
              <a:rPr kumimoji="0" lang="en-GB" u="sng" strike="noStrike" cap="none" normalizeH="0" baseline="0" dirty="0" smtClean="0">
                <a:ln>
                  <a:noFill/>
                </a:ln>
                <a:solidFill>
                  <a:schemeClr val="tx1"/>
                </a:solidFill>
                <a:effectLst/>
                <a:ea typeface="Calibri" pitchFamily="34" charset="0"/>
                <a:cs typeface="Times New Roman" pitchFamily="18" charset="0"/>
              </a:rPr>
              <a:t>via</a:t>
            </a:r>
            <a:r>
              <a:rPr kumimoji="0" lang="en-GB" b="0" i="1" u="none" strike="noStrike" cap="none" normalizeH="0" baseline="0" dirty="0" smtClean="0">
                <a:ln>
                  <a:noFill/>
                </a:ln>
                <a:solidFill>
                  <a:schemeClr val="tx1"/>
                </a:solidFill>
                <a:effectLst/>
                <a:ea typeface="Calibri" pitchFamily="34" charset="0"/>
                <a:cs typeface="Times New Roman" pitchFamily="18" charset="0"/>
              </a:rPr>
              <a:t> a black and white television monitor.  She specializes in the neurophysiology of vision and acquires, let us suppose, all the physical information there is to obtain about what goes on when we see ripe tomatoes, or the sky, and use terms like ‘red’, ‘blue’, and so on.  She discovers, for example, just which wavelength combinations from the sky stimulate the retina, and exactly how this produces via the central nervous system the contraction of the vocal chords and expulsion of air from the lungs that results in the uttering of the sentence ‘The sky is blue’. </a:t>
            </a:r>
            <a:r>
              <a:rPr lang="en-GB" dirty="0" smtClean="0">
                <a:ea typeface="Calibri" pitchFamily="34" charset="0"/>
                <a:cs typeface="Times New Roman" pitchFamily="18" charset="0"/>
              </a:rPr>
              <a:t>(p.471)</a:t>
            </a:r>
            <a:endParaRPr kumimoji="0" lang="en-GB" b="0" i="0" u="none" strike="noStrike" cap="none" normalizeH="0" baseline="0" dirty="0" smtClean="0">
              <a:ln>
                <a:noFill/>
              </a:ln>
              <a:solidFill>
                <a:schemeClr val="tx1"/>
              </a:solidFill>
              <a:effectLst/>
              <a:cs typeface="Arial" pitchFamily="34" charset="0"/>
            </a:endParaRPr>
          </a:p>
        </p:txBody>
      </p:sp>
      <p:sp>
        <p:nvSpPr>
          <p:cNvPr id="8" name="TextBox 7"/>
          <p:cNvSpPr txBox="1"/>
          <p:nvPr/>
        </p:nvSpPr>
        <p:spPr>
          <a:xfrm>
            <a:off x="571472" y="5000636"/>
            <a:ext cx="7858180" cy="707886"/>
          </a:xfrm>
          <a:prstGeom prst="rect">
            <a:avLst/>
          </a:prstGeom>
          <a:noFill/>
        </p:spPr>
        <p:txBody>
          <a:bodyPr wrap="square" rtlCol="0">
            <a:spAutoFit/>
          </a:bodyPr>
          <a:lstStyle/>
          <a:p>
            <a:r>
              <a:rPr lang="en-GB" sz="2000" dirty="0" smtClean="0">
                <a:solidFill>
                  <a:schemeClr val="tx2">
                    <a:lumMod val="75000"/>
                  </a:schemeClr>
                </a:solidFill>
              </a:rPr>
              <a:t>Will Mary learn anything when she leaves her room and experiences colour vision for the first time?</a:t>
            </a:r>
            <a:endParaRPr lang="en-GB" sz="2000" dirty="0">
              <a:solidFill>
                <a:schemeClr val="tx2">
                  <a:lumMod val="75000"/>
                </a:schemeClr>
              </a:solidFill>
            </a:endParaRPr>
          </a:p>
        </p:txBody>
      </p:sp>
      <p:sp>
        <p:nvSpPr>
          <p:cNvPr id="9" name="TextBox 8"/>
          <p:cNvSpPr txBox="1"/>
          <p:nvPr/>
        </p:nvSpPr>
        <p:spPr>
          <a:xfrm>
            <a:off x="4188521" y="5857892"/>
            <a:ext cx="624082" cy="461665"/>
          </a:xfrm>
          <a:prstGeom prst="rect">
            <a:avLst/>
          </a:prstGeom>
          <a:noFill/>
        </p:spPr>
        <p:txBody>
          <a:bodyPr wrap="none" rtlCol="0">
            <a:spAutoFit/>
          </a:bodyPr>
          <a:lstStyle/>
          <a:p>
            <a:r>
              <a:rPr lang="en-GB" sz="2400" dirty="0" smtClean="0"/>
              <a:t>YES</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20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2000"/>
                                        <p:tgtEl>
                                          <p:spTgt spid="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xEl>
                                              <p:pRg st="0" end="0"/>
                                            </p:txEl>
                                          </p:spTgt>
                                        </p:tgtEl>
                                        <p:attrNameLst>
                                          <p:attrName>style.visibility</p:attrName>
                                        </p:attrNameLst>
                                      </p:cBhvr>
                                      <p:to>
                                        <p:strVal val="visible"/>
                                      </p:to>
                                    </p:set>
                                    <p:animEffect transition="in" filter="fade">
                                      <p:cBhvr>
                                        <p:cTn id="20"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8" grpId="0" build="allAtOnce"/>
      <p:bldP spid="9" grpId="0"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4770345" cy="369332"/>
            </a:xfrm>
            <a:prstGeom prst="rect">
              <a:avLst/>
            </a:prstGeom>
            <a:noFill/>
          </p:spPr>
          <p:txBody>
            <a:bodyPr wrap="none" rtlCol="0">
              <a:spAutoFit/>
            </a:bodyPr>
            <a:lstStyle/>
            <a:p>
              <a:r>
                <a:rPr lang="en-GB" i="1" dirty="0" smtClean="0">
                  <a:solidFill>
                    <a:schemeClr val="tx2"/>
                  </a:solidFill>
                </a:rPr>
                <a:t>Problems with Physicalism: black and white Mary</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6" name="TextBox 5"/>
          <p:cNvSpPr txBox="1"/>
          <p:nvPr/>
        </p:nvSpPr>
        <p:spPr>
          <a:xfrm>
            <a:off x="1142976" y="1071546"/>
            <a:ext cx="6786610" cy="646331"/>
          </a:xfrm>
          <a:prstGeom prst="rect">
            <a:avLst/>
          </a:prstGeom>
          <a:noFill/>
        </p:spPr>
        <p:txBody>
          <a:bodyPr wrap="square" rtlCol="0">
            <a:spAutoFit/>
          </a:bodyPr>
          <a:lstStyle/>
          <a:p>
            <a:r>
              <a:rPr lang="en-GB" i="1" dirty="0" smtClean="0"/>
              <a:t>It seems just obvious that she will learn something about the world and our visual experience of it. </a:t>
            </a:r>
            <a:r>
              <a:rPr lang="en-GB" dirty="0" smtClean="0"/>
              <a:t>(Ibid).</a:t>
            </a:r>
            <a:endParaRPr lang="en-GB" i="1" dirty="0"/>
          </a:p>
        </p:txBody>
      </p:sp>
      <p:sp>
        <p:nvSpPr>
          <p:cNvPr id="9" name="TextBox 8"/>
          <p:cNvSpPr txBox="1"/>
          <p:nvPr/>
        </p:nvSpPr>
        <p:spPr>
          <a:xfrm>
            <a:off x="642910" y="1928802"/>
            <a:ext cx="2853410" cy="400110"/>
          </a:xfrm>
          <a:prstGeom prst="rect">
            <a:avLst/>
          </a:prstGeom>
          <a:noFill/>
        </p:spPr>
        <p:txBody>
          <a:bodyPr wrap="none" rtlCol="0">
            <a:spAutoFit/>
          </a:bodyPr>
          <a:lstStyle/>
          <a:p>
            <a:r>
              <a:rPr lang="en-GB" sz="2000" dirty="0" smtClean="0">
                <a:solidFill>
                  <a:schemeClr val="accent1">
                    <a:lumMod val="75000"/>
                  </a:schemeClr>
                </a:solidFill>
              </a:rPr>
              <a:t>The Knowledge argument</a:t>
            </a:r>
            <a:endParaRPr lang="en-GB" sz="2000" dirty="0">
              <a:solidFill>
                <a:schemeClr val="accent1">
                  <a:lumMod val="75000"/>
                </a:schemeClr>
              </a:solidFill>
            </a:endParaRPr>
          </a:p>
        </p:txBody>
      </p:sp>
      <p:grpSp>
        <p:nvGrpSpPr>
          <p:cNvPr id="12" name="Group 11"/>
          <p:cNvGrpSpPr/>
          <p:nvPr/>
        </p:nvGrpSpPr>
        <p:grpSpPr>
          <a:xfrm>
            <a:off x="785786" y="2428868"/>
            <a:ext cx="7715304" cy="646331"/>
            <a:chOff x="785786" y="2428868"/>
            <a:chExt cx="7715304" cy="646331"/>
          </a:xfrm>
        </p:grpSpPr>
        <p:sp>
          <p:nvSpPr>
            <p:cNvPr id="10" name="Rectangle 9"/>
            <p:cNvSpPr/>
            <p:nvPr/>
          </p:nvSpPr>
          <p:spPr>
            <a:xfrm>
              <a:off x="1071538" y="2428868"/>
              <a:ext cx="7429552" cy="646331"/>
            </a:xfrm>
            <a:prstGeom prst="rect">
              <a:avLst/>
            </a:prstGeom>
          </p:spPr>
          <p:txBody>
            <a:bodyPr wrap="square">
              <a:spAutoFit/>
            </a:bodyPr>
            <a:lstStyle/>
            <a:p>
              <a:r>
                <a:rPr lang="en-GB" dirty="0" smtClean="0"/>
                <a:t>When Mary is still in the black and white room she knows all the physical information about how colour vision works.</a:t>
              </a:r>
              <a:endParaRPr lang="en-GB" dirty="0"/>
            </a:p>
          </p:txBody>
        </p:sp>
        <p:sp>
          <p:nvSpPr>
            <p:cNvPr id="11" name="TextBox 10"/>
            <p:cNvSpPr txBox="1"/>
            <p:nvPr/>
          </p:nvSpPr>
          <p:spPr>
            <a:xfrm>
              <a:off x="785786" y="2428868"/>
              <a:ext cx="359394" cy="369332"/>
            </a:xfrm>
            <a:prstGeom prst="rect">
              <a:avLst/>
            </a:prstGeom>
            <a:noFill/>
          </p:spPr>
          <p:txBody>
            <a:bodyPr wrap="none" rtlCol="0">
              <a:spAutoFit/>
            </a:bodyPr>
            <a:lstStyle/>
            <a:p>
              <a:r>
                <a:rPr lang="en-GB" dirty="0" smtClean="0"/>
                <a:t>1.</a:t>
              </a:r>
              <a:endParaRPr lang="en-GB" dirty="0"/>
            </a:p>
          </p:txBody>
        </p:sp>
      </p:grpSp>
      <p:grpSp>
        <p:nvGrpSpPr>
          <p:cNvPr id="15" name="Group 14"/>
          <p:cNvGrpSpPr/>
          <p:nvPr/>
        </p:nvGrpSpPr>
        <p:grpSpPr>
          <a:xfrm>
            <a:off x="785786" y="3321843"/>
            <a:ext cx="7143800" cy="646331"/>
            <a:chOff x="785786" y="3214686"/>
            <a:chExt cx="7143800" cy="646331"/>
          </a:xfrm>
        </p:grpSpPr>
        <p:sp>
          <p:nvSpPr>
            <p:cNvPr id="13" name="Rectangle 12"/>
            <p:cNvSpPr/>
            <p:nvPr/>
          </p:nvSpPr>
          <p:spPr>
            <a:xfrm>
              <a:off x="1142976" y="3214686"/>
              <a:ext cx="6786610" cy="646331"/>
            </a:xfrm>
            <a:prstGeom prst="rect">
              <a:avLst/>
            </a:prstGeom>
          </p:spPr>
          <p:txBody>
            <a:bodyPr wrap="square">
              <a:spAutoFit/>
            </a:bodyPr>
            <a:lstStyle/>
            <a:p>
              <a:r>
                <a:rPr lang="en-GB" dirty="0" smtClean="0"/>
                <a:t>When Mary steps out of the black and white room she learns something new about colour vision.</a:t>
              </a:r>
              <a:endParaRPr lang="en-GB" dirty="0"/>
            </a:p>
          </p:txBody>
        </p:sp>
        <p:sp>
          <p:nvSpPr>
            <p:cNvPr id="14" name="TextBox 13"/>
            <p:cNvSpPr txBox="1"/>
            <p:nvPr/>
          </p:nvSpPr>
          <p:spPr>
            <a:xfrm>
              <a:off x="785786" y="3214686"/>
              <a:ext cx="359394" cy="369332"/>
            </a:xfrm>
            <a:prstGeom prst="rect">
              <a:avLst/>
            </a:prstGeom>
            <a:noFill/>
          </p:spPr>
          <p:txBody>
            <a:bodyPr wrap="none" rtlCol="0">
              <a:spAutoFit/>
            </a:bodyPr>
            <a:lstStyle/>
            <a:p>
              <a:r>
                <a:rPr lang="en-GB" dirty="0" smtClean="0"/>
                <a:t>2.</a:t>
              </a:r>
              <a:endParaRPr lang="en-GB" dirty="0"/>
            </a:p>
          </p:txBody>
        </p:sp>
      </p:grpSp>
      <p:grpSp>
        <p:nvGrpSpPr>
          <p:cNvPr id="18" name="Group 17"/>
          <p:cNvGrpSpPr/>
          <p:nvPr/>
        </p:nvGrpSpPr>
        <p:grpSpPr>
          <a:xfrm>
            <a:off x="785786" y="4214818"/>
            <a:ext cx="7143800" cy="1477328"/>
            <a:chOff x="785786" y="4000504"/>
            <a:chExt cx="7143800" cy="1477328"/>
          </a:xfrm>
        </p:grpSpPr>
        <p:sp>
          <p:nvSpPr>
            <p:cNvPr id="16" name="Rectangle 15"/>
            <p:cNvSpPr/>
            <p:nvPr/>
          </p:nvSpPr>
          <p:spPr>
            <a:xfrm>
              <a:off x="1214414" y="4000504"/>
              <a:ext cx="6715172" cy="1477328"/>
            </a:xfrm>
            <a:prstGeom prst="rect">
              <a:avLst/>
            </a:prstGeom>
          </p:spPr>
          <p:txBody>
            <a:bodyPr wrap="square">
              <a:spAutoFit/>
            </a:bodyPr>
            <a:lstStyle/>
            <a:p>
              <a:r>
                <a:rPr lang="en-GB" dirty="0" smtClean="0"/>
                <a:t>If [2] is true then physicalism is false.  </a:t>
              </a:r>
            </a:p>
            <a:p>
              <a:endParaRPr lang="en-GB" dirty="0" smtClean="0"/>
            </a:p>
            <a:p>
              <a:r>
                <a:rPr lang="en-GB" dirty="0" smtClean="0"/>
                <a:t>Physicalism can only be true if, when we have the complete physical knowledge about a brain process like, for example, colour vision, then there is nothing more to learn about it.</a:t>
              </a:r>
              <a:endParaRPr lang="en-GB" dirty="0"/>
            </a:p>
          </p:txBody>
        </p:sp>
        <p:sp>
          <p:nvSpPr>
            <p:cNvPr id="17" name="TextBox 16"/>
            <p:cNvSpPr txBox="1"/>
            <p:nvPr/>
          </p:nvSpPr>
          <p:spPr>
            <a:xfrm>
              <a:off x="785786" y="4000504"/>
              <a:ext cx="359394" cy="369332"/>
            </a:xfrm>
            <a:prstGeom prst="rect">
              <a:avLst/>
            </a:prstGeom>
            <a:noFill/>
          </p:spPr>
          <p:txBody>
            <a:bodyPr wrap="none" rtlCol="0">
              <a:spAutoFit/>
            </a:bodyPr>
            <a:lstStyle/>
            <a:p>
              <a:r>
                <a:rPr lang="en-GB" dirty="0" smtClean="0"/>
                <a:t>3.</a:t>
              </a:r>
              <a:endParaRPr lang="en-GB" dirty="0"/>
            </a:p>
          </p:txBody>
        </p:sp>
      </p:grpSp>
      <p:sp>
        <p:nvSpPr>
          <p:cNvPr id="19" name="TextBox 18"/>
          <p:cNvSpPr txBox="1"/>
          <p:nvPr/>
        </p:nvSpPr>
        <p:spPr>
          <a:xfrm>
            <a:off x="357158" y="5715016"/>
            <a:ext cx="4937827" cy="461665"/>
          </a:xfrm>
          <a:prstGeom prst="rect">
            <a:avLst/>
          </a:prstGeom>
          <a:noFill/>
        </p:spPr>
        <p:txBody>
          <a:bodyPr wrap="none" rtlCol="0">
            <a:spAutoFit/>
          </a:bodyPr>
          <a:lstStyle/>
          <a:p>
            <a:r>
              <a:rPr lang="en-GB" sz="2400" dirty="0" smtClean="0"/>
              <a:t>Question: </a:t>
            </a:r>
            <a:r>
              <a:rPr lang="en-GB" sz="2400" dirty="0" smtClean="0">
                <a:solidFill>
                  <a:schemeClr val="tx2"/>
                </a:solidFill>
              </a:rPr>
              <a:t>What is it that Mary learns?</a:t>
            </a:r>
            <a:endParaRPr lang="en-GB" sz="2400" dirty="0">
              <a:solidFill>
                <a:schemeClr val="tx2"/>
              </a:solidFill>
            </a:endParaRPr>
          </a:p>
        </p:txBody>
      </p:sp>
      <p:sp>
        <p:nvSpPr>
          <p:cNvPr id="20" name="TextBox 19"/>
          <p:cNvSpPr txBox="1"/>
          <p:nvPr/>
        </p:nvSpPr>
        <p:spPr>
          <a:xfrm>
            <a:off x="357158" y="6215082"/>
            <a:ext cx="5289781" cy="461665"/>
          </a:xfrm>
          <a:prstGeom prst="rect">
            <a:avLst/>
          </a:prstGeom>
          <a:noFill/>
        </p:spPr>
        <p:txBody>
          <a:bodyPr wrap="none" rtlCol="0">
            <a:spAutoFit/>
          </a:bodyPr>
          <a:lstStyle/>
          <a:p>
            <a:r>
              <a:rPr lang="en-GB" sz="2400" dirty="0" smtClean="0"/>
              <a:t>Answer: </a:t>
            </a:r>
            <a:r>
              <a:rPr lang="en-GB" sz="2400" dirty="0" smtClean="0">
                <a:solidFill>
                  <a:schemeClr val="tx2"/>
                </a:solidFill>
              </a:rPr>
              <a:t>The </a:t>
            </a:r>
            <a:r>
              <a:rPr lang="en-GB" sz="2400" b="1" i="1" dirty="0" smtClean="0">
                <a:solidFill>
                  <a:schemeClr val="tx2"/>
                </a:solidFill>
              </a:rPr>
              <a:t>QUALIA</a:t>
            </a:r>
            <a:r>
              <a:rPr lang="en-GB" sz="2400" dirty="0" smtClean="0">
                <a:solidFill>
                  <a:schemeClr val="tx2"/>
                </a:solidFill>
              </a:rPr>
              <a:t> of </a:t>
            </a:r>
            <a:r>
              <a:rPr lang="en-GB" sz="2400" b="1" i="1" dirty="0" smtClean="0">
                <a:gradFill>
                  <a:gsLst>
                    <a:gs pos="0">
                      <a:srgbClr val="FF3399"/>
                    </a:gs>
                    <a:gs pos="25000">
                      <a:srgbClr val="FF6633"/>
                    </a:gs>
                    <a:gs pos="50000">
                      <a:srgbClr val="FFFF00"/>
                    </a:gs>
                    <a:gs pos="75000">
                      <a:srgbClr val="01A78F"/>
                    </a:gs>
                    <a:gs pos="100000">
                      <a:srgbClr val="3366FF"/>
                    </a:gs>
                  </a:gsLst>
                  <a:lin ang="5400000" scaled="0"/>
                </a:gradFill>
              </a:rPr>
              <a:t>COLOUR VISION</a:t>
            </a:r>
            <a:r>
              <a:rPr lang="en-GB" sz="2400" dirty="0" smtClean="0">
                <a:solidFill>
                  <a:schemeClr val="tx2"/>
                </a:solidFill>
              </a:rPr>
              <a:t>.</a:t>
            </a:r>
            <a:endParaRPr lang="en-GB" sz="24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2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2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20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xEl>
                                              <p:pRg st="0" end="0"/>
                                            </p:txEl>
                                          </p:spTgt>
                                        </p:tgtEl>
                                        <p:attrNameLst>
                                          <p:attrName>style.visibility</p:attrName>
                                        </p:attrNameLst>
                                      </p:cBhvr>
                                      <p:to>
                                        <p:strVal val="visible"/>
                                      </p:to>
                                    </p:set>
                                    <p:animEffect transition="in" filter="fade">
                                      <p:cBhvr>
                                        <p:cTn id="27" dur="2000"/>
                                        <p:tgtEl>
                                          <p:spTgt spid="19">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
                                            <p:txEl>
                                              <p:pRg st="0" end="0"/>
                                            </p:txEl>
                                          </p:spTgt>
                                        </p:tgtEl>
                                        <p:attrNameLst>
                                          <p:attrName>style.visibility</p:attrName>
                                        </p:attrNameLst>
                                      </p:cBhvr>
                                      <p:to>
                                        <p:strVal val="visible"/>
                                      </p:to>
                                    </p:set>
                                    <p:animEffect transition="in" filter="fade">
                                      <p:cBhvr>
                                        <p:cTn id="32" dur="20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P spid="19" grpId="0" build="allAtOnce"/>
      <p:bldP spid="20"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800219" cy="369332"/>
            </a:xfrm>
            <a:prstGeom prst="rect">
              <a:avLst/>
            </a:prstGeom>
            <a:noFill/>
          </p:spPr>
          <p:txBody>
            <a:bodyPr wrap="none" rtlCol="0">
              <a:spAutoFit/>
            </a:bodyPr>
            <a:lstStyle/>
            <a:p>
              <a:r>
                <a:rPr lang="en-GB" i="1" dirty="0" smtClean="0">
                  <a:solidFill>
                    <a:schemeClr val="tx2"/>
                  </a:solidFill>
                </a:rPr>
                <a:t>Qualia</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9" name="TextBox 8"/>
          <p:cNvSpPr txBox="1"/>
          <p:nvPr/>
        </p:nvSpPr>
        <p:spPr>
          <a:xfrm>
            <a:off x="3674960" y="1000108"/>
            <a:ext cx="1794081" cy="830997"/>
          </a:xfrm>
          <a:prstGeom prst="rect">
            <a:avLst/>
          </a:prstGeom>
          <a:noFill/>
        </p:spPr>
        <p:txBody>
          <a:bodyPr wrap="none" rtlCol="0">
            <a:spAutoFit/>
          </a:bodyPr>
          <a:lstStyle/>
          <a:p>
            <a:r>
              <a:rPr lang="en-GB" sz="4800" dirty="0" smtClean="0">
                <a:solidFill>
                  <a:schemeClr val="tx2">
                    <a:lumMod val="60000"/>
                    <a:lumOff val="40000"/>
                  </a:schemeClr>
                </a:solidFill>
                <a:effectLst>
                  <a:outerShdw blurRad="50800" dist="38100" dir="2700000" algn="tl" rotWithShape="0">
                    <a:prstClr val="black">
                      <a:alpha val="40000"/>
                    </a:prstClr>
                  </a:outerShdw>
                </a:effectLst>
              </a:rPr>
              <a:t>Qualia</a:t>
            </a:r>
            <a:endParaRPr lang="en-GB" sz="4800" dirty="0">
              <a:solidFill>
                <a:schemeClr val="tx2">
                  <a:lumMod val="60000"/>
                  <a:lumOff val="40000"/>
                </a:schemeClr>
              </a:solidFill>
              <a:effectLst>
                <a:outerShdw blurRad="50800" dist="38100" dir="2700000" algn="tl" rotWithShape="0">
                  <a:prstClr val="black">
                    <a:alpha val="40000"/>
                  </a:prstClr>
                </a:outerShdw>
              </a:effectLst>
            </a:endParaRPr>
          </a:p>
        </p:txBody>
      </p:sp>
      <p:sp>
        <p:nvSpPr>
          <p:cNvPr id="10" name="TextBox 9"/>
          <p:cNvSpPr txBox="1"/>
          <p:nvPr/>
        </p:nvSpPr>
        <p:spPr>
          <a:xfrm>
            <a:off x="642910" y="2000240"/>
            <a:ext cx="5584093" cy="369332"/>
          </a:xfrm>
          <a:prstGeom prst="rect">
            <a:avLst/>
          </a:prstGeom>
          <a:noFill/>
        </p:spPr>
        <p:txBody>
          <a:bodyPr wrap="none" rtlCol="0">
            <a:spAutoFit/>
          </a:bodyPr>
          <a:lstStyle/>
          <a:p>
            <a:r>
              <a:rPr lang="en-GB" dirty="0" smtClean="0"/>
              <a:t>‘Qualia’ means the ‘what it is </a:t>
            </a:r>
            <a:r>
              <a:rPr lang="en-GB" dirty="0" err="1" smtClean="0"/>
              <a:t>like’-ness</a:t>
            </a:r>
            <a:r>
              <a:rPr lang="en-GB" dirty="0" smtClean="0"/>
              <a:t> of an experience.</a:t>
            </a:r>
            <a:endParaRPr lang="en-GB" dirty="0"/>
          </a:p>
        </p:txBody>
      </p:sp>
      <p:sp>
        <p:nvSpPr>
          <p:cNvPr id="11" name="TextBox 10"/>
          <p:cNvSpPr txBox="1"/>
          <p:nvPr/>
        </p:nvSpPr>
        <p:spPr>
          <a:xfrm>
            <a:off x="642910" y="2500306"/>
            <a:ext cx="7286676" cy="646331"/>
          </a:xfrm>
          <a:prstGeom prst="rect">
            <a:avLst/>
          </a:prstGeom>
          <a:noFill/>
        </p:spPr>
        <p:txBody>
          <a:bodyPr wrap="square" rtlCol="0">
            <a:spAutoFit/>
          </a:bodyPr>
          <a:lstStyle/>
          <a:p>
            <a:r>
              <a:rPr lang="en-GB" dirty="0" smtClean="0"/>
              <a:t>What Mary gains upon leaving the black and white room is the </a:t>
            </a:r>
            <a:r>
              <a:rPr lang="en-GB" dirty="0" err="1" smtClean="0"/>
              <a:t>quale</a:t>
            </a:r>
            <a:r>
              <a:rPr lang="en-GB" dirty="0" smtClean="0"/>
              <a:t> (singular) of colour vision – what it’s like to see colour.</a:t>
            </a:r>
            <a:endParaRPr lang="en-GB" dirty="0"/>
          </a:p>
        </p:txBody>
      </p:sp>
      <p:sp>
        <p:nvSpPr>
          <p:cNvPr id="12" name="TextBox 11"/>
          <p:cNvSpPr txBox="1"/>
          <p:nvPr/>
        </p:nvSpPr>
        <p:spPr>
          <a:xfrm>
            <a:off x="714348" y="3429000"/>
            <a:ext cx="2687018" cy="461665"/>
          </a:xfrm>
          <a:prstGeom prst="rect">
            <a:avLst/>
          </a:prstGeom>
          <a:noFill/>
        </p:spPr>
        <p:txBody>
          <a:bodyPr wrap="none" rtlCol="0">
            <a:spAutoFit/>
          </a:bodyPr>
          <a:lstStyle/>
          <a:p>
            <a:r>
              <a:rPr lang="en-GB" sz="2400" dirty="0" smtClean="0">
                <a:solidFill>
                  <a:schemeClr val="tx2"/>
                </a:solidFill>
              </a:rPr>
              <a:t>Jackson’s argument:</a:t>
            </a:r>
            <a:endParaRPr lang="en-GB" sz="2400" dirty="0">
              <a:solidFill>
                <a:schemeClr val="tx2"/>
              </a:solidFill>
            </a:endParaRPr>
          </a:p>
        </p:txBody>
      </p:sp>
      <p:grpSp>
        <p:nvGrpSpPr>
          <p:cNvPr id="21" name="Group 20"/>
          <p:cNvGrpSpPr/>
          <p:nvPr/>
        </p:nvGrpSpPr>
        <p:grpSpPr>
          <a:xfrm>
            <a:off x="714348" y="4000504"/>
            <a:ext cx="4246075" cy="369332"/>
            <a:chOff x="857224" y="4000504"/>
            <a:chExt cx="4246075" cy="369332"/>
          </a:xfrm>
        </p:grpSpPr>
        <p:sp>
          <p:nvSpPr>
            <p:cNvPr id="13" name="TextBox 12"/>
            <p:cNvSpPr txBox="1"/>
            <p:nvPr/>
          </p:nvSpPr>
          <p:spPr>
            <a:xfrm>
              <a:off x="1214414" y="4000504"/>
              <a:ext cx="3888885" cy="369332"/>
            </a:xfrm>
            <a:prstGeom prst="rect">
              <a:avLst/>
            </a:prstGeom>
            <a:noFill/>
          </p:spPr>
          <p:txBody>
            <a:bodyPr wrap="none" rtlCol="0">
              <a:spAutoFit/>
            </a:bodyPr>
            <a:lstStyle/>
            <a:p>
              <a:r>
                <a:rPr lang="en-GB" dirty="0" smtClean="0"/>
                <a:t>Qualia are a property of mental states.</a:t>
              </a:r>
            </a:p>
          </p:txBody>
        </p:sp>
        <p:sp>
          <p:nvSpPr>
            <p:cNvPr id="16" name="TextBox 15"/>
            <p:cNvSpPr txBox="1"/>
            <p:nvPr/>
          </p:nvSpPr>
          <p:spPr>
            <a:xfrm>
              <a:off x="857224" y="4000504"/>
              <a:ext cx="359394" cy="369332"/>
            </a:xfrm>
            <a:prstGeom prst="rect">
              <a:avLst/>
            </a:prstGeom>
            <a:noFill/>
          </p:spPr>
          <p:txBody>
            <a:bodyPr wrap="none" rtlCol="0">
              <a:spAutoFit/>
            </a:bodyPr>
            <a:lstStyle/>
            <a:p>
              <a:r>
                <a:rPr lang="en-GB" dirty="0" smtClean="0"/>
                <a:t>1.</a:t>
              </a:r>
              <a:endParaRPr lang="en-GB" dirty="0"/>
            </a:p>
          </p:txBody>
        </p:sp>
      </p:grpSp>
      <p:grpSp>
        <p:nvGrpSpPr>
          <p:cNvPr id="20" name="Group 19"/>
          <p:cNvGrpSpPr/>
          <p:nvPr/>
        </p:nvGrpSpPr>
        <p:grpSpPr>
          <a:xfrm>
            <a:off x="714348" y="4643446"/>
            <a:ext cx="7000924" cy="369332"/>
            <a:chOff x="857224" y="4643446"/>
            <a:chExt cx="7000924" cy="369332"/>
          </a:xfrm>
        </p:grpSpPr>
        <p:sp>
          <p:nvSpPr>
            <p:cNvPr id="15" name="Rectangle 14"/>
            <p:cNvSpPr/>
            <p:nvPr/>
          </p:nvSpPr>
          <p:spPr>
            <a:xfrm>
              <a:off x="1214414" y="4643446"/>
              <a:ext cx="6643734" cy="369332"/>
            </a:xfrm>
            <a:prstGeom prst="rect">
              <a:avLst/>
            </a:prstGeom>
          </p:spPr>
          <p:txBody>
            <a:bodyPr wrap="square">
              <a:spAutoFit/>
            </a:bodyPr>
            <a:lstStyle/>
            <a:p>
              <a:r>
                <a:rPr lang="en-GB" dirty="0" smtClean="0"/>
                <a:t>Physicalism (of any kind) cannot account for qualia. </a:t>
              </a:r>
              <a:endParaRPr lang="en-GB" dirty="0"/>
            </a:p>
          </p:txBody>
        </p:sp>
        <p:sp>
          <p:nvSpPr>
            <p:cNvPr id="17" name="TextBox 16"/>
            <p:cNvSpPr txBox="1"/>
            <p:nvPr/>
          </p:nvSpPr>
          <p:spPr>
            <a:xfrm>
              <a:off x="857224" y="4643446"/>
              <a:ext cx="359394" cy="369332"/>
            </a:xfrm>
            <a:prstGeom prst="rect">
              <a:avLst/>
            </a:prstGeom>
            <a:noFill/>
          </p:spPr>
          <p:txBody>
            <a:bodyPr wrap="none" rtlCol="0">
              <a:spAutoFit/>
            </a:bodyPr>
            <a:lstStyle/>
            <a:p>
              <a:r>
                <a:rPr lang="en-GB" dirty="0" smtClean="0"/>
                <a:t>2.</a:t>
              </a:r>
              <a:endParaRPr lang="en-GB" dirty="0"/>
            </a:p>
          </p:txBody>
        </p:sp>
      </p:grpSp>
      <p:grpSp>
        <p:nvGrpSpPr>
          <p:cNvPr id="19" name="Group 18"/>
          <p:cNvGrpSpPr/>
          <p:nvPr/>
        </p:nvGrpSpPr>
        <p:grpSpPr>
          <a:xfrm>
            <a:off x="714348" y="5286388"/>
            <a:ext cx="6587229" cy="369332"/>
            <a:chOff x="857224" y="5286388"/>
            <a:chExt cx="6587229" cy="369332"/>
          </a:xfrm>
        </p:grpSpPr>
        <p:sp>
          <p:nvSpPr>
            <p:cNvPr id="14" name="TextBox 13"/>
            <p:cNvSpPr txBox="1"/>
            <p:nvPr/>
          </p:nvSpPr>
          <p:spPr>
            <a:xfrm>
              <a:off x="1214414" y="5286388"/>
              <a:ext cx="6230039" cy="369332"/>
            </a:xfrm>
            <a:prstGeom prst="rect">
              <a:avLst/>
            </a:prstGeom>
            <a:noFill/>
          </p:spPr>
          <p:txBody>
            <a:bodyPr wrap="none" rtlCol="0">
              <a:spAutoFit/>
            </a:bodyPr>
            <a:lstStyle/>
            <a:p>
              <a:r>
                <a:rPr lang="en-GB" dirty="0" smtClean="0"/>
                <a:t>Physicalism cannot provide a complete account of mental states.</a:t>
              </a:r>
              <a:endParaRPr lang="en-GB" dirty="0"/>
            </a:p>
          </p:txBody>
        </p:sp>
        <p:sp>
          <p:nvSpPr>
            <p:cNvPr id="18" name="TextBox 17"/>
            <p:cNvSpPr txBox="1"/>
            <p:nvPr/>
          </p:nvSpPr>
          <p:spPr>
            <a:xfrm>
              <a:off x="857224" y="5286388"/>
              <a:ext cx="359394" cy="369332"/>
            </a:xfrm>
            <a:prstGeom prst="rect">
              <a:avLst/>
            </a:prstGeom>
            <a:noFill/>
          </p:spPr>
          <p:txBody>
            <a:bodyPr wrap="none" rtlCol="0">
              <a:spAutoFit/>
            </a:bodyPr>
            <a:lstStyle/>
            <a:p>
              <a:r>
                <a:rPr lang="en-GB" dirty="0" smtClean="0"/>
                <a:t>3.</a:t>
              </a:r>
              <a:endParaRPr lang="en-GB"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fade">
                                      <p:cBhvr>
                                        <p:cTn id="10" dur="2000"/>
                                        <p:tgtEl>
                                          <p:spTgt spid="10">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fade">
                                      <p:cBhvr>
                                        <p:cTn id="13" dur="2000"/>
                                        <p:tgtEl>
                                          <p:spTgt spid="1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fade">
                                      <p:cBhvr>
                                        <p:cTn id="23" dur="2000"/>
                                        <p:tgtEl>
                                          <p:spTgt spid="2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2000"/>
                                        <p:tgtEl>
                                          <p:spTgt spid="20"/>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fade">
                                      <p:cBhvr>
                                        <p:cTn id="33"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P spid="10" grpId="0" build="allAtOnce"/>
      <p:bldP spid="11" grpId="0" build="allAtOnce"/>
      <p:bldP spid="12"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4552" y="797999"/>
            <a:ext cx="6267228" cy="1569660"/>
          </a:xfrm>
          <a:prstGeom prst="rect">
            <a:avLst/>
          </a:prstGeom>
          <a:noFill/>
        </p:spPr>
        <p:txBody>
          <a:bodyPr wrap="none" rtlCol="0">
            <a:spAutoFit/>
            <a:scene3d>
              <a:camera prst="orthographicFront"/>
              <a:lightRig rig="threePt" dir="t"/>
            </a:scene3d>
            <a:sp3d extrusionH="57150">
              <a:bevelT w="38100" h="38100" prst="angle"/>
            </a:sp3d>
          </a:bodyPr>
          <a:lstStyle/>
          <a:p>
            <a:r>
              <a:rPr lang="en-GB" sz="9600" dirty="0" smtClean="0">
                <a:solidFill>
                  <a:srgbClr val="FF0000"/>
                </a:solidFill>
              </a:rPr>
              <a:t>IMPORTANT</a:t>
            </a:r>
            <a:endParaRPr lang="en-GB" sz="9600" dirty="0">
              <a:solidFill>
                <a:srgbClr val="FF0000"/>
              </a:solidFill>
            </a:endParaRPr>
          </a:p>
        </p:txBody>
      </p:sp>
      <p:sp>
        <p:nvSpPr>
          <p:cNvPr id="3" name="TextBox 2"/>
          <p:cNvSpPr txBox="1"/>
          <p:nvPr/>
        </p:nvSpPr>
        <p:spPr>
          <a:xfrm>
            <a:off x="571472" y="2941139"/>
            <a:ext cx="7933389" cy="2416687"/>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algn="ctr">
              <a:lnSpc>
                <a:spcPct val="150000"/>
              </a:lnSpc>
            </a:pPr>
            <a:r>
              <a:rPr lang="en-GB" sz="4000" dirty="0" smtClean="0"/>
              <a:t>Change of seminar venue</a:t>
            </a:r>
          </a:p>
          <a:p>
            <a:pPr algn="ctr">
              <a:lnSpc>
                <a:spcPct val="150000"/>
              </a:lnSpc>
            </a:pPr>
            <a:r>
              <a:rPr lang="en-GB" sz="3200" dirty="0" smtClean="0"/>
              <a:t>Seminar Group A – Tuesday 4-5 is now in</a:t>
            </a:r>
          </a:p>
          <a:p>
            <a:pPr algn="ctr">
              <a:lnSpc>
                <a:spcPct val="150000"/>
              </a:lnSpc>
            </a:pPr>
            <a:r>
              <a:rPr lang="en-GB" sz="3200" dirty="0" smtClean="0"/>
              <a:t>BA-SR BB06  (Nursing building across the road)</a:t>
            </a:r>
            <a:endParaRPr lang="en-GB"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624436" cy="369332"/>
            </a:xfrm>
            <a:prstGeom prst="rect">
              <a:avLst/>
            </a:prstGeom>
            <a:noFill/>
          </p:spPr>
          <p:txBody>
            <a:bodyPr wrap="none" rtlCol="0">
              <a:spAutoFit/>
            </a:bodyPr>
            <a:lstStyle/>
            <a:p>
              <a:r>
                <a:rPr lang="en-GB" i="1" dirty="0" smtClean="0">
                  <a:solidFill>
                    <a:schemeClr val="tx2"/>
                  </a:solidFill>
                </a:rPr>
                <a:t>Qua-qua-qua-</a:t>
              </a:r>
              <a:r>
                <a:rPr lang="en-GB" i="1" dirty="0" err="1" smtClean="0">
                  <a:solidFill>
                    <a:schemeClr val="tx2"/>
                  </a:solidFill>
                </a:rPr>
                <a:t>quali</a:t>
              </a:r>
              <a:r>
                <a:rPr lang="en-GB" i="1" dirty="0" smtClean="0">
                  <a:solidFill>
                    <a:schemeClr val="tx2"/>
                  </a:solidFill>
                </a:rPr>
                <a:t>-</a:t>
              </a:r>
              <a:r>
                <a:rPr lang="en-GB" i="1" dirty="0" err="1" smtClean="0">
                  <a:solidFill>
                    <a:schemeClr val="tx2"/>
                  </a:solidFill>
                </a:rPr>
                <a:t>aaaah</a:t>
              </a:r>
              <a:endParaRPr lang="en-GB" i="1" dirty="0" smtClean="0">
                <a:solidFill>
                  <a:schemeClr val="tx2"/>
                </a:solidFill>
              </a:endParaRP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71472" y="1643050"/>
            <a:ext cx="3666260" cy="461665"/>
          </a:xfrm>
          <a:prstGeom prst="rect">
            <a:avLst/>
          </a:prstGeom>
          <a:noFill/>
        </p:spPr>
        <p:txBody>
          <a:bodyPr wrap="none" rtlCol="0">
            <a:spAutoFit/>
          </a:bodyPr>
          <a:lstStyle/>
          <a:p>
            <a:r>
              <a:rPr lang="en-GB" sz="2400" dirty="0" smtClean="0">
                <a:solidFill>
                  <a:schemeClr val="tx2"/>
                </a:solidFill>
              </a:rPr>
              <a:t>...What </a:t>
            </a:r>
            <a:r>
              <a:rPr lang="en-GB" sz="2400" i="1" dirty="0" smtClean="0">
                <a:solidFill>
                  <a:schemeClr val="tx2"/>
                </a:solidFill>
              </a:rPr>
              <a:t>do</a:t>
            </a:r>
            <a:r>
              <a:rPr lang="en-GB" sz="2400" dirty="0" smtClean="0">
                <a:solidFill>
                  <a:schemeClr val="tx2"/>
                </a:solidFill>
              </a:rPr>
              <a:t> qualia consist in?</a:t>
            </a:r>
            <a:endParaRPr lang="en-GB" sz="2400" dirty="0">
              <a:solidFill>
                <a:schemeClr val="tx2"/>
              </a:solidFill>
            </a:endParaRPr>
          </a:p>
        </p:txBody>
      </p:sp>
      <p:sp>
        <p:nvSpPr>
          <p:cNvPr id="6" name="TextBox 5"/>
          <p:cNvSpPr txBox="1"/>
          <p:nvPr/>
        </p:nvSpPr>
        <p:spPr>
          <a:xfrm>
            <a:off x="500035" y="928670"/>
            <a:ext cx="8215370" cy="646331"/>
          </a:xfrm>
          <a:prstGeom prst="rect">
            <a:avLst/>
          </a:prstGeom>
          <a:noFill/>
        </p:spPr>
        <p:txBody>
          <a:bodyPr wrap="square" rtlCol="0">
            <a:spAutoFit/>
          </a:bodyPr>
          <a:lstStyle/>
          <a:p>
            <a:r>
              <a:rPr lang="en-GB" dirty="0" smtClean="0"/>
              <a:t>If qualia are not physical (because they are not accounted for in the </a:t>
            </a:r>
            <a:r>
              <a:rPr lang="en-GB" dirty="0" err="1" smtClean="0"/>
              <a:t>physicalist’s</a:t>
            </a:r>
            <a:r>
              <a:rPr lang="en-GB" dirty="0" smtClean="0"/>
              <a:t> account of mental states), then...</a:t>
            </a:r>
            <a:endParaRPr lang="en-GB" dirty="0"/>
          </a:p>
        </p:txBody>
      </p:sp>
      <p:sp>
        <p:nvSpPr>
          <p:cNvPr id="7" name="TextBox 6"/>
          <p:cNvSpPr txBox="1"/>
          <p:nvPr/>
        </p:nvSpPr>
        <p:spPr>
          <a:xfrm>
            <a:off x="857224" y="2143116"/>
            <a:ext cx="2706382" cy="369332"/>
          </a:xfrm>
          <a:prstGeom prst="rect">
            <a:avLst/>
          </a:prstGeom>
          <a:noFill/>
        </p:spPr>
        <p:txBody>
          <a:bodyPr wrap="none" rtlCol="0">
            <a:spAutoFit/>
          </a:bodyPr>
          <a:lstStyle/>
          <a:p>
            <a:r>
              <a:rPr lang="en-GB" dirty="0" smtClean="0"/>
              <a:t>Qualia are </a:t>
            </a:r>
            <a:r>
              <a:rPr lang="en-GB" i="1" dirty="0" smtClean="0"/>
              <a:t>epiphenomenal.</a:t>
            </a:r>
            <a:endParaRPr lang="en-GB" dirty="0"/>
          </a:p>
        </p:txBody>
      </p:sp>
      <p:sp>
        <p:nvSpPr>
          <p:cNvPr id="8" name="TextBox 7"/>
          <p:cNvSpPr txBox="1"/>
          <p:nvPr/>
        </p:nvSpPr>
        <p:spPr>
          <a:xfrm>
            <a:off x="785786" y="2643182"/>
            <a:ext cx="2291012" cy="461665"/>
          </a:xfrm>
          <a:prstGeom prst="rect">
            <a:avLst/>
          </a:prstGeom>
          <a:noFill/>
        </p:spPr>
        <p:txBody>
          <a:bodyPr wrap="none" rtlCol="0">
            <a:spAutoFit/>
          </a:bodyPr>
          <a:lstStyle/>
          <a:p>
            <a:r>
              <a:rPr lang="en-GB" sz="2400" dirty="0" smtClean="0">
                <a:solidFill>
                  <a:schemeClr val="tx2"/>
                </a:solidFill>
              </a:rPr>
              <a:t>Epiphenomenal?</a:t>
            </a:r>
            <a:endParaRPr lang="en-GB" sz="2400" dirty="0">
              <a:solidFill>
                <a:schemeClr val="tx2"/>
              </a:solidFill>
            </a:endParaRPr>
          </a:p>
        </p:txBody>
      </p:sp>
      <p:sp>
        <p:nvSpPr>
          <p:cNvPr id="9" name="TextBox 8"/>
          <p:cNvSpPr txBox="1"/>
          <p:nvPr/>
        </p:nvSpPr>
        <p:spPr>
          <a:xfrm>
            <a:off x="785786" y="3214686"/>
            <a:ext cx="5095690" cy="369332"/>
          </a:xfrm>
          <a:prstGeom prst="rect">
            <a:avLst/>
          </a:prstGeom>
          <a:noFill/>
        </p:spPr>
        <p:txBody>
          <a:bodyPr wrap="none" rtlCol="0">
            <a:spAutoFit/>
          </a:bodyPr>
          <a:lstStyle/>
          <a:p>
            <a:r>
              <a:rPr lang="en-GB" dirty="0" smtClean="0"/>
              <a:t>An epiphenomenal view of mental states claims that</a:t>
            </a:r>
            <a:endParaRPr lang="en-GB" dirty="0"/>
          </a:p>
        </p:txBody>
      </p:sp>
      <p:grpSp>
        <p:nvGrpSpPr>
          <p:cNvPr id="16" name="Group 15"/>
          <p:cNvGrpSpPr/>
          <p:nvPr/>
        </p:nvGrpSpPr>
        <p:grpSpPr>
          <a:xfrm>
            <a:off x="785786" y="3857628"/>
            <a:ext cx="6253812" cy="369332"/>
            <a:chOff x="1214414" y="3929066"/>
            <a:chExt cx="6253812" cy="369332"/>
          </a:xfrm>
        </p:grpSpPr>
        <p:sp>
          <p:nvSpPr>
            <p:cNvPr id="10" name="TextBox 9"/>
            <p:cNvSpPr txBox="1"/>
            <p:nvPr/>
          </p:nvSpPr>
          <p:spPr>
            <a:xfrm>
              <a:off x="1643042" y="3929066"/>
              <a:ext cx="5825184" cy="369332"/>
            </a:xfrm>
            <a:prstGeom prst="rect">
              <a:avLst/>
            </a:prstGeom>
            <a:noFill/>
          </p:spPr>
          <p:txBody>
            <a:bodyPr wrap="none" rtlCol="0">
              <a:spAutoFit/>
            </a:bodyPr>
            <a:lstStyle/>
            <a:p>
              <a:r>
                <a:rPr lang="en-GB" dirty="0" smtClean="0"/>
                <a:t>Mental states have certain properties which are not physical</a:t>
              </a:r>
              <a:endParaRPr lang="en-GB" dirty="0"/>
            </a:p>
          </p:txBody>
        </p:sp>
        <p:sp>
          <p:nvSpPr>
            <p:cNvPr id="13" name="Cloud Callout 12"/>
            <p:cNvSpPr/>
            <p:nvPr/>
          </p:nvSpPr>
          <p:spPr>
            <a:xfrm>
              <a:off x="1214414" y="3929066"/>
              <a:ext cx="310377" cy="214314"/>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a:off x="785786" y="4500570"/>
            <a:ext cx="5399981" cy="369332"/>
            <a:chOff x="1285852" y="4429132"/>
            <a:chExt cx="5399981" cy="369332"/>
          </a:xfrm>
        </p:grpSpPr>
        <p:sp>
          <p:nvSpPr>
            <p:cNvPr id="11" name="TextBox 10"/>
            <p:cNvSpPr txBox="1"/>
            <p:nvPr/>
          </p:nvSpPr>
          <p:spPr>
            <a:xfrm>
              <a:off x="1643042" y="4429132"/>
              <a:ext cx="5042791" cy="369332"/>
            </a:xfrm>
            <a:prstGeom prst="rect">
              <a:avLst/>
            </a:prstGeom>
            <a:noFill/>
          </p:spPr>
          <p:txBody>
            <a:bodyPr wrap="none" rtlCol="0">
              <a:spAutoFit/>
            </a:bodyPr>
            <a:lstStyle/>
            <a:p>
              <a:r>
                <a:rPr lang="en-GB" dirty="0" smtClean="0"/>
                <a:t>These properties are </a:t>
              </a:r>
              <a:r>
                <a:rPr lang="en-GB" i="1" dirty="0" smtClean="0"/>
                <a:t>caused</a:t>
              </a:r>
              <a:r>
                <a:rPr lang="en-GB" dirty="0" smtClean="0"/>
                <a:t> by physical processes...</a:t>
              </a:r>
              <a:endParaRPr lang="en-GB" dirty="0"/>
            </a:p>
          </p:txBody>
        </p:sp>
        <p:sp>
          <p:nvSpPr>
            <p:cNvPr id="14" name="Cloud Callout 13"/>
            <p:cNvSpPr/>
            <p:nvPr/>
          </p:nvSpPr>
          <p:spPr>
            <a:xfrm>
              <a:off x="1285852" y="4429132"/>
              <a:ext cx="310377" cy="214314"/>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8" name="Group 17"/>
          <p:cNvGrpSpPr/>
          <p:nvPr/>
        </p:nvGrpSpPr>
        <p:grpSpPr>
          <a:xfrm>
            <a:off x="785786" y="5143512"/>
            <a:ext cx="5557140" cy="369332"/>
            <a:chOff x="1285852" y="5000636"/>
            <a:chExt cx="5557140" cy="369332"/>
          </a:xfrm>
        </p:grpSpPr>
        <p:sp>
          <p:nvSpPr>
            <p:cNvPr id="12" name="TextBox 11"/>
            <p:cNvSpPr txBox="1"/>
            <p:nvPr/>
          </p:nvSpPr>
          <p:spPr>
            <a:xfrm>
              <a:off x="1643042" y="5000636"/>
              <a:ext cx="5199950" cy="369332"/>
            </a:xfrm>
            <a:prstGeom prst="rect">
              <a:avLst/>
            </a:prstGeom>
            <a:noFill/>
          </p:spPr>
          <p:txBody>
            <a:bodyPr wrap="none" rtlCol="0">
              <a:spAutoFit/>
            </a:bodyPr>
            <a:lstStyle/>
            <a:p>
              <a:r>
                <a:rPr lang="en-GB" dirty="0" smtClean="0"/>
                <a:t>...but </a:t>
              </a:r>
              <a:r>
                <a:rPr lang="en-GB" smtClean="0"/>
                <a:t>they have no </a:t>
              </a:r>
              <a:r>
                <a:rPr lang="en-GB" dirty="0" smtClean="0"/>
                <a:t>power to affect physical processes</a:t>
              </a:r>
              <a:endParaRPr lang="en-GB" dirty="0"/>
            </a:p>
          </p:txBody>
        </p:sp>
        <p:sp>
          <p:nvSpPr>
            <p:cNvPr id="15" name="Cloud Callout 14"/>
            <p:cNvSpPr/>
            <p:nvPr/>
          </p:nvSpPr>
          <p:spPr>
            <a:xfrm>
              <a:off x="1285852" y="5000636"/>
              <a:ext cx="310377" cy="214314"/>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20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fade">
                                      <p:cBhvr>
                                        <p:cTn id="22" dur="20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20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7" grpId="0" build="allAtOnce"/>
      <p:bldP spid="8" grpId="0" build="allAtOnce"/>
      <p:bldP spid="9" grpId="0" build="allAtOnce"/>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ight Arrow 21"/>
          <p:cNvSpPr/>
          <p:nvPr/>
        </p:nvSpPr>
        <p:spPr>
          <a:xfrm rot="18439348">
            <a:off x="2756699" y="3172097"/>
            <a:ext cx="1685771" cy="484632"/>
          </a:xfrm>
          <a:prstGeom prst="rightArrow">
            <a:avLst>
              <a:gd name="adj1" fmla="val 50000"/>
              <a:gd name="adj2" fmla="val 50000"/>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1">
                    <a:lumMod val="75000"/>
                  </a:schemeClr>
                </a:solidFill>
              </a:rPr>
              <a:t>CAUSE</a:t>
            </a:r>
            <a:endParaRPr lang="en-GB" sz="1600" b="1" dirty="0">
              <a:solidFill>
                <a:schemeClr val="accent1">
                  <a:lumMod val="75000"/>
                </a:schemeClr>
              </a:solidFill>
            </a:endParaRPr>
          </a:p>
        </p:txBody>
      </p:sp>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303516" cy="369332"/>
            </a:xfrm>
            <a:prstGeom prst="rect">
              <a:avLst/>
            </a:prstGeom>
            <a:noFill/>
          </p:spPr>
          <p:txBody>
            <a:bodyPr wrap="none" rtlCol="0">
              <a:spAutoFit/>
            </a:bodyPr>
            <a:lstStyle/>
            <a:p>
              <a:r>
                <a:rPr lang="en-GB" i="1" dirty="0" smtClean="0">
                  <a:solidFill>
                    <a:schemeClr val="tx2"/>
                  </a:solidFill>
                </a:rPr>
                <a:t>Epiphenomenal Qualia</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1029" name="Text Box 5"/>
          <p:cNvSpPr txBox="1">
            <a:spLocks noChangeArrowheads="1"/>
          </p:cNvSpPr>
          <p:nvPr/>
        </p:nvSpPr>
        <p:spPr bwMode="auto">
          <a:xfrm>
            <a:off x="1571604" y="4286257"/>
            <a:ext cx="2143140" cy="1071570"/>
          </a:xfrm>
          <a:prstGeom prst="rect">
            <a:avLst/>
          </a:prstGeom>
          <a:solidFill>
            <a:srgbClr val="FFFFFF"/>
          </a:solidFill>
          <a:ln w="28575">
            <a:solidFill>
              <a:schemeClr val="tx2">
                <a:lumMod val="75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sz="2000" b="1" i="0" u="none" strike="noStrike" cap="none" normalizeH="0" baseline="0" dirty="0" smtClean="0">
                <a:ln>
                  <a:noFill/>
                </a:ln>
                <a:solidFill>
                  <a:schemeClr val="tx1"/>
                </a:solidFill>
                <a:effectLst/>
                <a:latin typeface="Calibri" pitchFamily="34" charset="0"/>
                <a:cs typeface="Arial" pitchFamily="34" charset="0"/>
              </a:rPr>
              <a:t>Physical processes</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GB" b="0" i="0" u="none" strike="noStrike" cap="none" normalizeH="0" baseline="0" dirty="0" smtClean="0">
                <a:ln>
                  <a:noFill/>
                </a:ln>
                <a:solidFill>
                  <a:schemeClr val="tx1"/>
                </a:solidFill>
                <a:effectLst/>
                <a:latin typeface="Calibri" pitchFamily="34" charset="0"/>
                <a:cs typeface="Arial" pitchFamily="34" charset="0"/>
              </a:rPr>
              <a:t> (e.g. neurons firing)</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6" name="Text Box 12"/>
          <p:cNvSpPr txBox="1">
            <a:spLocks noChangeArrowheads="1"/>
          </p:cNvSpPr>
          <p:nvPr/>
        </p:nvSpPr>
        <p:spPr bwMode="auto">
          <a:xfrm>
            <a:off x="5286380" y="4429132"/>
            <a:ext cx="1882074" cy="646331"/>
          </a:xfrm>
          <a:prstGeom prst="rect">
            <a:avLst/>
          </a:prstGeom>
          <a:solidFill>
            <a:srgbClr val="FFFFFF"/>
          </a:solidFill>
          <a:ln w="28575">
            <a:solidFill>
              <a:schemeClr val="tx2">
                <a:lumMod val="75000"/>
              </a:schemeClr>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b="1" i="0" u="none" strike="noStrike" cap="none" normalizeH="0" baseline="0" dirty="0" smtClean="0">
                <a:ln>
                  <a:noFill/>
                </a:ln>
                <a:solidFill>
                  <a:schemeClr val="tx1"/>
                </a:solidFill>
                <a:effectLst/>
                <a:latin typeface="Calibri" pitchFamily="34" charset="0"/>
                <a:cs typeface="Arial" pitchFamily="34" charset="0"/>
              </a:rPr>
              <a:t>Other physical processes</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7" name="Oval 13"/>
          <p:cNvSpPr>
            <a:spLocks noChangeArrowheads="1"/>
          </p:cNvSpPr>
          <p:nvPr/>
        </p:nvSpPr>
        <p:spPr bwMode="auto">
          <a:xfrm>
            <a:off x="3808558" y="1263106"/>
            <a:ext cx="2406516" cy="1461559"/>
          </a:xfrm>
          <a:prstGeom prst="ellipse">
            <a:avLst/>
          </a:prstGeom>
          <a:solidFill>
            <a:srgbClr val="FFFFFF"/>
          </a:solidFill>
          <a:ln w="38100">
            <a:solidFill>
              <a:schemeClr val="tx2">
                <a:lumMod val="75000"/>
              </a:schemeClr>
            </a:solidFill>
            <a:prstDash val="sysDot"/>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b="1" i="0" u="none" strike="noStrike" cap="none" normalizeH="0" baseline="0" dirty="0" smtClean="0">
                <a:ln>
                  <a:noFill/>
                </a:ln>
                <a:solidFill>
                  <a:schemeClr val="tx1"/>
                </a:solidFill>
                <a:effectLst/>
                <a:latin typeface="Calibri" pitchFamily="34" charset="0"/>
                <a:cs typeface="Arial" pitchFamily="34" charset="0"/>
              </a:rPr>
              <a:t>Non-Physical stuff</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GB" b="0" i="0" u="none" strike="noStrike" cap="none" normalizeH="0" baseline="0" dirty="0" smtClean="0">
                <a:ln>
                  <a:noFill/>
                </a:ln>
                <a:solidFill>
                  <a:schemeClr val="tx1"/>
                </a:solidFill>
                <a:effectLst/>
                <a:latin typeface="Calibri" pitchFamily="34" charset="0"/>
                <a:cs typeface="Arial" pitchFamily="34" charset="0"/>
              </a:rPr>
              <a:t>e.g. Qualia</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8" name="AutoShape 14"/>
          <p:cNvSpPr>
            <a:spLocks noChangeArrowheads="1"/>
          </p:cNvSpPr>
          <p:nvPr/>
        </p:nvSpPr>
        <p:spPr bwMode="auto">
          <a:xfrm>
            <a:off x="2357422" y="1714488"/>
            <a:ext cx="1378532" cy="573373"/>
          </a:xfrm>
          <a:prstGeom prst="leftArrow">
            <a:avLst>
              <a:gd name="adj1" fmla="val 50000"/>
              <a:gd name="adj2" fmla="val 76660"/>
            </a:avLst>
          </a:prstGeom>
          <a:solidFill>
            <a:srgbClr val="FFFFFF"/>
          </a:solidFill>
          <a:ln w="38100">
            <a:solidFill>
              <a:schemeClr val="tx2">
                <a:lumMod val="50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sz="1500" b="1" i="0" u="none" strike="noStrike" cap="none" normalizeH="0" baseline="0" dirty="0" smtClean="0">
                <a:ln>
                  <a:noFill/>
                </a:ln>
                <a:solidFill>
                  <a:srgbClr val="1F497D"/>
                </a:solidFill>
                <a:effectLst/>
                <a:latin typeface="Calibri" pitchFamily="34" charset="0"/>
                <a:cs typeface="Arial" pitchFamily="34" charset="0"/>
              </a:rPr>
              <a:t>CAUSE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9" name="Oval 15"/>
          <p:cNvSpPr>
            <a:spLocks noChangeArrowheads="1"/>
          </p:cNvSpPr>
          <p:nvPr/>
        </p:nvSpPr>
        <p:spPr bwMode="auto">
          <a:xfrm>
            <a:off x="214282" y="1357298"/>
            <a:ext cx="2079545" cy="1388891"/>
          </a:xfrm>
          <a:prstGeom prst="ellipse">
            <a:avLst/>
          </a:prstGeom>
          <a:noFill/>
          <a:ln w="38100">
            <a:solidFill>
              <a:schemeClr val="tx2"/>
            </a:solidFill>
            <a:prstDash val="sysDot"/>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b="1" i="0" u="none" strike="noStrike" cap="none" normalizeH="0" baseline="0" dirty="0" smtClean="0">
                <a:ln>
                  <a:noFill/>
                </a:ln>
                <a:solidFill>
                  <a:schemeClr val="tx1"/>
                </a:solidFill>
                <a:effectLst/>
                <a:latin typeface="Calibri" pitchFamily="34" charset="0"/>
                <a:cs typeface="Arial" pitchFamily="34" charset="0"/>
              </a:rPr>
              <a:t>Other non-physical stuff</a:t>
            </a:r>
            <a:endParaRPr kumimoji="0" lang="en-GB" b="1"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1400" b="0" i="0" u="none" strike="noStrike" cap="none" normalizeH="0" baseline="0" dirty="0" smtClean="0">
                <a:ln>
                  <a:noFill/>
                </a:ln>
                <a:solidFill>
                  <a:schemeClr val="tx1"/>
                </a:solidFill>
                <a:effectLst/>
                <a:latin typeface="Calibri" pitchFamily="34" charset="0"/>
                <a:cs typeface="Arial" pitchFamily="34" charset="0"/>
              </a:rPr>
              <a:t>e.g. other qualia</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ight Arrow 22"/>
          <p:cNvSpPr/>
          <p:nvPr/>
        </p:nvSpPr>
        <p:spPr>
          <a:xfrm>
            <a:off x="3786182" y="4500570"/>
            <a:ext cx="1353591" cy="484632"/>
          </a:xfrm>
          <a:prstGeom prst="rightArrow">
            <a:avLst>
              <a:gd name="adj1" fmla="val 50000"/>
              <a:gd name="adj2" fmla="val 50000"/>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1">
                    <a:lumMod val="75000"/>
                  </a:schemeClr>
                </a:solidFill>
              </a:rPr>
              <a:t>CAUSE</a:t>
            </a:r>
            <a:endParaRPr lang="en-GB" sz="1600" b="1" dirty="0">
              <a:solidFill>
                <a:schemeClr val="accent1">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bg/>
                                          </p:spTgt>
                                        </p:tgtEl>
                                        <p:attrNameLst>
                                          <p:attrName>style.visibility</p:attrName>
                                        </p:attrNameLst>
                                      </p:cBhvr>
                                      <p:to>
                                        <p:strVal val="visible"/>
                                      </p:to>
                                    </p:set>
                                    <p:animEffect transition="in" filter="fade">
                                      <p:cBhvr>
                                        <p:cTn id="7" dur="2000"/>
                                        <p:tgtEl>
                                          <p:spTgt spid="2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3">
                                            <p:txEl>
                                              <p:pRg st="0" end="0"/>
                                            </p:txEl>
                                          </p:spTgt>
                                        </p:tgtEl>
                                        <p:attrNameLst>
                                          <p:attrName>style.visibility</p:attrName>
                                        </p:attrNameLst>
                                      </p:cBhvr>
                                      <p:to>
                                        <p:strVal val="visible"/>
                                      </p:to>
                                    </p:set>
                                    <p:animEffect transition="in" filter="fade">
                                      <p:cBhvr>
                                        <p:cTn id="10" dur="2000"/>
                                        <p:tgtEl>
                                          <p:spTgt spid="2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36">
                                            <p:bg/>
                                          </p:spTgt>
                                        </p:tgtEl>
                                        <p:attrNameLst>
                                          <p:attrName>style.visibility</p:attrName>
                                        </p:attrNameLst>
                                      </p:cBhvr>
                                      <p:to>
                                        <p:strVal val="visible"/>
                                      </p:to>
                                    </p:set>
                                    <p:animEffect transition="in" filter="fade">
                                      <p:cBhvr>
                                        <p:cTn id="13" dur="2000"/>
                                        <p:tgtEl>
                                          <p:spTgt spid="1036">
                                            <p:bg/>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036">
                                            <p:txEl>
                                              <p:pRg st="0" end="0"/>
                                            </p:txEl>
                                          </p:spTgt>
                                        </p:tgtEl>
                                        <p:attrNameLst>
                                          <p:attrName>style.visibility</p:attrName>
                                        </p:attrNameLst>
                                      </p:cBhvr>
                                      <p:to>
                                        <p:strVal val="visible"/>
                                      </p:to>
                                    </p:set>
                                    <p:animEffect transition="in" filter="fade">
                                      <p:cBhvr>
                                        <p:cTn id="16" dur="2000"/>
                                        <p:tgtEl>
                                          <p:spTgt spid="103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2">
                                            <p:bg/>
                                          </p:spTgt>
                                        </p:tgtEl>
                                        <p:attrNameLst>
                                          <p:attrName>style.visibility</p:attrName>
                                        </p:attrNameLst>
                                      </p:cBhvr>
                                      <p:to>
                                        <p:strVal val="visible"/>
                                      </p:to>
                                    </p:set>
                                    <p:animEffect transition="in" filter="fade">
                                      <p:cBhvr>
                                        <p:cTn id="21" dur="2000"/>
                                        <p:tgtEl>
                                          <p:spTgt spid="22">
                                            <p:bg/>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2">
                                            <p:txEl>
                                              <p:pRg st="0" end="0"/>
                                            </p:txEl>
                                          </p:spTgt>
                                        </p:tgtEl>
                                        <p:attrNameLst>
                                          <p:attrName>style.visibility</p:attrName>
                                        </p:attrNameLst>
                                      </p:cBhvr>
                                      <p:to>
                                        <p:strVal val="visible"/>
                                      </p:to>
                                    </p:set>
                                    <p:animEffect transition="in" filter="fade">
                                      <p:cBhvr>
                                        <p:cTn id="24" dur="2000"/>
                                        <p:tgtEl>
                                          <p:spTgt spid="22">
                                            <p:txEl>
                                              <p:pRg st="0" end="0"/>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037">
                                            <p:bg/>
                                          </p:spTgt>
                                        </p:tgtEl>
                                        <p:attrNameLst>
                                          <p:attrName>style.visibility</p:attrName>
                                        </p:attrNameLst>
                                      </p:cBhvr>
                                      <p:to>
                                        <p:strVal val="visible"/>
                                      </p:to>
                                    </p:set>
                                    <p:animEffect transition="in" filter="fade">
                                      <p:cBhvr>
                                        <p:cTn id="27" dur="2000"/>
                                        <p:tgtEl>
                                          <p:spTgt spid="1037">
                                            <p:bg/>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037">
                                            <p:txEl>
                                              <p:pRg st="0" end="0"/>
                                            </p:txEl>
                                          </p:spTgt>
                                        </p:tgtEl>
                                        <p:attrNameLst>
                                          <p:attrName>style.visibility</p:attrName>
                                        </p:attrNameLst>
                                      </p:cBhvr>
                                      <p:to>
                                        <p:strVal val="visible"/>
                                      </p:to>
                                    </p:set>
                                    <p:animEffect transition="in" filter="fade">
                                      <p:cBhvr>
                                        <p:cTn id="30" dur="2000"/>
                                        <p:tgtEl>
                                          <p:spTgt spid="1037">
                                            <p:txEl>
                                              <p:pRg st="0" end="0"/>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037">
                                            <p:txEl>
                                              <p:pRg st="1" end="1"/>
                                            </p:txEl>
                                          </p:spTgt>
                                        </p:tgtEl>
                                        <p:attrNameLst>
                                          <p:attrName>style.visibility</p:attrName>
                                        </p:attrNameLst>
                                      </p:cBhvr>
                                      <p:to>
                                        <p:strVal val="visible"/>
                                      </p:to>
                                    </p:set>
                                    <p:animEffect transition="in" filter="fade">
                                      <p:cBhvr>
                                        <p:cTn id="33" dur="2000"/>
                                        <p:tgtEl>
                                          <p:spTgt spid="1037">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038">
                                            <p:bg/>
                                          </p:spTgt>
                                        </p:tgtEl>
                                        <p:attrNameLst>
                                          <p:attrName>style.visibility</p:attrName>
                                        </p:attrNameLst>
                                      </p:cBhvr>
                                      <p:to>
                                        <p:strVal val="visible"/>
                                      </p:to>
                                    </p:set>
                                    <p:animEffect transition="in" filter="fade">
                                      <p:cBhvr>
                                        <p:cTn id="38" dur="2000"/>
                                        <p:tgtEl>
                                          <p:spTgt spid="1038">
                                            <p:bg/>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038">
                                            <p:txEl>
                                              <p:pRg st="0" end="0"/>
                                            </p:txEl>
                                          </p:spTgt>
                                        </p:tgtEl>
                                        <p:attrNameLst>
                                          <p:attrName>style.visibility</p:attrName>
                                        </p:attrNameLst>
                                      </p:cBhvr>
                                      <p:to>
                                        <p:strVal val="visible"/>
                                      </p:to>
                                    </p:set>
                                    <p:animEffect transition="in" filter="fade">
                                      <p:cBhvr>
                                        <p:cTn id="41" dur="2000"/>
                                        <p:tgtEl>
                                          <p:spTgt spid="1038">
                                            <p:txEl>
                                              <p:pRg st="0" end="0"/>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039">
                                            <p:bg/>
                                          </p:spTgt>
                                        </p:tgtEl>
                                        <p:attrNameLst>
                                          <p:attrName>style.visibility</p:attrName>
                                        </p:attrNameLst>
                                      </p:cBhvr>
                                      <p:to>
                                        <p:strVal val="visible"/>
                                      </p:to>
                                    </p:set>
                                    <p:animEffect transition="in" filter="fade">
                                      <p:cBhvr>
                                        <p:cTn id="44" dur="2000"/>
                                        <p:tgtEl>
                                          <p:spTgt spid="1039">
                                            <p:bg/>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039">
                                            <p:txEl>
                                              <p:pRg st="0" end="0"/>
                                            </p:txEl>
                                          </p:spTgt>
                                        </p:tgtEl>
                                        <p:attrNameLst>
                                          <p:attrName>style.visibility</p:attrName>
                                        </p:attrNameLst>
                                      </p:cBhvr>
                                      <p:to>
                                        <p:strVal val="visible"/>
                                      </p:to>
                                    </p:set>
                                    <p:animEffect transition="in" filter="fade">
                                      <p:cBhvr>
                                        <p:cTn id="47" dur="2000"/>
                                        <p:tgtEl>
                                          <p:spTgt spid="1039">
                                            <p:txEl>
                                              <p:pRg st="0" end="0"/>
                                            </p:txEl>
                                          </p:spTgt>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039">
                                            <p:txEl>
                                              <p:pRg st="1" end="1"/>
                                            </p:txEl>
                                          </p:spTgt>
                                        </p:tgtEl>
                                        <p:attrNameLst>
                                          <p:attrName>style.visibility</p:attrName>
                                        </p:attrNameLst>
                                      </p:cBhvr>
                                      <p:to>
                                        <p:strVal val="visible"/>
                                      </p:to>
                                    </p:set>
                                    <p:animEffect transition="in" filter="fade">
                                      <p:cBhvr>
                                        <p:cTn id="50" dur="2000"/>
                                        <p:tgtEl>
                                          <p:spTgt spid="10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uild="allAtOnce" animBg="1"/>
      <p:bldP spid="1036" grpId="0" build="allAtOnce" animBg="1"/>
      <p:bldP spid="1037" grpId="0" build="allAtOnce" animBg="1"/>
      <p:bldP spid="1038" grpId="0" build="allAtOnce" animBg="1"/>
      <p:bldP spid="1039" grpId="0" build="allAtOnce" animBg="1"/>
      <p:bldP spid="23" grpId="0" build="allAtOnce"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3894399" cy="369332"/>
            </a:xfrm>
            <a:prstGeom prst="rect">
              <a:avLst/>
            </a:prstGeom>
            <a:noFill/>
          </p:spPr>
          <p:txBody>
            <a:bodyPr wrap="none" rtlCol="0">
              <a:spAutoFit/>
            </a:bodyPr>
            <a:lstStyle/>
            <a:p>
              <a:r>
                <a:rPr lang="en-GB" i="1" dirty="0" smtClean="0">
                  <a:solidFill>
                    <a:schemeClr val="tx2"/>
                  </a:solidFill>
                </a:rPr>
                <a:t>Objections to epiphenomenal Qualia (</a:t>
              </a:r>
              <a:r>
                <a:rPr lang="en-GB" i="1" dirty="0" err="1" smtClean="0">
                  <a:solidFill>
                    <a:schemeClr val="tx2"/>
                  </a:solidFill>
                </a:rPr>
                <a:t>i</a:t>
              </a:r>
              <a:r>
                <a:rPr lang="en-GB" i="1" dirty="0" smtClean="0">
                  <a:solidFill>
                    <a:schemeClr val="tx2"/>
                  </a:solidFill>
                </a:rPr>
                <a:t>)</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00034" y="1071546"/>
            <a:ext cx="4475905" cy="461665"/>
          </a:xfrm>
          <a:prstGeom prst="rect">
            <a:avLst/>
          </a:prstGeom>
          <a:noFill/>
        </p:spPr>
        <p:txBody>
          <a:bodyPr wrap="none" rtlCol="0">
            <a:spAutoFit/>
          </a:bodyPr>
          <a:lstStyle/>
          <a:p>
            <a:r>
              <a:rPr lang="en-GB" sz="2400" dirty="0" smtClean="0">
                <a:solidFill>
                  <a:schemeClr val="tx2">
                    <a:lumMod val="75000"/>
                  </a:schemeClr>
                </a:solidFill>
              </a:rPr>
              <a:t>Clearly qualia affect our behaviour</a:t>
            </a:r>
            <a:endParaRPr lang="en-GB" sz="2400" dirty="0">
              <a:solidFill>
                <a:schemeClr val="tx2">
                  <a:lumMod val="75000"/>
                </a:schemeClr>
              </a:solidFill>
            </a:endParaRPr>
          </a:p>
        </p:txBody>
      </p:sp>
      <p:sp>
        <p:nvSpPr>
          <p:cNvPr id="6" name="TextBox 5"/>
          <p:cNvSpPr txBox="1"/>
          <p:nvPr/>
        </p:nvSpPr>
        <p:spPr>
          <a:xfrm>
            <a:off x="571472" y="1643050"/>
            <a:ext cx="8286808" cy="923330"/>
          </a:xfrm>
          <a:prstGeom prst="rect">
            <a:avLst/>
          </a:prstGeom>
          <a:noFill/>
        </p:spPr>
        <p:txBody>
          <a:bodyPr wrap="square" rtlCol="0">
            <a:spAutoFit/>
          </a:bodyPr>
          <a:lstStyle/>
          <a:p>
            <a:r>
              <a:rPr lang="en-GB" dirty="0" smtClean="0"/>
              <a:t>When I complain about my stomach-ache, it just makes sense to say that it is my qualia of pain which is causing me to groan, clasp my stomach, say that I am in pain, etc.  What, if not my qualia, is causing me to do this?</a:t>
            </a:r>
            <a:endParaRPr lang="en-GB" dirty="0"/>
          </a:p>
        </p:txBody>
      </p:sp>
      <p:sp>
        <p:nvSpPr>
          <p:cNvPr id="7" name="TextBox 6"/>
          <p:cNvSpPr txBox="1"/>
          <p:nvPr/>
        </p:nvSpPr>
        <p:spPr>
          <a:xfrm>
            <a:off x="571472" y="2786058"/>
            <a:ext cx="1379930" cy="461665"/>
          </a:xfrm>
          <a:prstGeom prst="rect">
            <a:avLst/>
          </a:prstGeom>
          <a:noFill/>
        </p:spPr>
        <p:txBody>
          <a:bodyPr wrap="none" rtlCol="0">
            <a:spAutoFit/>
          </a:bodyPr>
          <a:lstStyle/>
          <a:p>
            <a:r>
              <a:rPr lang="en-GB" sz="2400" dirty="0" smtClean="0">
                <a:solidFill>
                  <a:schemeClr val="tx2">
                    <a:lumMod val="75000"/>
                  </a:schemeClr>
                </a:solidFill>
              </a:rPr>
              <a:t>Response</a:t>
            </a:r>
            <a:endParaRPr lang="en-GB" sz="2400" dirty="0">
              <a:solidFill>
                <a:schemeClr val="tx2">
                  <a:lumMod val="75000"/>
                </a:schemeClr>
              </a:solidFill>
            </a:endParaRPr>
          </a:p>
        </p:txBody>
      </p:sp>
      <p:sp>
        <p:nvSpPr>
          <p:cNvPr id="8" name="TextBox 7"/>
          <p:cNvSpPr txBox="1"/>
          <p:nvPr/>
        </p:nvSpPr>
        <p:spPr>
          <a:xfrm>
            <a:off x="571472" y="3357562"/>
            <a:ext cx="5515292" cy="369332"/>
          </a:xfrm>
          <a:prstGeom prst="rect">
            <a:avLst/>
          </a:prstGeom>
          <a:noFill/>
        </p:spPr>
        <p:txBody>
          <a:bodyPr wrap="none" rtlCol="0">
            <a:spAutoFit/>
          </a:bodyPr>
          <a:lstStyle/>
          <a:p>
            <a:r>
              <a:rPr lang="en-GB" dirty="0" smtClean="0"/>
              <a:t>Why assume that it is qualia which cause this behaviour?</a:t>
            </a:r>
            <a:endParaRPr lang="en-GB" dirty="0"/>
          </a:p>
        </p:txBody>
      </p:sp>
      <p:sp>
        <p:nvSpPr>
          <p:cNvPr id="9" name="TextBox 8"/>
          <p:cNvSpPr txBox="1"/>
          <p:nvPr/>
        </p:nvSpPr>
        <p:spPr>
          <a:xfrm>
            <a:off x="571472" y="3929066"/>
            <a:ext cx="7858180" cy="646331"/>
          </a:xfrm>
          <a:prstGeom prst="rect">
            <a:avLst/>
          </a:prstGeom>
          <a:noFill/>
        </p:spPr>
        <p:txBody>
          <a:bodyPr wrap="square" rtlCol="0">
            <a:spAutoFit/>
          </a:bodyPr>
          <a:lstStyle/>
          <a:p>
            <a:r>
              <a:rPr lang="en-GB" dirty="0" smtClean="0"/>
              <a:t>It is compatible with the </a:t>
            </a:r>
            <a:r>
              <a:rPr lang="en-GB" dirty="0" err="1" smtClean="0"/>
              <a:t>epiphenomenalist’s</a:t>
            </a:r>
            <a:r>
              <a:rPr lang="en-GB" dirty="0" smtClean="0"/>
              <a:t> view to say that brain processes cause pain behaviour.</a:t>
            </a:r>
            <a:endParaRPr lang="en-GB" dirty="0"/>
          </a:p>
        </p:txBody>
      </p:sp>
      <p:sp>
        <p:nvSpPr>
          <p:cNvPr id="10" name="TextBox 9"/>
          <p:cNvSpPr txBox="1"/>
          <p:nvPr/>
        </p:nvSpPr>
        <p:spPr>
          <a:xfrm>
            <a:off x="642910" y="4786322"/>
            <a:ext cx="7858179" cy="646331"/>
          </a:xfrm>
          <a:prstGeom prst="rect">
            <a:avLst/>
          </a:prstGeom>
          <a:noFill/>
        </p:spPr>
        <p:txBody>
          <a:bodyPr wrap="square" rtlCol="0">
            <a:spAutoFit/>
          </a:bodyPr>
          <a:lstStyle/>
          <a:p>
            <a:r>
              <a:rPr lang="en-GB" dirty="0" smtClean="0"/>
              <a:t>The fact that qualia and pain behaviour occur together does not necessarily mean that qualia </a:t>
            </a:r>
            <a:r>
              <a:rPr lang="en-GB" i="1" dirty="0" smtClean="0"/>
              <a:t>causes</a:t>
            </a:r>
            <a:r>
              <a:rPr lang="en-GB" dirty="0" smtClean="0"/>
              <a:t> pain behaviour</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20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fade">
                                      <p:cBhvr>
                                        <p:cTn id="22" dur="20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fade">
                                      <p:cBhvr>
                                        <p:cTn id="27"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7" grpId="0" build="allAtOnce"/>
      <p:bldP spid="8" grpId="0" build="allAtOnce"/>
      <p:bldP spid="9" grpId="0" build="allAtOnce"/>
      <p:bldP spid="10" grpId="0"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42844" y="142876"/>
            <a:ext cx="8143932" cy="369332"/>
            <a:chOff x="500034" y="428604"/>
            <a:chExt cx="8143932" cy="369332"/>
          </a:xfrm>
        </p:grpSpPr>
        <p:sp>
          <p:nvSpPr>
            <p:cNvPr id="3" name="TextBox 2"/>
            <p:cNvSpPr txBox="1"/>
            <p:nvPr/>
          </p:nvSpPr>
          <p:spPr>
            <a:xfrm>
              <a:off x="500034" y="428604"/>
              <a:ext cx="3947299" cy="369332"/>
            </a:xfrm>
            <a:prstGeom prst="rect">
              <a:avLst/>
            </a:prstGeom>
            <a:noFill/>
          </p:spPr>
          <p:txBody>
            <a:bodyPr wrap="none" rtlCol="0">
              <a:spAutoFit/>
            </a:bodyPr>
            <a:lstStyle/>
            <a:p>
              <a:r>
                <a:rPr lang="en-GB" i="1" dirty="0" smtClean="0">
                  <a:solidFill>
                    <a:schemeClr val="tx2"/>
                  </a:solidFill>
                </a:rPr>
                <a:t>Objections to epiphenomenal Qualia (ii)</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2050" name="Picture 2" descr="ape-man-evolution"/>
          <p:cNvPicPr>
            <a:picLocks noChangeAspect="1" noChangeArrowheads="1"/>
          </p:cNvPicPr>
          <p:nvPr/>
        </p:nvPicPr>
        <p:blipFill>
          <a:blip r:embed="rId3"/>
          <a:srcRect/>
          <a:stretch>
            <a:fillRect/>
          </a:stretch>
        </p:blipFill>
        <p:spPr bwMode="auto">
          <a:xfrm>
            <a:off x="6072198" y="0"/>
            <a:ext cx="2643206" cy="1294446"/>
          </a:xfrm>
          <a:prstGeom prst="rect">
            <a:avLst/>
          </a:prstGeom>
          <a:noFill/>
        </p:spPr>
      </p:pic>
      <p:sp>
        <p:nvSpPr>
          <p:cNvPr id="5" name="TextBox 4"/>
          <p:cNvSpPr txBox="1"/>
          <p:nvPr/>
        </p:nvSpPr>
        <p:spPr>
          <a:xfrm>
            <a:off x="142844" y="642942"/>
            <a:ext cx="2642455" cy="461665"/>
          </a:xfrm>
          <a:prstGeom prst="rect">
            <a:avLst/>
          </a:prstGeom>
          <a:noFill/>
        </p:spPr>
        <p:txBody>
          <a:bodyPr wrap="none" rtlCol="0">
            <a:spAutoFit/>
          </a:bodyPr>
          <a:lstStyle/>
          <a:p>
            <a:r>
              <a:rPr lang="en-GB" sz="2400" dirty="0" smtClean="0">
                <a:solidFill>
                  <a:schemeClr val="tx2">
                    <a:lumMod val="75000"/>
                  </a:schemeClr>
                </a:solidFill>
              </a:rPr>
              <a:t>Evolution argument</a:t>
            </a:r>
            <a:endParaRPr lang="en-GB" sz="2400" dirty="0">
              <a:solidFill>
                <a:schemeClr val="tx2">
                  <a:lumMod val="75000"/>
                </a:schemeClr>
              </a:solidFill>
            </a:endParaRPr>
          </a:p>
        </p:txBody>
      </p:sp>
      <p:sp>
        <p:nvSpPr>
          <p:cNvPr id="6" name="Rectangle 5"/>
          <p:cNvSpPr/>
          <p:nvPr/>
        </p:nvSpPr>
        <p:spPr>
          <a:xfrm>
            <a:off x="142844" y="1143008"/>
            <a:ext cx="8072494" cy="369332"/>
          </a:xfrm>
          <a:prstGeom prst="rect">
            <a:avLst/>
          </a:prstGeom>
        </p:spPr>
        <p:txBody>
          <a:bodyPr wrap="square">
            <a:spAutoFit/>
          </a:bodyPr>
          <a:lstStyle/>
          <a:p>
            <a:r>
              <a:rPr lang="en-GB" dirty="0" smtClean="0"/>
              <a:t>Why would something which has no causal power over physical processes evolve?</a:t>
            </a:r>
            <a:endParaRPr lang="en-GB" dirty="0"/>
          </a:p>
        </p:txBody>
      </p:sp>
      <p:sp>
        <p:nvSpPr>
          <p:cNvPr id="8" name="TextBox 7"/>
          <p:cNvSpPr txBox="1"/>
          <p:nvPr/>
        </p:nvSpPr>
        <p:spPr>
          <a:xfrm>
            <a:off x="214282" y="1643074"/>
            <a:ext cx="1379930" cy="461665"/>
          </a:xfrm>
          <a:prstGeom prst="rect">
            <a:avLst/>
          </a:prstGeom>
          <a:noFill/>
        </p:spPr>
        <p:txBody>
          <a:bodyPr wrap="none" rtlCol="0">
            <a:spAutoFit/>
          </a:bodyPr>
          <a:lstStyle/>
          <a:p>
            <a:r>
              <a:rPr lang="en-GB" sz="2400" dirty="0" smtClean="0">
                <a:solidFill>
                  <a:schemeClr val="tx2">
                    <a:lumMod val="75000"/>
                  </a:schemeClr>
                </a:solidFill>
              </a:rPr>
              <a:t>Response</a:t>
            </a:r>
            <a:endParaRPr lang="en-GB" sz="2400" dirty="0">
              <a:solidFill>
                <a:schemeClr val="tx2">
                  <a:lumMod val="75000"/>
                </a:schemeClr>
              </a:solidFill>
            </a:endParaRPr>
          </a:p>
        </p:txBody>
      </p:sp>
      <p:sp>
        <p:nvSpPr>
          <p:cNvPr id="9" name="TextBox 8"/>
          <p:cNvSpPr txBox="1"/>
          <p:nvPr/>
        </p:nvSpPr>
        <p:spPr>
          <a:xfrm>
            <a:off x="214282" y="2143116"/>
            <a:ext cx="8215370" cy="646331"/>
          </a:xfrm>
          <a:prstGeom prst="rect">
            <a:avLst/>
          </a:prstGeom>
          <a:noFill/>
        </p:spPr>
        <p:txBody>
          <a:bodyPr wrap="square" rtlCol="0">
            <a:spAutoFit/>
          </a:bodyPr>
          <a:lstStyle/>
          <a:p>
            <a:r>
              <a:rPr lang="en-GB" dirty="0" smtClean="0"/>
              <a:t>Qualia were not directly selected for – they are a by-product of other evolutionary processes.</a:t>
            </a:r>
            <a:endParaRPr lang="en-GB" dirty="0"/>
          </a:p>
        </p:txBody>
      </p:sp>
      <p:pic>
        <p:nvPicPr>
          <p:cNvPr id="10" name="Picture 9" descr="Spandrel.jpg"/>
          <p:cNvPicPr>
            <a:picLocks noChangeAspect="1"/>
          </p:cNvPicPr>
          <p:nvPr/>
        </p:nvPicPr>
        <p:blipFill>
          <a:blip r:embed="rId4"/>
          <a:stretch>
            <a:fillRect/>
          </a:stretch>
        </p:blipFill>
        <p:spPr>
          <a:xfrm flipH="1">
            <a:off x="4214810" y="2571744"/>
            <a:ext cx="4786346" cy="3426588"/>
          </a:xfrm>
          <a:prstGeom prst="rect">
            <a:avLst/>
          </a:prstGeom>
        </p:spPr>
      </p:pic>
      <p:sp>
        <p:nvSpPr>
          <p:cNvPr id="11" name="TextBox 10"/>
          <p:cNvSpPr txBox="1"/>
          <p:nvPr/>
        </p:nvSpPr>
        <p:spPr>
          <a:xfrm>
            <a:off x="214282" y="2857496"/>
            <a:ext cx="2393284" cy="369332"/>
          </a:xfrm>
          <a:prstGeom prst="rect">
            <a:avLst/>
          </a:prstGeom>
          <a:noFill/>
        </p:spPr>
        <p:txBody>
          <a:bodyPr wrap="none" rtlCol="0">
            <a:spAutoFit/>
          </a:bodyPr>
          <a:lstStyle/>
          <a:p>
            <a:r>
              <a:rPr lang="en-GB" u="sng" dirty="0" smtClean="0"/>
              <a:t>Spandrels of San Marco</a:t>
            </a:r>
            <a:endParaRPr lang="en-GB" u="sng" dirty="0"/>
          </a:p>
        </p:txBody>
      </p:sp>
      <p:sp>
        <p:nvSpPr>
          <p:cNvPr id="12" name="TextBox 11"/>
          <p:cNvSpPr txBox="1"/>
          <p:nvPr/>
        </p:nvSpPr>
        <p:spPr>
          <a:xfrm>
            <a:off x="214282" y="3214686"/>
            <a:ext cx="2718629" cy="369332"/>
          </a:xfrm>
          <a:prstGeom prst="rect">
            <a:avLst/>
          </a:prstGeom>
          <a:noFill/>
        </p:spPr>
        <p:txBody>
          <a:bodyPr wrap="none" rtlCol="0">
            <a:spAutoFit/>
          </a:bodyPr>
          <a:lstStyle/>
          <a:p>
            <a:r>
              <a:rPr lang="en-GB" i="1" dirty="0" smtClean="0"/>
              <a:t>Gould and </a:t>
            </a:r>
            <a:r>
              <a:rPr lang="en-GB" i="1" dirty="0" err="1" smtClean="0"/>
              <a:t>Lewontin</a:t>
            </a:r>
            <a:r>
              <a:rPr lang="en-GB" i="1" dirty="0" smtClean="0"/>
              <a:t> (1979)</a:t>
            </a:r>
            <a:endParaRPr lang="en-GB" i="1" dirty="0"/>
          </a:p>
        </p:txBody>
      </p:sp>
      <p:sp>
        <p:nvSpPr>
          <p:cNvPr id="13" name="TextBox 12"/>
          <p:cNvSpPr txBox="1"/>
          <p:nvPr/>
        </p:nvSpPr>
        <p:spPr>
          <a:xfrm>
            <a:off x="214282" y="3643314"/>
            <a:ext cx="3857652" cy="923330"/>
          </a:xfrm>
          <a:prstGeom prst="rect">
            <a:avLst/>
          </a:prstGeom>
          <a:noFill/>
        </p:spPr>
        <p:txBody>
          <a:bodyPr wrap="square" rtlCol="0">
            <a:spAutoFit/>
          </a:bodyPr>
          <a:lstStyle/>
          <a:p>
            <a:r>
              <a:rPr lang="en-GB" dirty="0" smtClean="0"/>
              <a:t>The spandrels were not designed in order that the evangelists could be painted there.</a:t>
            </a:r>
            <a:endParaRPr lang="en-GB" dirty="0"/>
          </a:p>
        </p:txBody>
      </p:sp>
      <p:sp>
        <p:nvSpPr>
          <p:cNvPr id="14" name="TextBox 13"/>
          <p:cNvSpPr txBox="1"/>
          <p:nvPr/>
        </p:nvSpPr>
        <p:spPr>
          <a:xfrm>
            <a:off x="214282" y="4714884"/>
            <a:ext cx="3643338" cy="923330"/>
          </a:xfrm>
          <a:prstGeom prst="rect">
            <a:avLst/>
          </a:prstGeom>
          <a:noFill/>
        </p:spPr>
        <p:txBody>
          <a:bodyPr wrap="square" rtlCol="0">
            <a:spAutoFit/>
          </a:bodyPr>
          <a:lstStyle/>
          <a:p>
            <a:r>
              <a:rPr lang="en-GB" dirty="0" smtClean="0"/>
              <a:t>Analogously, the brain was not selected for in order for qualia to exist.</a:t>
            </a:r>
            <a:endParaRPr lang="en-GB" dirty="0"/>
          </a:p>
        </p:txBody>
      </p:sp>
      <p:sp>
        <p:nvSpPr>
          <p:cNvPr id="15" name="TextBox 14"/>
          <p:cNvSpPr txBox="1"/>
          <p:nvPr/>
        </p:nvSpPr>
        <p:spPr>
          <a:xfrm>
            <a:off x="214282" y="6000768"/>
            <a:ext cx="8715436" cy="646331"/>
          </a:xfrm>
          <a:prstGeom prst="rect">
            <a:avLst/>
          </a:prstGeom>
          <a:noFill/>
        </p:spPr>
        <p:txBody>
          <a:bodyPr wrap="square" rtlCol="0">
            <a:spAutoFit/>
          </a:bodyPr>
          <a:lstStyle/>
          <a:p>
            <a:r>
              <a:rPr lang="en-GB" dirty="0" smtClean="0"/>
              <a:t>There is no </a:t>
            </a:r>
            <a:r>
              <a:rPr lang="en-GB" i="1" dirty="0" smtClean="0"/>
              <a:t>reason</a:t>
            </a:r>
            <a:r>
              <a:rPr lang="en-GB" dirty="0" smtClean="0"/>
              <a:t> for qualia to exist any more than there is a </a:t>
            </a:r>
            <a:r>
              <a:rPr lang="en-GB" i="1" dirty="0" smtClean="0"/>
              <a:t>reason </a:t>
            </a:r>
            <a:r>
              <a:rPr lang="en-GB" dirty="0" smtClean="0"/>
              <a:t> that the paintings of the evangelists exist.</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20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20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2000"/>
                                        <p:tgtEl>
                                          <p:spTgt spid="11"/>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2000"/>
                                        <p:tgtEl>
                                          <p:spTgt spid="12"/>
                                        </p:tgtEl>
                                      </p:cBhvr>
                                    </p:animEffect>
                                  </p:childTnLst>
                                </p:cTn>
                              </p:par>
                              <p:par>
                                <p:cTn id="21" presetID="10"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20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3">
                                            <p:txEl>
                                              <p:pRg st="0" end="0"/>
                                            </p:txEl>
                                          </p:spTgt>
                                        </p:tgtEl>
                                        <p:attrNameLst>
                                          <p:attrName>style.visibility</p:attrName>
                                        </p:attrNameLst>
                                      </p:cBhvr>
                                      <p:to>
                                        <p:strVal val="visible"/>
                                      </p:to>
                                    </p:set>
                                    <p:animEffect transition="in" filter="fade">
                                      <p:cBhvr>
                                        <p:cTn id="28" dur="2000"/>
                                        <p:tgtEl>
                                          <p:spTgt spid="13">
                                            <p:txEl>
                                              <p:pRg st="0" end="0"/>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
                                            <p:txEl>
                                              <p:pRg st="0" end="0"/>
                                            </p:txEl>
                                          </p:spTgt>
                                        </p:tgtEl>
                                        <p:attrNameLst>
                                          <p:attrName>style.visibility</p:attrName>
                                        </p:attrNameLst>
                                      </p:cBhvr>
                                      <p:to>
                                        <p:strVal val="visible"/>
                                      </p:to>
                                    </p:set>
                                    <p:animEffect transition="in" filter="fade">
                                      <p:cBhvr>
                                        <p:cTn id="31" dur="2000"/>
                                        <p:tgtEl>
                                          <p:spTgt spid="14">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5">
                                            <p:txEl>
                                              <p:pRg st="0" end="0"/>
                                            </p:txEl>
                                          </p:spTgt>
                                        </p:tgtEl>
                                        <p:attrNameLst>
                                          <p:attrName>style.visibility</p:attrName>
                                        </p:attrNameLst>
                                      </p:cBhvr>
                                      <p:to>
                                        <p:strVal val="visible"/>
                                      </p:to>
                                    </p:set>
                                    <p:animEffect transition="in" filter="fade">
                                      <p:cBhvr>
                                        <p:cTn id="36" dur="20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P spid="9" grpId="0" build="allAtOnce"/>
      <p:bldP spid="11" grpId="0"/>
      <p:bldP spid="12" grpId="0"/>
      <p:bldP spid="13" grpId="0" build="allAtOnce"/>
      <p:bldP spid="14" grpId="0" build="allAtOnce"/>
      <p:bldP spid="15" grpId="0" build="allAtOnce"/>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3942490" cy="369332"/>
            </a:xfrm>
            <a:prstGeom prst="rect">
              <a:avLst/>
            </a:prstGeom>
            <a:noFill/>
          </p:spPr>
          <p:txBody>
            <a:bodyPr wrap="none" rtlCol="0">
              <a:spAutoFit/>
            </a:bodyPr>
            <a:lstStyle/>
            <a:p>
              <a:r>
                <a:rPr lang="en-GB" i="1" dirty="0" smtClean="0">
                  <a:solidFill>
                    <a:schemeClr val="tx2"/>
                  </a:solidFill>
                </a:rPr>
                <a:t>Objections to epiphenomenal Qualia (iii)</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00034" y="928670"/>
            <a:ext cx="3150093" cy="461665"/>
          </a:xfrm>
          <a:prstGeom prst="rect">
            <a:avLst/>
          </a:prstGeom>
          <a:noFill/>
        </p:spPr>
        <p:txBody>
          <a:bodyPr wrap="none" rtlCol="0">
            <a:spAutoFit/>
          </a:bodyPr>
          <a:lstStyle/>
          <a:p>
            <a:r>
              <a:rPr lang="en-GB" sz="2400" dirty="0" smtClean="0">
                <a:solidFill>
                  <a:schemeClr val="tx2">
                    <a:lumMod val="75000"/>
                  </a:schemeClr>
                </a:solidFill>
              </a:rPr>
              <a:t>Problem of other minds</a:t>
            </a:r>
            <a:endParaRPr lang="en-GB" sz="2400" dirty="0">
              <a:solidFill>
                <a:schemeClr val="tx2">
                  <a:lumMod val="75000"/>
                </a:schemeClr>
              </a:solidFill>
            </a:endParaRPr>
          </a:p>
        </p:txBody>
      </p:sp>
      <p:sp>
        <p:nvSpPr>
          <p:cNvPr id="6" name="TextBox 5"/>
          <p:cNvSpPr txBox="1"/>
          <p:nvPr/>
        </p:nvSpPr>
        <p:spPr>
          <a:xfrm>
            <a:off x="500034" y="1285860"/>
            <a:ext cx="7035965" cy="369332"/>
          </a:xfrm>
          <a:prstGeom prst="rect">
            <a:avLst/>
          </a:prstGeom>
          <a:noFill/>
        </p:spPr>
        <p:txBody>
          <a:bodyPr wrap="none" rtlCol="0">
            <a:spAutoFit/>
          </a:bodyPr>
          <a:lstStyle/>
          <a:p>
            <a:r>
              <a:rPr lang="en-GB" dirty="0" smtClean="0"/>
              <a:t>I infer what people are feeling or thinking from the behaviour which I see.</a:t>
            </a:r>
            <a:endParaRPr lang="en-GB" dirty="0"/>
          </a:p>
        </p:txBody>
      </p:sp>
      <p:sp>
        <p:nvSpPr>
          <p:cNvPr id="7" name="TextBox 6"/>
          <p:cNvSpPr txBox="1"/>
          <p:nvPr/>
        </p:nvSpPr>
        <p:spPr>
          <a:xfrm>
            <a:off x="500034" y="1728605"/>
            <a:ext cx="8286808" cy="1200329"/>
          </a:xfrm>
          <a:prstGeom prst="rect">
            <a:avLst/>
          </a:prstGeom>
          <a:noFill/>
        </p:spPr>
        <p:txBody>
          <a:bodyPr wrap="square" rtlCol="0">
            <a:spAutoFit/>
          </a:bodyPr>
          <a:lstStyle/>
          <a:p>
            <a:pPr algn="just"/>
            <a:r>
              <a:rPr lang="en-GB" i="1" dirty="0" smtClean="0"/>
              <a:t>How can a person’s behaviour provide any reason for believing he has qualia like mine, or indeed any qualia at all, unless this behaviour can be regarded as the </a:t>
            </a:r>
            <a:r>
              <a:rPr lang="en-GB" b="1" i="1" dirty="0" smtClean="0"/>
              <a:t>outcome</a:t>
            </a:r>
            <a:r>
              <a:rPr lang="en-GB" i="1" dirty="0" smtClean="0"/>
              <a:t> of the qualia?</a:t>
            </a:r>
          </a:p>
          <a:p>
            <a:pPr algn="r"/>
            <a:r>
              <a:rPr lang="en-GB" dirty="0" smtClean="0"/>
              <a:t>Jackson (1982:475)</a:t>
            </a:r>
            <a:endParaRPr lang="en-GB" dirty="0"/>
          </a:p>
        </p:txBody>
      </p:sp>
      <p:sp>
        <p:nvSpPr>
          <p:cNvPr id="9" name="TextBox 8"/>
          <p:cNvSpPr txBox="1"/>
          <p:nvPr/>
        </p:nvSpPr>
        <p:spPr>
          <a:xfrm>
            <a:off x="500034" y="2824459"/>
            <a:ext cx="1379930" cy="461665"/>
          </a:xfrm>
          <a:prstGeom prst="rect">
            <a:avLst/>
          </a:prstGeom>
          <a:noFill/>
        </p:spPr>
        <p:txBody>
          <a:bodyPr wrap="none" rtlCol="0">
            <a:spAutoFit/>
          </a:bodyPr>
          <a:lstStyle/>
          <a:p>
            <a:r>
              <a:rPr lang="en-GB" sz="2400" dirty="0" smtClean="0">
                <a:solidFill>
                  <a:schemeClr val="tx2">
                    <a:lumMod val="75000"/>
                  </a:schemeClr>
                </a:solidFill>
              </a:rPr>
              <a:t>Response</a:t>
            </a:r>
          </a:p>
        </p:txBody>
      </p:sp>
      <p:sp>
        <p:nvSpPr>
          <p:cNvPr id="10" name="TextBox 9"/>
          <p:cNvSpPr txBox="1"/>
          <p:nvPr/>
        </p:nvSpPr>
        <p:spPr>
          <a:xfrm>
            <a:off x="500034" y="3621572"/>
            <a:ext cx="5095241" cy="369332"/>
          </a:xfrm>
          <a:prstGeom prst="rect">
            <a:avLst/>
          </a:prstGeom>
          <a:noFill/>
        </p:spPr>
        <p:txBody>
          <a:bodyPr wrap="none" rtlCol="0">
            <a:spAutoFit/>
          </a:bodyPr>
          <a:lstStyle/>
          <a:p>
            <a:r>
              <a:rPr lang="en-GB" dirty="0" smtClean="0"/>
              <a:t>I can read in </a:t>
            </a:r>
            <a:r>
              <a:rPr lang="en-GB" i="1" dirty="0" smtClean="0"/>
              <a:t>The Times</a:t>
            </a:r>
            <a:r>
              <a:rPr lang="en-GB" dirty="0" smtClean="0"/>
              <a:t> that Hull beat Newcastle 1-0.</a:t>
            </a:r>
            <a:endParaRPr lang="en-GB" dirty="0"/>
          </a:p>
        </p:txBody>
      </p:sp>
      <p:sp>
        <p:nvSpPr>
          <p:cNvPr id="11" name="TextBox 10"/>
          <p:cNvSpPr txBox="1"/>
          <p:nvPr/>
        </p:nvSpPr>
        <p:spPr>
          <a:xfrm>
            <a:off x="500034" y="4128415"/>
            <a:ext cx="5464253" cy="369332"/>
          </a:xfrm>
          <a:prstGeom prst="rect">
            <a:avLst/>
          </a:prstGeom>
          <a:noFill/>
        </p:spPr>
        <p:txBody>
          <a:bodyPr wrap="none" rtlCol="0">
            <a:spAutoFit/>
          </a:bodyPr>
          <a:lstStyle/>
          <a:p>
            <a:r>
              <a:rPr lang="en-GB" dirty="0" smtClean="0"/>
              <a:t>I also read in </a:t>
            </a:r>
            <a:r>
              <a:rPr lang="en-GB" i="1" dirty="0" smtClean="0"/>
              <a:t>The Guardian </a:t>
            </a:r>
            <a:r>
              <a:rPr lang="en-GB" dirty="0" smtClean="0"/>
              <a:t>that Hull beat Newcastle 1-0.</a:t>
            </a:r>
            <a:endParaRPr lang="en-GB" dirty="0"/>
          </a:p>
        </p:txBody>
      </p:sp>
      <p:sp>
        <p:nvSpPr>
          <p:cNvPr id="12" name="TextBox 11"/>
          <p:cNvSpPr txBox="1"/>
          <p:nvPr/>
        </p:nvSpPr>
        <p:spPr>
          <a:xfrm>
            <a:off x="500034" y="4635258"/>
            <a:ext cx="8358246" cy="646331"/>
          </a:xfrm>
          <a:prstGeom prst="rect">
            <a:avLst/>
          </a:prstGeom>
          <a:noFill/>
        </p:spPr>
        <p:txBody>
          <a:bodyPr wrap="square" rtlCol="0">
            <a:spAutoFit/>
          </a:bodyPr>
          <a:lstStyle/>
          <a:p>
            <a:r>
              <a:rPr lang="en-GB" dirty="0" smtClean="0"/>
              <a:t>However, I don’t assume that </a:t>
            </a:r>
            <a:r>
              <a:rPr lang="en-GB" i="1" dirty="0" smtClean="0"/>
              <a:t>The Guardian</a:t>
            </a:r>
            <a:r>
              <a:rPr lang="en-GB" dirty="0" smtClean="0"/>
              <a:t> got its information from </a:t>
            </a:r>
            <a:r>
              <a:rPr lang="en-GB" i="1" dirty="0" smtClean="0"/>
              <a:t>The Times.  </a:t>
            </a:r>
            <a:r>
              <a:rPr lang="en-GB" dirty="0" smtClean="0"/>
              <a:t>Rather, I assume that it is the event of Hull winning which caused the two reports. </a:t>
            </a:r>
            <a:endParaRPr lang="en-GB" dirty="0"/>
          </a:p>
        </p:txBody>
      </p:sp>
      <p:sp>
        <p:nvSpPr>
          <p:cNvPr id="13" name="TextBox 12"/>
          <p:cNvSpPr txBox="1"/>
          <p:nvPr/>
        </p:nvSpPr>
        <p:spPr>
          <a:xfrm>
            <a:off x="500034" y="5419100"/>
            <a:ext cx="2030684" cy="369332"/>
          </a:xfrm>
          <a:prstGeom prst="rect">
            <a:avLst/>
          </a:prstGeom>
          <a:noFill/>
        </p:spPr>
        <p:txBody>
          <a:bodyPr wrap="none" rtlCol="0">
            <a:spAutoFit/>
          </a:bodyPr>
          <a:lstStyle/>
          <a:p>
            <a:r>
              <a:rPr lang="en-GB" i="1" dirty="0" smtClean="0">
                <a:solidFill>
                  <a:schemeClr val="tx2">
                    <a:lumMod val="75000"/>
                  </a:schemeClr>
                </a:solidFill>
              </a:rPr>
              <a:t>Link with behaviour</a:t>
            </a:r>
            <a:endParaRPr lang="en-GB" i="1" dirty="0">
              <a:solidFill>
                <a:schemeClr val="tx2">
                  <a:lumMod val="75000"/>
                </a:schemeClr>
              </a:solidFill>
            </a:endParaRPr>
          </a:p>
        </p:txBody>
      </p:sp>
      <p:sp>
        <p:nvSpPr>
          <p:cNvPr id="14" name="TextBox 13"/>
          <p:cNvSpPr txBox="1"/>
          <p:nvPr/>
        </p:nvSpPr>
        <p:spPr>
          <a:xfrm>
            <a:off x="500034" y="5925941"/>
            <a:ext cx="8143932" cy="646331"/>
          </a:xfrm>
          <a:prstGeom prst="rect">
            <a:avLst/>
          </a:prstGeom>
          <a:noFill/>
        </p:spPr>
        <p:txBody>
          <a:bodyPr wrap="square" rtlCol="0">
            <a:spAutoFit/>
          </a:bodyPr>
          <a:lstStyle/>
          <a:p>
            <a:r>
              <a:rPr lang="en-GB" dirty="0" smtClean="0"/>
              <a:t>Standing on a tack causes pain behaviour.  It will also cause pain qualia.  The cause of the behaviour is not the qualia, but the event of standing on a tack.</a:t>
            </a:r>
            <a:endParaRPr lang="en-GB" dirty="0"/>
          </a:p>
        </p:txBody>
      </p:sp>
      <p:sp>
        <p:nvSpPr>
          <p:cNvPr id="15" name="TextBox 14"/>
          <p:cNvSpPr txBox="1"/>
          <p:nvPr/>
        </p:nvSpPr>
        <p:spPr>
          <a:xfrm>
            <a:off x="495180" y="3214686"/>
            <a:ext cx="1290738" cy="369332"/>
          </a:xfrm>
          <a:prstGeom prst="rect">
            <a:avLst/>
          </a:prstGeom>
          <a:noFill/>
        </p:spPr>
        <p:txBody>
          <a:bodyPr wrap="none" rtlCol="0">
            <a:spAutoFit/>
          </a:bodyPr>
          <a:lstStyle/>
          <a:p>
            <a:r>
              <a:rPr lang="en-GB" i="1" dirty="0" smtClean="0">
                <a:solidFill>
                  <a:schemeClr val="tx2">
                    <a:lumMod val="75000"/>
                  </a:schemeClr>
                </a:solidFill>
              </a:rPr>
              <a:t> An analogy</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20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2000"/>
                                        <p:tgtEl>
                                          <p:spTgt spid="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fade">
                                      <p:cBhvr>
                                        <p:cTn id="20" dur="2000"/>
                                        <p:tgtEl>
                                          <p:spTgt spid="10">
                                            <p:txEl>
                                              <p:pRg st="0" end="0"/>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fade">
                                      <p:cBhvr>
                                        <p:cTn id="23" dur="2000"/>
                                        <p:tgtEl>
                                          <p:spTgt spid="11">
                                            <p:txEl>
                                              <p:pRg st="0" end="0"/>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xEl>
                                              <p:pRg st="0" end="0"/>
                                            </p:txEl>
                                          </p:spTgt>
                                        </p:tgtEl>
                                        <p:attrNameLst>
                                          <p:attrName>style.visibility</p:attrName>
                                        </p:attrNameLst>
                                      </p:cBhvr>
                                      <p:to>
                                        <p:strVal val="visible"/>
                                      </p:to>
                                    </p:set>
                                    <p:animEffect transition="in" filter="fade">
                                      <p:cBhvr>
                                        <p:cTn id="26" dur="2000"/>
                                        <p:tgtEl>
                                          <p:spTgt spid="12">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Effect transition="in" filter="fade">
                                      <p:cBhvr>
                                        <p:cTn id="31" dur="2000"/>
                                        <p:tgtEl>
                                          <p:spTgt spid="13">
                                            <p:txEl>
                                              <p:pRg st="0" end="0"/>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4">
                                            <p:txEl>
                                              <p:pRg st="0" end="0"/>
                                            </p:txEl>
                                          </p:spTgt>
                                        </p:tgtEl>
                                        <p:attrNameLst>
                                          <p:attrName>style.visibility</p:attrName>
                                        </p:attrNameLst>
                                      </p:cBhvr>
                                      <p:to>
                                        <p:strVal val="visible"/>
                                      </p:to>
                                    </p:set>
                                    <p:animEffect transition="in" filter="fade">
                                      <p:cBhvr>
                                        <p:cTn id="34"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9" grpId="0" build="allAtOnce"/>
      <p:bldP spid="10" grpId="0" build="allAtOnce"/>
      <p:bldP spid="11" grpId="0" build="allAtOnce"/>
      <p:bldP spid="12" grpId="0" build="allAtOnce"/>
      <p:bldP spid="13" grpId="0" build="allAtOnce"/>
      <p:bldP spid="14" grpId="0" build="allAtOnce"/>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3942490" cy="369332"/>
            </a:xfrm>
            <a:prstGeom prst="rect">
              <a:avLst/>
            </a:prstGeom>
            <a:noFill/>
          </p:spPr>
          <p:txBody>
            <a:bodyPr wrap="none" rtlCol="0">
              <a:spAutoFit/>
            </a:bodyPr>
            <a:lstStyle/>
            <a:p>
              <a:r>
                <a:rPr lang="en-GB" i="1" dirty="0" smtClean="0">
                  <a:solidFill>
                    <a:schemeClr val="tx2"/>
                  </a:solidFill>
                </a:rPr>
                <a:t>Objections to epiphenomenal Qualia (iii)</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2071670" y="4071942"/>
            <a:ext cx="4429156" cy="1428760"/>
          </a:xfrm>
          <a:prstGeom prst="rect">
            <a:avLst/>
          </a:prstGeom>
          <a:ln w="28575">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dirty="0" smtClean="0"/>
              <a:t>Hull beat Newcastle 1-0</a:t>
            </a:r>
            <a:endParaRPr lang="en-GB" sz="3200" dirty="0"/>
          </a:p>
        </p:txBody>
      </p:sp>
      <p:sp>
        <p:nvSpPr>
          <p:cNvPr id="11" name="Rectangle 10"/>
          <p:cNvSpPr/>
          <p:nvPr/>
        </p:nvSpPr>
        <p:spPr>
          <a:xfrm>
            <a:off x="500034" y="1214422"/>
            <a:ext cx="3214710" cy="1214446"/>
          </a:xfrm>
          <a:prstGeom prst="rect">
            <a:avLst/>
          </a:prstGeom>
          <a:ln w="28575">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i="1" dirty="0" smtClean="0"/>
              <a:t>The Times</a:t>
            </a:r>
            <a:r>
              <a:rPr lang="en-GB" sz="2400" dirty="0" smtClean="0"/>
              <a:t> reports that Hull beat Newcastle 1-0</a:t>
            </a:r>
            <a:endParaRPr lang="en-GB" sz="2400" i="1" dirty="0"/>
          </a:p>
        </p:txBody>
      </p:sp>
      <p:sp>
        <p:nvSpPr>
          <p:cNvPr id="13" name="Right Arrow 12"/>
          <p:cNvSpPr/>
          <p:nvPr/>
        </p:nvSpPr>
        <p:spPr>
          <a:xfrm rot="13981302">
            <a:off x="2378797" y="2900266"/>
            <a:ext cx="1571636"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ight Arrow 13"/>
          <p:cNvSpPr/>
          <p:nvPr/>
        </p:nvSpPr>
        <p:spPr>
          <a:xfrm rot="7618698" flipH="1">
            <a:off x="5058642" y="2871324"/>
            <a:ext cx="1571636"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4429124" y="1214422"/>
            <a:ext cx="3643338" cy="1214446"/>
          </a:xfrm>
          <a:prstGeom prst="rect">
            <a:avLst/>
          </a:prstGeom>
          <a:ln w="28575">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i="1" dirty="0" smtClean="0"/>
              <a:t>The Guardian</a:t>
            </a:r>
            <a:r>
              <a:rPr lang="en-GB" sz="2400" dirty="0" smtClean="0"/>
              <a:t> reports that Hull beat Newcastle 1-0</a:t>
            </a:r>
            <a:endParaRPr lang="en-GB" sz="2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2000"/>
                                        <p:tgtEl>
                                          <p:spTgt spid="1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4" grpId="0" animBg="1"/>
      <p:bldP spid="1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2571736" y="4071942"/>
            <a:ext cx="3929090" cy="1428760"/>
          </a:xfrm>
          <a:prstGeom prst="rect">
            <a:avLst/>
          </a:prstGeom>
          <a:ln w="28575">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dirty="0" smtClean="0"/>
              <a:t>Matt is in the physical brain state of pain</a:t>
            </a:r>
            <a:endParaRPr lang="en-GB" sz="3200" dirty="0"/>
          </a:p>
        </p:txBody>
      </p:sp>
      <p:sp>
        <p:nvSpPr>
          <p:cNvPr id="12" name="Rectangle 11"/>
          <p:cNvSpPr/>
          <p:nvPr/>
        </p:nvSpPr>
        <p:spPr>
          <a:xfrm>
            <a:off x="642910" y="1214422"/>
            <a:ext cx="3071834" cy="1214446"/>
          </a:xfrm>
          <a:prstGeom prst="rect">
            <a:avLst/>
          </a:prstGeom>
          <a:ln w="28575">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dirty="0" smtClean="0"/>
              <a:t>Matt shows pain behaviour</a:t>
            </a:r>
            <a:endParaRPr lang="en-GB" sz="3200" dirty="0"/>
          </a:p>
        </p:txBody>
      </p:sp>
      <p:sp>
        <p:nvSpPr>
          <p:cNvPr id="13" name="Rectangle 12"/>
          <p:cNvSpPr/>
          <p:nvPr/>
        </p:nvSpPr>
        <p:spPr>
          <a:xfrm>
            <a:off x="5143504" y="1214422"/>
            <a:ext cx="3071834" cy="1214446"/>
          </a:xfrm>
          <a:prstGeom prst="rect">
            <a:avLst/>
          </a:prstGeom>
          <a:ln w="28575">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dirty="0" smtClean="0"/>
              <a:t>Matt has the qualia of pain</a:t>
            </a:r>
            <a:endParaRPr lang="en-GB" sz="3200" dirty="0"/>
          </a:p>
        </p:txBody>
      </p:sp>
      <p:sp>
        <p:nvSpPr>
          <p:cNvPr id="14" name="Right Arrow 13"/>
          <p:cNvSpPr/>
          <p:nvPr/>
        </p:nvSpPr>
        <p:spPr>
          <a:xfrm rot="13981302">
            <a:off x="2378797" y="2900266"/>
            <a:ext cx="1571636"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ight Arrow 14"/>
          <p:cNvSpPr/>
          <p:nvPr/>
        </p:nvSpPr>
        <p:spPr>
          <a:xfrm rot="7618698" flipH="1">
            <a:off x="5058642" y="2871324"/>
            <a:ext cx="1571636"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7" name="Group 6"/>
          <p:cNvGrpSpPr/>
          <p:nvPr/>
        </p:nvGrpSpPr>
        <p:grpSpPr>
          <a:xfrm>
            <a:off x="500034" y="428604"/>
            <a:ext cx="8143932" cy="369332"/>
            <a:chOff x="500034" y="428604"/>
            <a:chExt cx="8143932" cy="369332"/>
          </a:xfrm>
        </p:grpSpPr>
        <p:sp>
          <p:nvSpPr>
            <p:cNvPr id="8" name="TextBox 7"/>
            <p:cNvSpPr txBox="1"/>
            <p:nvPr/>
          </p:nvSpPr>
          <p:spPr>
            <a:xfrm>
              <a:off x="500034" y="428604"/>
              <a:ext cx="3942490" cy="369332"/>
            </a:xfrm>
            <a:prstGeom prst="rect">
              <a:avLst/>
            </a:prstGeom>
            <a:noFill/>
          </p:spPr>
          <p:txBody>
            <a:bodyPr wrap="none" rtlCol="0">
              <a:spAutoFit/>
            </a:bodyPr>
            <a:lstStyle/>
            <a:p>
              <a:r>
                <a:rPr lang="en-GB" i="1" dirty="0" smtClean="0">
                  <a:solidFill>
                    <a:schemeClr val="tx2"/>
                  </a:solidFill>
                </a:rPr>
                <a:t>Objections to epiphenomenal Qualia (iii)</a:t>
              </a:r>
            </a:p>
          </p:txBody>
        </p:sp>
        <p:cxnSp>
          <p:nvCxnSpPr>
            <p:cNvPr id="9" name="Straight Connector 8"/>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20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20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2000"/>
                                        <p:tgtEl>
                                          <p:spTgt spid="1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P spid="1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4762907" cy="369332"/>
            </a:xfrm>
            <a:prstGeom prst="rect">
              <a:avLst/>
            </a:prstGeom>
            <a:noFill/>
          </p:spPr>
          <p:txBody>
            <a:bodyPr wrap="none" rtlCol="0">
              <a:spAutoFit/>
            </a:bodyPr>
            <a:lstStyle/>
            <a:p>
              <a:r>
                <a:rPr lang="en-GB" i="1" dirty="0" smtClean="0">
                  <a:solidFill>
                    <a:schemeClr val="tx2"/>
                  </a:solidFill>
                </a:rPr>
                <a:t>Objections to epiphenomenal qualia (conclusion)</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00034" y="1357298"/>
            <a:ext cx="8358246" cy="830997"/>
          </a:xfrm>
          <a:prstGeom prst="rect">
            <a:avLst/>
          </a:prstGeom>
          <a:noFill/>
        </p:spPr>
        <p:txBody>
          <a:bodyPr wrap="square" rtlCol="0">
            <a:spAutoFit/>
          </a:bodyPr>
          <a:lstStyle/>
          <a:p>
            <a:r>
              <a:rPr lang="en-GB" sz="2400" dirty="0" smtClean="0"/>
              <a:t>We have seen three objections to the view that qualia are epiphenomenal:</a:t>
            </a:r>
            <a:endParaRPr lang="en-GB" sz="2400" dirty="0"/>
          </a:p>
        </p:txBody>
      </p:sp>
      <p:sp>
        <p:nvSpPr>
          <p:cNvPr id="6" name="TextBox 5"/>
          <p:cNvSpPr txBox="1"/>
          <p:nvPr/>
        </p:nvSpPr>
        <p:spPr>
          <a:xfrm>
            <a:off x="1357290" y="2357430"/>
            <a:ext cx="3373168" cy="461665"/>
          </a:xfrm>
          <a:prstGeom prst="rect">
            <a:avLst/>
          </a:prstGeom>
          <a:noFill/>
        </p:spPr>
        <p:txBody>
          <a:bodyPr wrap="none" rtlCol="0">
            <a:spAutoFit/>
          </a:bodyPr>
          <a:lstStyle/>
          <a:p>
            <a:r>
              <a:rPr lang="en-GB" sz="2400" dirty="0" smtClean="0"/>
              <a:t>Argument from causation</a:t>
            </a:r>
            <a:endParaRPr lang="en-GB" sz="2400" dirty="0"/>
          </a:p>
        </p:txBody>
      </p:sp>
      <p:sp>
        <p:nvSpPr>
          <p:cNvPr id="7" name="TextBox 6"/>
          <p:cNvSpPr txBox="1"/>
          <p:nvPr/>
        </p:nvSpPr>
        <p:spPr>
          <a:xfrm>
            <a:off x="1357290" y="2857496"/>
            <a:ext cx="3355021" cy="461665"/>
          </a:xfrm>
          <a:prstGeom prst="rect">
            <a:avLst/>
          </a:prstGeom>
          <a:noFill/>
        </p:spPr>
        <p:txBody>
          <a:bodyPr wrap="none" rtlCol="0">
            <a:spAutoFit/>
          </a:bodyPr>
          <a:lstStyle/>
          <a:p>
            <a:r>
              <a:rPr lang="en-GB" sz="2400" dirty="0" smtClean="0"/>
              <a:t>Argument from evolution</a:t>
            </a:r>
            <a:endParaRPr lang="en-GB" sz="2400" dirty="0"/>
          </a:p>
        </p:txBody>
      </p:sp>
      <p:sp>
        <p:nvSpPr>
          <p:cNvPr id="8" name="TextBox 7"/>
          <p:cNvSpPr txBox="1"/>
          <p:nvPr/>
        </p:nvSpPr>
        <p:spPr>
          <a:xfrm>
            <a:off x="1357290" y="3357562"/>
            <a:ext cx="3691203" cy="461665"/>
          </a:xfrm>
          <a:prstGeom prst="rect">
            <a:avLst/>
          </a:prstGeom>
          <a:noFill/>
        </p:spPr>
        <p:txBody>
          <a:bodyPr wrap="none" rtlCol="0">
            <a:spAutoFit/>
          </a:bodyPr>
          <a:lstStyle/>
          <a:p>
            <a:r>
              <a:rPr lang="en-GB" sz="2400" dirty="0" smtClean="0"/>
              <a:t>Argument from other minds</a:t>
            </a:r>
            <a:endParaRPr lang="en-GB" sz="2400" dirty="0"/>
          </a:p>
        </p:txBody>
      </p:sp>
      <p:sp>
        <p:nvSpPr>
          <p:cNvPr id="11" name="TextBox 10"/>
          <p:cNvSpPr txBox="1"/>
          <p:nvPr/>
        </p:nvSpPr>
        <p:spPr>
          <a:xfrm>
            <a:off x="571473" y="4214818"/>
            <a:ext cx="8286808" cy="830997"/>
          </a:xfrm>
          <a:prstGeom prst="rect">
            <a:avLst/>
          </a:prstGeom>
          <a:noFill/>
        </p:spPr>
        <p:txBody>
          <a:bodyPr wrap="square" rtlCol="0">
            <a:spAutoFit/>
          </a:bodyPr>
          <a:lstStyle/>
          <a:p>
            <a:r>
              <a:rPr lang="en-GB" sz="2400" dirty="0" smtClean="0"/>
              <a:t>NEXT: Paul </a:t>
            </a:r>
            <a:r>
              <a:rPr lang="en-GB" sz="2400" dirty="0" err="1" smtClean="0"/>
              <a:t>Churchland’s</a:t>
            </a:r>
            <a:r>
              <a:rPr lang="en-GB" sz="2400" dirty="0" smtClean="0"/>
              <a:t> criticisms of the ‘Black and White Mary’ thought experiment.</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20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fade">
                                      <p:cBhvr>
                                        <p:cTn id="22" dur="2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7" grpId="0" build="allAtOnce"/>
      <p:bldP spid="8" grpId="0" build="allAtOnce"/>
      <p:bldP spid="11" grpId="0" build="allAtOnce"/>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375971" cy="369332"/>
            </a:xfrm>
            <a:prstGeom prst="rect">
              <a:avLst/>
            </a:prstGeom>
            <a:noFill/>
          </p:spPr>
          <p:txBody>
            <a:bodyPr wrap="none" rtlCol="0">
              <a:spAutoFit/>
            </a:bodyPr>
            <a:lstStyle/>
            <a:p>
              <a:r>
                <a:rPr lang="en-GB" i="1" dirty="0" err="1" smtClean="0">
                  <a:solidFill>
                    <a:schemeClr val="tx2"/>
                  </a:solidFill>
                </a:rPr>
                <a:t>Churchland</a:t>
              </a:r>
              <a:r>
                <a:rPr lang="en-GB" i="1" dirty="0" smtClean="0">
                  <a:solidFill>
                    <a:schemeClr val="tx2"/>
                  </a:solidFill>
                </a:rPr>
                <a:t> objections </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00034" y="1000108"/>
            <a:ext cx="1774717" cy="461665"/>
          </a:xfrm>
          <a:prstGeom prst="rect">
            <a:avLst/>
          </a:prstGeom>
          <a:noFill/>
        </p:spPr>
        <p:txBody>
          <a:bodyPr wrap="none" rtlCol="0">
            <a:spAutoFit/>
          </a:bodyPr>
          <a:lstStyle/>
          <a:p>
            <a:r>
              <a:rPr lang="en-GB" sz="2400" dirty="0" smtClean="0">
                <a:solidFill>
                  <a:schemeClr val="tx2">
                    <a:lumMod val="75000"/>
                  </a:schemeClr>
                </a:solidFill>
              </a:rPr>
              <a:t>The Problem</a:t>
            </a:r>
            <a:endParaRPr lang="en-GB" sz="2400" dirty="0">
              <a:solidFill>
                <a:schemeClr val="tx2">
                  <a:lumMod val="75000"/>
                </a:schemeClr>
              </a:solidFill>
            </a:endParaRPr>
          </a:p>
        </p:txBody>
      </p:sp>
      <p:sp>
        <p:nvSpPr>
          <p:cNvPr id="6" name="TextBox 5"/>
          <p:cNvSpPr txBox="1"/>
          <p:nvPr/>
        </p:nvSpPr>
        <p:spPr>
          <a:xfrm>
            <a:off x="500034" y="1571612"/>
            <a:ext cx="8143932" cy="646331"/>
          </a:xfrm>
          <a:prstGeom prst="rect">
            <a:avLst/>
          </a:prstGeom>
          <a:noFill/>
        </p:spPr>
        <p:txBody>
          <a:bodyPr wrap="square" rtlCol="0">
            <a:spAutoFit/>
          </a:bodyPr>
          <a:lstStyle/>
          <a:p>
            <a:r>
              <a:rPr lang="en-GB" dirty="0" err="1" smtClean="0"/>
              <a:t>Churchland</a:t>
            </a:r>
            <a:r>
              <a:rPr lang="en-GB" dirty="0" smtClean="0"/>
              <a:t> (1986) thinks that Jackson’s </a:t>
            </a:r>
            <a:r>
              <a:rPr lang="en-GB" i="1" dirty="0" smtClean="0"/>
              <a:t>Black and White Mary</a:t>
            </a:r>
            <a:r>
              <a:rPr lang="en-GB" dirty="0" smtClean="0"/>
              <a:t> story does not show that physicalism is false.</a:t>
            </a:r>
            <a:endParaRPr lang="en-GB" dirty="0"/>
          </a:p>
        </p:txBody>
      </p:sp>
      <p:sp>
        <p:nvSpPr>
          <p:cNvPr id="7" name="TextBox 6"/>
          <p:cNvSpPr txBox="1"/>
          <p:nvPr/>
        </p:nvSpPr>
        <p:spPr>
          <a:xfrm>
            <a:off x="571472" y="2500306"/>
            <a:ext cx="2990114" cy="461665"/>
          </a:xfrm>
          <a:prstGeom prst="rect">
            <a:avLst/>
          </a:prstGeom>
          <a:noFill/>
        </p:spPr>
        <p:txBody>
          <a:bodyPr wrap="none" rtlCol="0">
            <a:spAutoFit/>
          </a:bodyPr>
          <a:lstStyle/>
          <a:p>
            <a:r>
              <a:rPr lang="en-GB" sz="2400" dirty="0" smtClean="0">
                <a:solidFill>
                  <a:schemeClr val="tx2">
                    <a:lumMod val="75000"/>
                  </a:schemeClr>
                </a:solidFill>
              </a:rPr>
              <a:t>Two (main) Objections</a:t>
            </a:r>
            <a:endParaRPr lang="en-GB" sz="2400" dirty="0">
              <a:solidFill>
                <a:schemeClr val="tx2">
                  <a:lumMod val="75000"/>
                </a:schemeClr>
              </a:solidFill>
            </a:endParaRPr>
          </a:p>
        </p:txBody>
      </p:sp>
      <p:grpSp>
        <p:nvGrpSpPr>
          <p:cNvPr id="13" name="Group 12"/>
          <p:cNvGrpSpPr/>
          <p:nvPr/>
        </p:nvGrpSpPr>
        <p:grpSpPr>
          <a:xfrm>
            <a:off x="642910" y="3214686"/>
            <a:ext cx="4993516" cy="369332"/>
            <a:chOff x="428596" y="3071810"/>
            <a:chExt cx="4993516" cy="369332"/>
          </a:xfrm>
        </p:grpSpPr>
        <p:sp>
          <p:nvSpPr>
            <p:cNvPr id="8" name="TextBox 7"/>
            <p:cNvSpPr txBox="1"/>
            <p:nvPr/>
          </p:nvSpPr>
          <p:spPr>
            <a:xfrm>
              <a:off x="714348" y="3071810"/>
              <a:ext cx="4707764" cy="369332"/>
            </a:xfrm>
            <a:prstGeom prst="rect">
              <a:avLst/>
            </a:prstGeom>
            <a:noFill/>
          </p:spPr>
          <p:txBody>
            <a:bodyPr wrap="none" rtlCol="0">
              <a:spAutoFit/>
            </a:bodyPr>
            <a:lstStyle/>
            <a:p>
              <a:r>
                <a:rPr lang="en-GB" dirty="0" smtClean="0"/>
                <a:t>Qualia are simply a ‘different kind of knowledge’</a:t>
              </a:r>
              <a:endParaRPr lang="en-GB" dirty="0"/>
            </a:p>
          </p:txBody>
        </p:sp>
        <p:sp>
          <p:nvSpPr>
            <p:cNvPr id="10" name="Cloud Callout 9"/>
            <p:cNvSpPr/>
            <p:nvPr/>
          </p:nvSpPr>
          <p:spPr>
            <a:xfrm>
              <a:off x="428596" y="3143248"/>
              <a:ext cx="310377" cy="214314"/>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2" name="Group 11"/>
          <p:cNvGrpSpPr/>
          <p:nvPr/>
        </p:nvGrpSpPr>
        <p:grpSpPr>
          <a:xfrm>
            <a:off x="642910" y="4071942"/>
            <a:ext cx="8215370" cy="646331"/>
            <a:chOff x="285720" y="3929066"/>
            <a:chExt cx="8215370" cy="646331"/>
          </a:xfrm>
        </p:grpSpPr>
        <p:sp>
          <p:nvSpPr>
            <p:cNvPr id="9" name="TextBox 8"/>
            <p:cNvSpPr txBox="1"/>
            <p:nvPr/>
          </p:nvSpPr>
          <p:spPr>
            <a:xfrm>
              <a:off x="571472" y="3929066"/>
              <a:ext cx="7929618" cy="646331"/>
            </a:xfrm>
            <a:prstGeom prst="rect">
              <a:avLst/>
            </a:prstGeom>
            <a:noFill/>
          </p:spPr>
          <p:txBody>
            <a:bodyPr wrap="square" rtlCol="0">
              <a:spAutoFit/>
            </a:bodyPr>
            <a:lstStyle/>
            <a:p>
              <a:r>
                <a:rPr lang="en-GB" dirty="0" smtClean="0"/>
                <a:t>Challenges the claim that no matter how much physical information Mary has about colour vision she will not have its qualia.</a:t>
              </a:r>
              <a:endParaRPr lang="en-GB" dirty="0"/>
            </a:p>
          </p:txBody>
        </p:sp>
        <p:sp>
          <p:nvSpPr>
            <p:cNvPr id="11" name="Cloud Callout 10"/>
            <p:cNvSpPr/>
            <p:nvPr/>
          </p:nvSpPr>
          <p:spPr>
            <a:xfrm>
              <a:off x="285720" y="4071942"/>
              <a:ext cx="310377" cy="214314"/>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2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552302" cy="369332"/>
            </a:xfrm>
            <a:prstGeom prst="rect">
              <a:avLst/>
            </a:prstGeom>
            <a:noFill/>
          </p:spPr>
          <p:txBody>
            <a:bodyPr wrap="none" rtlCol="0">
              <a:spAutoFit/>
            </a:bodyPr>
            <a:lstStyle/>
            <a:p>
              <a:r>
                <a:rPr lang="en-GB" i="1" dirty="0" err="1" smtClean="0">
                  <a:solidFill>
                    <a:schemeClr val="tx2"/>
                  </a:solidFill>
                </a:rPr>
                <a:t>Churchland</a:t>
              </a:r>
              <a:r>
                <a:rPr lang="en-GB" i="1" dirty="0" smtClean="0">
                  <a:solidFill>
                    <a:schemeClr val="tx2"/>
                  </a:solidFill>
                </a:rPr>
                <a:t> objections (</a:t>
              </a:r>
              <a:r>
                <a:rPr lang="en-GB" i="1" dirty="0" err="1" smtClean="0">
                  <a:solidFill>
                    <a:schemeClr val="tx2"/>
                  </a:solidFill>
                </a:rPr>
                <a:t>i</a:t>
              </a:r>
              <a:r>
                <a:rPr lang="en-GB" i="1" dirty="0" smtClean="0">
                  <a:solidFill>
                    <a:schemeClr val="tx2"/>
                  </a:solidFill>
                </a:rPr>
                <a:t>) </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00034" y="1071546"/>
            <a:ext cx="3776418" cy="461665"/>
          </a:xfrm>
          <a:prstGeom prst="rect">
            <a:avLst/>
          </a:prstGeom>
          <a:noFill/>
        </p:spPr>
        <p:txBody>
          <a:bodyPr wrap="none" rtlCol="0">
            <a:spAutoFit/>
          </a:bodyPr>
          <a:lstStyle/>
          <a:p>
            <a:r>
              <a:rPr lang="en-GB" sz="2400" dirty="0" smtClean="0">
                <a:solidFill>
                  <a:schemeClr val="tx2">
                    <a:lumMod val="75000"/>
                  </a:schemeClr>
                </a:solidFill>
              </a:rPr>
              <a:t>Different kinds of knowledge</a:t>
            </a:r>
            <a:endParaRPr lang="en-GB" sz="2400" dirty="0">
              <a:solidFill>
                <a:schemeClr val="tx2">
                  <a:lumMod val="75000"/>
                </a:schemeClr>
              </a:solidFill>
            </a:endParaRPr>
          </a:p>
        </p:txBody>
      </p:sp>
      <p:grpSp>
        <p:nvGrpSpPr>
          <p:cNvPr id="8" name="Group 7"/>
          <p:cNvGrpSpPr/>
          <p:nvPr/>
        </p:nvGrpSpPr>
        <p:grpSpPr>
          <a:xfrm>
            <a:off x="571472" y="1837147"/>
            <a:ext cx="8001024" cy="714380"/>
            <a:chOff x="571472" y="1535893"/>
            <a:chExt cx="8001024" cy="714380"/>
          </a:xfrm>
        </p:grpSpPr>
        <p:sp>
          <p:nvSpPr>
            <p:cNvPr id="6" name="TextBox 5"/>
            <p:cNvSpPr txBox="1"/>
            <p:nvPr/>
          </p:nvSpPr>
          <p:spPr>
            <a:xfrm>
              <a:off x="571472" y="1569918"/>
              <a:ext cx="8001024" cy="646331"/>
            </a:xfrm>
            <a:prstGeom prst="rect">
              <a:avLst/>
            </a:prstGeom>
            <a:noFill/>
          </p:spPr>
          <p:txBody>
            <a:bodyPr wrap="square" rtlCol="0">
              <a:spAutoFit/>
            </a:bodyPr>
            <a:lstStyle/>
            <a:p>
              <a:r>
                <a:rPr lang="en-GB" dirty="0" smtClean="0"/>
                <a:t>Mary </a:t>
              </a:r>
              <a:r>
                <a:rPr lang="en-GB" i="1" dirty="0" smtClean="0"/>
                <a:t> acquires all the physical information there is to obtain about what goes on when we see ripe tomatoes, or the sky...</a:t>
              </a:r>
              <a:r>
                <a:rPr lang="en-GB" dirty="0" smtClean="0"/>
                <a:t> (Jackson 1982 p.471)</a:t>
              </a:r>
              <a:endParaRPr lang="en-GB" dirty="0"/>
            </a:p>
          </p:txBody>
        </p:sp>
        <p:sp>
          <p:nvSpPr>
            <p:cNvPr id="7" name="Rectangle 6"/>
            <p:cNvSpPr/>
            <p:nvPr/>
          </p:nvSpPr>
          <p:spPr>
            <a:xfrm>
              <a:off x="571472" y="1535893"/>
              <a:ext cx="7715304" cy="7143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 name="TextBox 8"/>
          <p:cNvSpPr txBox="1"/>
          <p:nvPr/>
        </p:nvSpPr>
        <p:spPr>
          <a:xfrm>
            <a:off x="500034" y="2855463"/>
            <a:ext cx="4421018" cy="369332"/>
          </a:xfrm>
          <a:prstGeom prst="rect">
            <a:avLst/>
          </a:prstGeom>
          <a:noFill/>
        </p:spPr>
        <p:txBody>
          <a:bodyPr wrap="none" rtlCol="0">
            <a:spAutoFit/>
          </a:bodyPr>
          <a:lstStyle/>
          <a:p>
            <a:r>
              <a:rPr lang="en-GB" dirty="0" err="1" smtClean="0"/>
              <a:t>Churchland</a:t>
            </a:r>
            <a:r>
              <a:rPr lang="en-GB" dirty="0" smtClean="0"/>
              <a:t> says that the above claim is </a:t>
            </a:r>
            <a:r>
              <a:rPr lang="en-GB" i="1" dirty="0" smtClean="0"/>
              <a:t>false.</a:t>
            </a:r>
            <a:endParaRPr lang="en-GB" dirty="0"/>
          </a:p>
        </p:txBody>
      </p:sp>
      <p:sp>
        <p:nvSpPr>
          <p:cNvPr id="11" name="TextBox 10"/>
          <p:cNvSpPr txBox="1"/>
          <p:nvPr/>
        </p:nvSpPr>
        <p:spPr>
          <a:xfrm>
            <a:off x="500034" y="3528731"/>
            <a:ext cx="8429652" cy="646331"/>
          </a:xfrm>
          <a:prstGeom prst="rect">
            <a:avLst/>
          </a:prstGeom>
          <a:noFill/>
        </p:spPr>
        <p:txBody>
          <a:bodyPr wrap="square" rtlCol="0">
            <a:spAutoFit/>
          </a:bodyPr>
          <a:lstStyle/>
          <a:p>
            <a:r>
              <a:rPr lang="en-GB" dirty="0" smtClean="0"/>
              <a:t>Mary may have all the </a:t>
            </a:r>
            <a:r>
              <a:rPr lang="en-GB" i="1" dirty="0" smtClean="0"/>
              <a:t>propositional knowledge</a:t>
            </a:r>
            <a:r>
              <a:rPr lang="en-GB" dirty="0" smtClean="0"/>
              <a:t> available but this does not equate to having all the physical knowledge available.</a:t>
            </a:r>
            <a:endParaRPr lang="en-GB" dirty="0"/>
          </a:p>
        </p:txBody>
      </p:sp>
      <p:sp>
        <p:nvSpPr>
          <p:cNvPr id="12" name="TextBox 11"/>
          <p:cNvSpPr txBox="1"/>
          <p:nvPr/>
        </p:nvSpPr>
        <p:spPr>
          <a:xfrm>
            <a:off x="500034" y="4478998"/>
            <a:ext cx="8358214" cy="646331"/>
          </a:xfrm>
          <a:prstGeom prst="rect">
            <a:avLst/>
          </a:prstGeom>
          <a:noFill/>
        </p:spPr>
        <p:txBody>
          <a:bodyPr wrap="square" rtlCol="0">
            <a:spAutoFit/>
          </a:bodyPr>
          <a:lstStyle/>
          <a:p>
            <a:r>
              <a:rPr lang="en-GB" dirty="0" smtClean="0"/>
              <a:t>Some knowledge may not become available until you are acquainted with the object in question...</a:t>
            </a:r>
            <a:endParaRPr lang="en-GB" dirty="0"/>
          </a:p>
        </p:txBody>
      </p:sp>
      <p:sp>
        <p:nvSpPr>
          <p:cNvPr id="13" name="TextBox 12"/>
          <p:cNvSpPr txBox="1"/>
          <p:nvPr/>
        </p:nvSpPr>
        <p:spPr>
          <a:xfrm>
            <a:off x="500034" y="5429264"/>
            <a:ext cx="5984843" cy="369332"/>
          </a:xfrm>
          <a:prstGeom prst="rect">
            <a:avLst/>
          </a:prstGeom>
          <a:noFill/>
        </p:spPr>
        <p:txBody>
          <a:bodyPr wrap="none" rtlCol="0">
            <a:spAutoFit/>
          </a:bodyPr>
          <a:lstStyle/>
          <a:p>
            <a:r>
              <a:rPr lang="en-GB" dirty="0" smtClean="0"/>
              <a:t>...but that does </a:t>
            </a:r>
            <a:r>
              <a:rPr lang="en-GB" i="1" dirty="0" smtClean="0"/>
              <a:t>not</a:t>
            </a:r>
            <a:r>
              <a:rPr lang="en-GB" dirty="0" smtClean="0"/>
              <a:t> entail that such knowledge is not physical.</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20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fade">
                                      <p:cBhvr>
                                        <p:cTn id="17" dur="2000"/>
                                        <p:tgtEl>
                                          <p:spTgt spid="1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xEl>
                                              <p:pRg st="0" end="0"/>
                                            </p:txEl>
                                          </p:spTgt>
                                        </p:tgtEl>
                                        <p:attrNameLst>
                                          <p:attrName>style.visibility</p:attrName>
                                        </p:attrNameLst>
                                      </p:cBhvr>
                                      <p:to>
                                        <p:strVal val="visible"/>
                                      </p:to>
                                    </p:set>
                                    <p:animEffect transition="in" filter="fade">
                                      <p:cBhvr>
                                        <p:cTn id="22" dur="2000"/>
                                        <p:tgtEl>
                                          <p:spTgt spid="12">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Effect transition="in" filter="fade">
                                      <p:cBhvr>
                                        <p:cTn id="27" dur="2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P spid="11" grpId="0" build="allAtOnce"/>
      <p:bldP spid="12" grpId="0" build="allAtOnce"/>
      <p:bldP spid="1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0034" y="428604"/>
            <a:ext cx="1857881" cy="369332"/>
          </a:xfrm>
          <a:prstGeom prst="rect">
            <a:avLst/>
          </a:prstGeom>
          <a:noFill/>
        </p:spPr>
        <p:txBody>
          <a:bodyPr wrap="none" rtlCol="0">
            <a:spAutoFit/>
          </a:bodyPr>
          <a:lstStyle/>
          <a:p>
            <a:r>
              <a:rPr lang="en-GB" i="1" dirty="0" smtClean="0">
                <a:solidFill>
                  <a:schemeClr val="tx2"/>
                </a:solidFill>
              </a:rPr>
              <a:t>Plan of the course</a:t>
            </a:r>
          </a:p>
        </p:txBody>
      </p:sp>
      <p:cxnSp>
        <p:nvCxnSpPr>
          <p:cNvPr id="6" name="Straight Connector 5"/>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000100" y="1214422"/>
            <a:ext cx="184731" cy="369332"/>
          </a:xfrm>
          <a:prstGeom prst="rect">
            <a:avLst/>
          </a:prstGeom>
          <a:noFill/>
        </p:spPr>
        <p:txBody>
          <a:bodyPr wrap="none" rtlCol="0">
            <a:spAutoFit/>
          </a:bodyPr>
          <a:lstStyle/>
          <a:p>
            <a:endParaRPr lang="en-GB" dirty="0"/>
          </a:p>
        </p:txBody>
      </p:sp>
      <p:sp>
        <p:nvSpPr>
          <p:cNvPr id="122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2" name="Table 11"/>
          <p:cNvGraphicFramePr>
            <a:graphicFrameLocks noGrp="1"/>
          </p:cNvGraphicFramePr>
          <p:nvPr/>
        </p:nvGraphicFramePr>
        <p:xfrm>
          <a:off x="500034" y="1397000"/>
          <a:ext cx="8072493" cy="3594862"/>
        </p:xfrm>
        <a:graphic>
          <a:graphicData uri="http://schemas.openxmlformats.org/drawingml/2006/table">
            <a:tbl>
              <a:tblPr firstRow="1" bandRow="1">
                <a:tableStyleId>{5940675A-B579-460E-94D1-54222C63F5DA}</a:tableStyleId>
              </a:tblPr>
              <a:tblGrid>
                <a:gridCol w="1857388"/>
                <a:gridCol w="3524274"/>
                <a:gridCol w="2690831"/>
              </a:tblGrid>
              <a:tr h="370840">
                <a:tc rowSpan="4">
                  <a:txBody>
                    <a:bodyPr/>
                    <a:lstStyle/>
                    <a:p>
                      <a:pPr algn="ctr">
                        <a:lnSpc>
                          <a:spcPct val="115000"/>
                        </a:lnSpc>
                        <a:spcAft>
                          <a:spcPts val="0"/>
                        </a:spcAft>
                      </a:pPr>
                      <a:r>
                        <a:rPr lang="en-GB" sz="1900" dirty="0"/>
                        <a:t>Weeks 1-4</a:t>
                      </a:r>
                      <a:endParaRPr lang="en-GB" sz="1100" b="0" dirty="0">
                        <a:solidFill>
                          <a:schemeClr val="tx1"/>
                        </a:solidFill>
                        <a:latin typeface="Calibri"/>
                        <a:ea typeface="Calibri"/>
                        <a:cs typeface="Times New Roman"/>
                      </a:endParaRPr>
                    </a:p>
                  </a:txBody>
                  <a:tcPr marL="68580" marR="68580" marT="0" marB="0" anchor="ctr">
                    <a:solidFill>
                      <a:schemeClr val="accent1">
                        <a:lumMod val="60000"/>
                        <a:lumOff val="40000"/>
                      </a:schemeClr>
                    </a:solidFill>
                  </a:tcPr>
                </a:tc>
                <a:tc rowSpan="4">
                  <a:txBody>
                    <a:bodyPr/>
                    <a:lstStyle/>
                    <a:p>
                      <a:pPr algn="l">
                        <a:lnSpc>
                          <a:spcPct val="115000"/>
                        </a:lnSpc>
                        <a:spcAft>
                          <a:spcPts val="0"/>
                        </a:spcAft>
                      </a:pPr>
                      <a:r>
                        <a:rPr lang="en-GB" sz="1900" dirty="0"/>
                        <a:t>What is it to have a mental state?</a:t>
                      </a:r>
                      <a:endParaRPr lang="en-GB" sz="1100" b="0" dirty="0">
                        <a:solidFill>
                          <a:schemeClr val="tx1"/>
                        </a:solidFill>
                        <a:latin typeface="Calibri"/>
                        <a:ea typeface="Calibri"/>
                        <a:cs typeface="Times New Roman"/>
                      </a:endParaRPr>
                    </a:p>
                  </a:txBody>
                  <a:tcPr marL="68580" marR="68580" marT="0" marB="0" anchor="ctr">
                    <a:solidFill>
                      <a:schemeClr val="accent1">
                        <a:lumMod val="60000"/>
                        <a:lumOff val="40000"/>
                      </a:schemeClr>
                    </a:solidFill>
                  </a:tcPr>
                </a:tc>
                <a:tc>
                  <a:txBody>
                    <a:bodyPr/>
                    <a:lstStyle/>
                    <a:p>
                      <a:pPr algn="l">
                        <a:lnSpc>
                          <a:spcPct val="115000"/>
                        </a:lnSpc>
                        <a:spcAft>
                          <a:spcPts val="0"/>
                        </a:spcAft>
                      </a:pPr>
                      <a:r>
                        <a:rPr lang="en-GB" sz="1900" dirty="0"/>
                        <a:t>Logical behaviourism</a:t>
                      </a:r>
                      <a:endParaRPr lang="en-GB" sz="1100" b="0" dirty="0">
                        <a:solidFill>
                          <a:schemeClr val="tx1"/>
                        </a:solidFill>
                        <a:latin typeface="Calibri"/>
                        <a:ea typeface="Calibri"/>
                        <a:cs typeface="Times New Roman"/>
                      </a:endParaRPr>
                    </a:p>
                  </a:txBody>
                  <a:tcPr marL="68580" marR="68580" marT="0" marB="0" anchor="ctr">
                    <a:solidFill>
                      <a:schemeClr val="accent1">
                        <a:lumMod val="60000"/>
                        <a:lumOff val="40000"/>
                      </a:schemeClr>
                    </a:solidFill>
                  </a:tcPr>
                </a:tc>
              </a:tr>
              <a:tr h="370840">
                <a:tc vMerge="1">
                  <a:txBody>
                    <a:bodyPr/>
                    <a:lstStyle/>
                    <a:p>
                      <a:endParaRPr lang="en-GB"/>
                    </a:p>
                  </a:txBody>
                  <a:tcPr/>
                </a:tc>
                <a:tc vMerge="1">
                  <a:txBody>
                    <a:bodyPr/>
                    <a:lstStyle/>
                    <a:p>
                      <a:endParaRPr lang="en-GB"/>
                    </a:p>
                  </a:txBody>
                  <a:tcPr/>
                </a:tc>
                <a:tc>
                  <a:txBody>
                    <a:bodyPr/>
                    <a:lstStyle/>
                    <a:p>
                      <a:pPr algn="l">
                        <a:lnSpc>
                          <a:spcPct val="115000"/>
                        </a:lnSpc>
                        <a:spcAft>
                          <a:spcPts val="0"/>
                        </a:spcAft>
                      </a:pPr>
                      <a:r>
                        <a:rPr lang="en-GB" sz="1900" dirty="0"/>
                        <a:t>Identity theory</a:t>
                      </a:r>
                      <a:endParaRPr lang="en-GB" sz="1100" dirty="0">
                        <a:solidFill>
                          <a:schemeClr val="tx1"/>
                        </a:solidFill>
                        <a:latin typeface="Calibri"/>
                        <a:ea typeface="Calibri"/>
                        <a:cs typeface="Times New Roman"/>
                      </a:endParaRPr>
                    </a:p>
                  </a:txBody>
                  <a:tcPr marL="68580" marR="68580" marT="0" marB="0" anchor="ctr">
                    <a:solidFill>
                      <a:schemeClr val="accent1">
                        <a:lumMod val="60000"/>
                        <a:lumOff val="40000"/>
                      </a:schemeClr>
                    </a:solidFill>
                  </a:tcPr>
                </a:tc>
              </a:tr>
              <a:tr h="370840">
                <a:tc vMerge="1">
                  <a:txBody>
                    <a:bodyPr/>
                    <a:lstStyle/>
                    <a:p>
                      <a:endParaRPr lang="en-GB"/>
                    </a:p>
                  </a:txBody>
                  <a:tcPr/>
                </a:tc>
                <a:tc vMerge="1">
                  <a:txBody>
                    <a:bodyPr/>
                    <a:lstStyle/>
                    <a:p>
                      <a:endParaRPr lang="en-GB"/>
                    </a:p>
                  </a:txBody>
                  <a:tcPr/>
                </a:tc>
                <a:tc>
                  <a:txBody>
                    <a:bodyPr/>
                    <a:lstStyle/>
                    <a:p>
                      <a:pPr algn="l">
                        <a:lnSpc>
                          <a:spcPct val="115000"/>
                        </a:lnSpc>
                        <a:spcAft>
                          <a:spcPts val="0"/>
                        </a:spcAft>
                      </a:pPr>
                      <a:r>
                        <a:rPr lang="en-GB" sz="1900" dirty="0"/>
                        <a:t>Functionalism</a:t>
                      </a:r>
                      <a:endParaRPr lang="en-GB" sz="1100" dirty="0">
                        <a:solidFill>
                          <a:schemeClr val="tx1"/>
                        </a:solidFill>
                        <a:latin typeface="Calibri"/>
                        <a:ea typeface="Calibri"/>
                        <a:cs typeface="Times New Roman"/>
                      </a:endParaRPr>
                    </a:p>
                  </a:txBody>
                  <a:tcPr marL="68580" marR="68580" marT="0" marB="0" anchor="ctr">
                    <a:solidFill>
                      <a:schemeClr val="accent1">
                        <a:lumMod val="60000"/>
                        <a:lumOff val="40000"/>
                      </a:schemeClr>
                    </a:solidFill>
                  </a:tcPr>
                </a:tc>
              </a:tr>
              <a:tr h="370840">
                <a:tc vMerge="1">
                  <a:txBody>
                    <a:bodyPr/>
                    <a:lstStyle/>
                    <a:p>
                      <a:endParaRPr lang="en-GB"/>
                    </a:p>
                  </a:txBody>
                  <a:tcPr/>
                </a:tc>
                <a:tc vMerge="1">
                  <a:txBody>
                    <a:bodyPr/>
                    <a:lstStyle/>
                    <a:p>
                      <a:endParaRPr lang="en-GB"/>
                    </a:p>
                  </a:txBody>
                  <a:tcPr/>
                </a:tc>
                <a:tc>
                  <a:txBody>
                    <a:bodyPr/>
                    <a:lstStyle/>
                    <a:p>
                      <a:pPr algn="l">
                        <a:lnSpc>
                          <a:spcPct val="115000"/>
                        </a:lnSpc>
                        <a:spcAft>
                          <a:spcPts val="0"/>
                        </a:spcAft>
                      </a:pPr>
                      <a:r>
                        <a:rPr lang="en-GB" sz="1900" dirty="0" err="1"/>
                        <a:t>Eliminativism</a:t>
                      </a:r>
                      <a:endParaRPr lang="en-GB" sz="1100" dirty="0">
                        <a:solidFill>
                          <a:schemeClr val="tx1"/>
                        </a:solidFill>
                        <a:latin typeface="Calibri"/>
                        <a:ea typeface="Calibri"/>
                        <a:cs typeface="Times New Roman"/>
                      </a:endParaRPr>
                    </a:p>
                  </a:txBody>
                  <a:tcPr marL="68580" marR="68580" marT="0" marB="0" anchor="ctr">
                    <a:solidFill>
                      <a:schemeClr val="accent1">
                        <a:lumMod val="60000"/>
                        <a:lumOff val="40000"/>
                      </a:schemeClr>
                    </a:solidFill>
                  </a:tcPr>
                </a:tc>
              </a:tr>
              <a:tr h="370840">
                <a:tc rowSpan="2">
                  <a:txBody>
                    <a:bodyPr/>
                    <a:lstStyle/>
                    <a:p>
                      <a:pPr algn="ctr">
                        <a:lnSpc>
                          <a:spcPct val="115000"/>
                        </a:lnSpc>
                        <a:spcAft>
                          <a:spcPts val="0"/>
                        </a:spcAft>
                      </a:pPr>
                      <a:r>
                        <a:rPr lang="en-GB" sz="1900" dirty="0"/>
                        <a:t>Weeks 5-7</a:t>
                      </a:r>
                      <a:endParaRPr lang="en-GB" sz="1100" dirty="0">
                        <a:latin typeface="Calibri"/>
                        <a:ea typeface="Calibri"/>
                        <a:cs typeface="Times New Roman"/>
                      </a:endParaRPr>
                    </a:p>
                  </a:txBody>
                  <a:tcPr marL="68580" marR="68580" marT="0" marB="0" anchor="ctr">
                    <a:solidFill>
                      <a:schemeClr val="accent3">
                        <a:lumMod val="75000"/>
                      </a:schemeClr>
                    </a:solidFill>
                  </a:tcPr>
                </a:tc>
                <a:tc rowSpan="2">
                  <a:txBody>
                    <a:bodyPr/>
                    <a:lstStyle/>
                    <a:p>
                      <a:pPr algn="l">
                        <a:lnSpc>
                          <a:spcPct val="115000"/>
                        </a:lnSpc>
                        <a:spcAft>
                          <a:spcPts val="0"/>
                        </a:spcAft>
                      </a:pPr>
                      <a:r>
                        <a:rPr lang="en-GB" sz="1900" dirty="0"/>
                        <a:t>How do we think about other people’s mental states?</a:t>
                      </a:r>
                      <a:endParaRPr lang="en-GB" sz="1100" dirty="0">
                        <a:latin typeface="Calibri"/>
                        <a:ea typeface="Calibri"/>
                        <a:cs typeface="Times New Roman"/>
                      </a:endParaRPr>
                    </a:p>
                  </a:txBody>
                  <a:tcPr marL="68580" marR="68580" marT="0" marB="0" anchor="ctr">
                    <a:solidFill>
                      <a:schemeClr val="accent3">
                        <a:lumMod val="75000"/>
                      </a:schemeClr>
                    </a:solidFill>
                  </a:tcPr>
                </a:tc>
                <a:tc>
                  <a:txBody>
                    <a:bodyPr/>
                    <a:lstStyle/>
                    <a:p>
                      <a:pPr algn="l">
                        <a:lnSpc>
                          <a:spcPct val="115000"/>
                        </a:lnSpc>
                        <a:spcAft>
                          <a:spcPts val="0"/>
                        </a:spcAft>
                      </a:pPr>
                      <a:r>
                        <a:rPr lang="en-GB" sz="1900" dirty="0" err="1"/>
                        <a:t>Interpretivism</a:t>
                      </a:r>
                      <a:endParaRPr lang="en-GB" sz="1100" dirty="0">
                        <a:latin typeface="Calibri"/>
                        <a:ea typeface="Calibri"/>
                        <a:cs typeface="Times New Roman"/>
                      </a:endParaRPr>
                    </a:p>
                  </a:txBody>
                  <a:tcPr marL="68580" marR="68580" marT="0" marB="0" anchor="ctr">
                    <a:solidFill>
                      <a:schemeClr val="accent3">
                        <a:lumMod val="75000"/>
                      </a:schemeClr>
                    </a:solidFill>
                  </a:tcPr>
                </a:tc>
              </a:tr>
              <a:tr h="370840">
                <a:tc vMerge="1">
                  <a:txBody>
                    <a:bodyPr/>
                    <a:lstStyle/>
                    <a:p>
                      <a:endParaRPr lang="en-GB"/>
                    </a:p>
                  </a:txBody>
                  <a:tcPr/>
                </a:tc>
                <a:tc vMerge="1">
                  <a:txBody>
                    <a:bodyPr/>
                    <a:lstStyle/>
                    <a:p>
                      <a:endParaRPr lang="en-GB"/>
                    </a:p>
                  </a:txBody>
                  <a:tcPr/>
                </a:tc>
                <a:tc>
                  <a:txBody>
                    <a:bodyPr/>
                    <a:lstStyle/>
                    <a:p>
                      <a:pPr algn="l">
                        <a:lnSpc>
                          <a:spcPct val="115000"/>
                        </a:lnSpc>
                        <a:spcAft>
                          <a:spcPts val="0"/>
                        </a:spcAft>
                      </a:pPr>
                      <a:r>
                        <a:rPr lang="en-GB" sz="1900" dirty="0"/>
                        <a:t>Naturalistic dualism and defeatism</a:t>
                      </a:r>
                      <a:endParaRPr lang="en-GB" sz="1100" dirty="0">
                        <a:latin typeface="Calibri"/>
                        <a:ea typeface="Calibri"/>
                        <a:cs typeface="Times New Roman"/>
                      </a:endParaRPr>
                    </a:p>
                  </a:txBody>
                  <a:tcPr marL="68580" marR="68580" marT="0" marB="0" anchor="ctr">
                    <a:solidFill>
                      <a:schemeClr val="accent3">
                        <a:lumMod val="75000"/>
                      </a:schemeClr>
                    </a:solidFill>
                  </a:tcPr>
                </a:tc>
              </a:tr>
              <a:tr h="31372">
                <a:tc rowSpan="2">
                  <a:txBody>
                    <a:bodyPr/>
                    <a:lstStyle/>
                    <a:p>
                      <a:pPr algn="ctr">
                        <a:lnSpc>
                          <a:spcPct val="115000"/>
                        </a:lnSpc>
                        <a:spcAft>
                          <a:spcPts val="0"/>
                        </a:spcAft>
                      </a:pPr>
                      <a:r>
                        <a:rPr lang="en-GB" sz="1900" dirty="0"/>
                        <a:t>Weeks 8-10</a:t>
                      </a:r>
                      <a:endParaRPr lang="en-GB" sz="1100" dirty="0">
                        <a:latin typeface="Calibri"/>
                        <a:ea typeface="Calibri"/>
                        <a:cs typeface="Times New Roman"/>
                      </a:endParaRPr>
                    </a:p>
                  </a:txBody>
                  <a:tcPr marL="68580" marR="68580" marT="0" marB="0" anchor="ctr">
                    <a:solidFill>
                      <a:schemeClr val="accent4">
                        <a:lumMod val="60000"/>
                        <a:lumOff val="40000"/>
                      </a:schemeClr>
                    </a:solidFill>
                  </a:tcPr>
                </a:tc>
                <a:tc rowSpan="2">
                  <a:txBody>
                    <a:bodyPr/>
                    <a:lstStyle/>
                    <a:p>
                      <a:pPr algn="l">
                        <a:lnSpc>
                          <a:spcPct val="115000"/>
                        </a:lnSpc>
                        <a:spcAft>
                          <a:spcPts val="0"/>
                        </a:spcAft>
                      </a:pPr>
                      <a:r>
                        <a:rPr lang="en-GB" sz="1900" dirty="0"/>
                        <a:t>What kind of content do mental states have?</a:t>
                      </a:r>
                      <a:endParaRPr lang="en-GB" sz="1100" dirty="0">
                        <a:latin typeface="Calibri"/>
                        <a:ea typeface="Calibri"/>
                        <a:cs typeface="Times New Roman"/>
                      </a:endParaRPr>
                    </a:p>
                  </a:txBody>
                  <a:tcPr marL="68580" marR="68580" marT="0" marB="0" anchor="ctr">
                    <a:solidFill>
                      <a:schemeClr val="accent4">
                        <a:lumMod val="60000"/>
                        <a:lumOff val="40000"/>
                      </a:schemeClr>
                    </a:solidFill>
                  </a:tcPr>
                </a:tc>
                <a:tc>
                  <a:txBody>
                    <a:bodyPr/>
                    <a:lstStyle/>
                    <a:p>
                      <a:pPr algn="l">
                        <a:lnSpc>
                          <a:spcPct val="115000"/>
                        </a:lnSpc>
                        <a:spcAft>
                          <a:spcPts val="0"/>
                        </a:spcAft>
                      </a:pPr>
                      <a:r>
                        <a:rPr lang="en-GB" sz="1900" dirty="0"/>
                        <a:t>Language of thought</a:t>
                      </a:r>
                      <a:endParaRPr lang="en-GB" sz="1100" dirty="0">
                        <a:latin typeface="Calibri"/>
                        <a:ea typeface="Calibri"/>
                        <a:cs typeface="Times New Roman"/>
                      </a:endParaRPr>
                    </a:p>
                  </a:txBody>
                  <a:tcPr marL="68580" marR="68580" marT="0" marB="0" anchor="ctr">
                    <a:solidFill>
                      <a:schemeClr val="accent4">
                        <a:lumMod val="60000"/>
                        <a:lumOff val="40000"/>
                      </a:schemeClr>
                    </a:solidFill>
                  </a:tcPr>
                </a:tc>
              </a:tr>
              <a:tr h="370840">
                <a:tc vMerge="1">
                  <a:txBody>
                    <a:bodyPr/>
                    <a:lstStyle/>
                    <a:p>
                      <a:endParaRPr lang="en-GB"/>
                    </a:p>
                  </a:txBody>
                  <a:tcPr/>
                </a:tc>
                <a:tc vMerge="1">
                  <a:txBody>
                    <a:bodyPr/>
                    <a:lstStyle/>
                    <a:p>
                      <a:endParaRPr lang="en-GB"/>
                    </a:p>
                  </a:txBody>
                  <a:tcPr/>
                </a:tc>
                <a:tc>
                  <a:txBody>
                    <a:bodyPr/>
                    <a:lstStyle/>
                    <a:p>
                      <a:pPr algn="l">
                        <a:lnSpc>
                          <a:spcPct val="115000"/>
                        </a:lnSpc>
                        <a:spcAft>
                          <a:spcPts val="0"/>
                        </a:spcAft>
                      </a:pPr>
                      <a:r>
                        <a:rPr lang="en-GB" sz="1900" dirty="0"/>
                        <a:t>Mental content</a:t>
                      </a:r>
                      <a:endParaRPr lang="en-GB" sz="1100" dirty="0">
                        <a:latin typeface="Calibri"/>
                        <a:ea typeface="Calibri"/>
                        <a:cs typeface="Times New Roman"/>
                      </a:endParaRPr>
                    </a:p>
                  </a:txBody>
                  <a:tcPr marL="68580" marR="68580" marT="0" marB="0" anchor="ctr">
                    <a:solidFill>
                      <a:schemeClr val="accent4">
                        <a:lumMod val="60000"/>
                        <a:lumOff val="40000"/>
                      </a:schemeClr>
                    </a:solidFill>
                  </a:tcPr>
                </a:tc>
              </a:tr>
              <a:tr h="370840">
                <a:tc>
                  <a:txBody>
                    <a:bodyPr/>
                    <a:lstStyle/>
                    <a:p>
                      <a:pPr algn="ctr">
                        <a:lnSpc>
                          <a:spcPct val="115000"/>
                        </a:lnSpc>
                        <a:spcAft>
                          <a:spcPts val="0"/>
                        </a:spcAft>
                      </a:pPr>
                      <a:r>
                        <a:rPr lang="en-GB" sz="1900" dirty="0"/>
                        <a:t>Weeks 11 - 12</a:t>
                      </a:r>
                      <a:endParaRPr lang="en-GB" sz="1100" dirty="0">
                        <a:latin typeface="Calibri"/>
                        <a:ea typeface="Calibri"/>
                        <a:cs typeface="Times New Roman"/>
                      </a:endParaRPr>
                    </a:p>
                  </a:txBody>
                  <a:tcPr marL="68580" marR="68580" marT="0" marB="0" anchor="ctr">
                    <a:solidFill>
                      <a:schemeClr val="accent2">
                        <a:lumMod val="60000"/>
                        <a:lumOff val="40000"/>
                      </a:schemeClr>
                    </a:solidFill>
                  </a:tcPr>
                </a:tc>
                <a:tc>
                  <a:txBody>
                    <a:bodyPr/>
                    <a:lstStyle/>
                    <a:p>
                      <a:pPr algn="l">
                        <a:lnSpc>
                          <a:spcPct val="115000"/>
                        </a:lnSpc>
                        <a:spcAft>
                          <a:spcPts val="0"/>
                        </a:spcAft>
                      </a:pPr>
                      <a:r>
                        <a:rPr lang="en-GB" sz="1900" dirty="0"/>
                        <a:t>What is it to be conscious?</a:t>
                      </a:r>
                      <a:endParaRPr lang="en-GB" sz="1100" dirty="0">
                        <a:latin typeface="Calibri"/>
                        <a:ea typeface="Calibri"/>
                        <a:cs typeface="Times New Roman"/>
                      </a:endParaRPr>
                    </a:p>
                  </a:txBody>
                  <a:tcPr marL="68580" marR="68580" marT="0" marB="0" anchor="ctr">
                    <a:solidFill>
                      <a:schemeClr val="accent2">
                        <a:lumMod val="60000"/>
                        <a:lumOff val="40000"/>
                      </a:schemeClr>
                    </a:solidFill>
                  </a:tcPr>
                </a:tc>
                <a:tc>
                  <a:txBody>
                    <a:bodyPr/>
                    <a:lstStyle/>
                    <a:p>
                      <a:pPr algn="l">
                        <a:lnSpc>
                          <a:spcPct val="115000"/>
                        </a:lnSpc>
                        <a:spcAft>
                          <a:spcPts val="0"/>
                        </a:spcAft>
                      </a:pPr>
                      <a:r>
                        <a:rPr lang="en-GB" sz="1900" dirty="0"/>
                        <a:t>Consciousness</a:t>
                      </a:r>
                      <a:endParaRPr lang="en-GB" sz="1100" dirty="0">
                        <a:latin typeface="Calibri"/>
                        <a:ea typeface="Calibri"/>
                        <a:cs typeface="Times New Roman"/>
                      </a:endParaRPr>
                    </a:p>
                  </a:txBody>
                  <a:tcPr marL="68580" marR="68580" marT="0" marB="0" anchor="ctr">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605200" cy="369332"/>
            </a:xfrm>
            <a:prstGeom prst="rect">
              <a:avLst/>
            </a:prstGeom>
            <a:noFill/>
          </p:spPr>
          <p:txBody>
            <a:bodyPr wrap="none" rtlCol="0">
              <a:spAutoFit/>
            </a:bodyPr>
            <a:lstStyle/>
            <a:p>
              <a:r>
                <a:rPr lang="en-GB" i="1" dirty="0" err="1" smtClean="0">
                  <a:solidFill>
                    <a:schemeClr val="tx2"/>
                  </a:solidFill>
                </a:rPr>
                <a:t>Churchland</a:t>
              </a:r>
              <a:r>
                <a:rPr lang="en-GB" i="1" dirty="0" smtClean="0">
                  <a:solidFill>
                    <a:schemeClr val="tx2"/>
                  </a:solidFill>
                </a:rPr>
                <a:t> objections (ii) </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285720" y="1071546"/>
            <a:ext cx="7045518" cy="461665"/>
          </a:xfrm>
          <a:prstGeom prst="rect">
            <a:avLst/>
          </a:prstGeom>
          <a:noFill/>
        </p:spPr>
        <p:txBody>
          <a:bodyPr wrap="none" rtlCol="0">
            <a:spAutoFit/>
          </a:bodyPr>
          <a:lstStyle/>
          <a:p>
            <a:r>
              <a:rPr lang="en-GB" sz="2400" dirty="0" smtClean="0">
                <a:solidFill>
                  <a:schemeClr val="tx2">
                    <a:lumMod val="75000"/>
                  </a:schemeClr>
                </a:solidFill>
              </a:rPr>
              <a:t>Why should we accept that Mary will learn something?</a:t>
            </a:r>
            <a:endParaRPr lang="en-GB" sz="2400" dirty="0">
              <a:solidFill>
                <a:schemeClr val="tx2">
                  <a:lumMod val="75000"/>
                </a:schemeClr>
              </a:solidFill>
            </a:endParaRPr>
          </a:p>
        </p:txBody>
      </p:sp>
      <p:sp>
        <p:nvSpPr>
          <p:cNvPr id="6" name="TextBox 5"/>
          <p:cNvSpPr txBox="1"/>
          <p:nvPr/>
        </p:nvSpPr>
        <p:spPr>
          <a:xfrm>
            <a:off x="285720" y="1785926"/>
            <a:ext cx="7929618" cy="923330"/>
          </a:xfrm>
          <a:prstGeom prst="rect">
            <a:avLst/>
          </a:prstGeom>
          <a:noFill/>
        </p:spPr>
        <p:txBody>
          <a:bodyPr wrap="square" rtlCol="0">
            <a:spAutoFit/>
          </a:bodyPr>
          <a:lstStyle/>
          <a:p>
            <a:r>
              <a:rPr lang="en-GB" dirty="0" smtClean="0"/>
              <a:t>Working within our current limits of neuroscience it may well be that once Mary knows all that we know about vision she will still learn something new upon leaving the room.</a:t>
            </a:r>
            <a:endParaRPr lang="en-GB" dirty="0"/>
          </a:p>
        </p:txBody>
      </p:sp>
      <p:sp>
        <p:nvSpPr>
          <p:cNvPr id="7" name="TextBox 6"/>
          <p:cNvSpPr txBox="1"/>
          <p:nvPr/>
        </p:nvSpPr>
        <p:spPr>
          <a:xfrm>
            <a:off x="285720" y="2786058"/>
            <a:ext cx="8001056" cy="646331"/>
          </a:xfrm>
          <a:prstGeom prst="rect">
            <a:avLst/>
          </a:prstGeom>
          <a:noFill/>
        </p:spPr>
        <p:txBody>
          <a:bodyPr wrap="square" rtlCol="0">
            <a:spAutoFit/>
          </a:bodyPr>
          <a:lstStyle/>
          <a:p>
            <a:r>
              <a:rPr lang="en-GB" dirty="0" smtClean="0"/>
              <a:t>For example, we may be able to stimulate her brain to be in the same state as it would be if she were seeing red...</a:t>
            </a:r>
            <a:endParaRPr lang="en-GB" dirty="0"/>
          </a:p>
        </p:txBody>
      </p:sp>
      <p:sp>
        <p:nvSpPr>
          <p:cNvPr id="9" name="TextBox 8"/>
          <p:cNvSpPr txBox="1"/>
          <p:nvPr/>
        </p:nvSpPr>
        <p:spPr>
          <a:xfrm>
            <a:off x="928661" y="3500438"/>
            <a:ext cx="7286677" cy="1754326"/>
          </a:xfrm>
          <a:prstGeom prst="rect">
            <a:avLst/>
          </a:prstGeom>
          <a:noFill/>
        </p:spPr>
        <p:txBody>
          <a:bodyPr wrap="square" rtlCol="0">
            <a:spAutoFit/>
          </a:bodyPr>
          <a:lstStyle/>
          <a:p>
            <a:r>
              <a:rPr lang="en-GB" dirty="0" smtClean="0"/>
              <a:t>...</a:t>
            </a:r>
            <a:r>
              <a:rPr lang="en-GB" i="1" dirty="0" smtClean="0"/>
              <a:t>One test of her ability in this regard would be to give her a stimulus that would (finally) produce in her the relevant state (viz., a spiking frequency of 90hz in the gamma network: a “sensation of red” to us), and see whether she can identify it correctly </a:t>
            </a:r>
            <a:r>
              <a:rPr lang="en-GB" b="1" i="1" dirty="0" smtClean="0"/>
              <a:t>on introspective grounds alone</a:t>
            </a:r>
            <a:r>
              <a:rPr lang="en-GB" i="1" dirty="0" smtClean="0"/>
              <a:t>, as “a spiking frequency of 90 </a:t>
            </a:r>
            <a:r>
              <a:rPr lang="en-GB" i="1" dirty="0" err="1" smtClean="0"/>
              <a:t>hz</a:t>
            </a:r>
            <a:r>
              <a:rPr lang="en-GB" i="1" dirty="0" smtClean="0"/>
              <a:t>: the kind a tomato would cause.” </a:t>
            </a:r>
            <a:r>
              <a:rPr lang="en-GB" dirty="0" err="1" smtClean="0"/>
              <a:t>Churchland</a:t>
            </a:r>
            <a:r>
              <a:rPr lang="en-GB" dirty="0" smtClean="0"/>
              <a:t> p.26</a:t>
            </a:r>
          </a:p>
          <a:p>
            <a:endParaRPr lang="en-GB" dirty="0"/>
          </a:p>
        </p:txBody>
      </p:sp>
      <p:sp>
        <p:nvSpPr>
          <p:cNvPr id="10" name="TextBox 9"/>
          <p:cNvSpPr txBox="1"/>
          <p:nvPr/>
        </p:nvSpPr>
        <p:spPr>
          <a:xfrm>
            <a:off x="285720" y="5643578"/>
            <a:ext cx="7858180" cy="646331"/>
          </a:xfrm>
          <a:prstGeom prst="rect">
            <a:avLst/>
          </a:prstGeom>
          <a:noFill/>
        </p:spPr>
        <p:txBody>
          <a:bodyPr wrap="square" rtlCol="0">
            <a:spAutoFit/>
          </a:bodyPr>
          <a:lstStyle/>
          <a:p>
            <a:r>
              <a:rPr lang="en-GB" dirty="0" smtClean="0"/>
              <a:t>This seems entirely plausible, and highlights the contrast between different kinds of knowledge, again.</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2000"/>
                                        <p:tgtEl>
                                          <p:spTgt spid="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fade">
                                      <p:cBhvr>
                                        <p:cTn id="20"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7" grpId="0" build="allAtOnce"/>
      <p:bldP spid="9" grpId="0" build="allAtOnce"/>
      <p:bldP spid="10" grpId="0" build="allAtOnce"/>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5859617" cy="369332"/>
            </a:xfrm>
            <a:prstGeom prst="rect">
              <a:avLst/>
            </a:prstGeom>
            <a:noFill/>
          </p:spPr>
          <p:txBody>
            <a:bodyPr wrap="none" rtlCol="0">
              <a:spAutoFit/>
            </a:bodyPr>
            <a:lstStyle/>
            <a:p>
              <a:r>
                <a:rPr lang="en-GB" i="1" dirty="0" smtClean="0">
                  <a:solidFill>
                    <a:schemeClr val="tx2"/>
                  </a:solidFill>
                </a:rPr>
                <a:t>Conclusion (sorry, there’s no way to make this bit interesting)</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9" name="TextBox 8"/>
          <p:cNvSpPr txBox="1"/>
          <p:nvPr/>
        </p:nvSpPr>
        <p:spPr>
          <a:xfrm>
            <a:off x="928630" y="4243336"/>
            <a:ext cx="4277261" cy="400110"/>
          </a:xfrm>
          <a:prstGeom prst="rect">
            <a:avLst/>
          </a:prstGeom>
          <a:noFill/>
        </p:spPr>
        <p:txBody>
          <a:bodyPr wrap="none" rtlCol="0">
            <a:spAutoFit/>
          </a:bodyPr>
          <a:lstStyle/>
          <a:p>
            <a:r>
              <a:rPr lang="en-GB" sz="2000" dirty="0" smtClean="0"/>
              <a:t>...And some objections to that account.</a:t>
            </a:r>
            <a:endParaRPr lang="en-GB" sz="2000" dirty="0"/>
          </a:p>
        </p:txBody>
      </p:sp>
      <p:sp>
        <p:nvSpPr>
          <p:cNvPr id="11" name="TextBox 10"/>
          <p:cNvSpPr txBox="1"/>
          <p:nvPr/>
        </p:nvSpPr>
        <p:spPr>
          <a:xfrm>
            <a:off x="3113107" y="1000108"/>
            <a:ext cx="2917786" cy="830997"/>
          </a:xfrm>
          <a:prstGeom prst="rect">
            <a:avLst/>
          </a:prstGeom>
          <a:noFill/>
        </p:spPr>
        <p:txBody>
          <a:bodyPr wrap="none" rtlCol="0">
            <a:spAutoFit/>
          </a:bodyPr>
          <a:lstStyle/>
          <a:p>
            <a:r>
              <a:rPr lang="en-GB" sz="4800" dirty="0" smtClean="0">
                <a:solidFill>
                  <a:schemeClr val="tx2">
                    <a:lumMod val="60000"/>
                    <a:lumOff val="40000"/>
                  </a:schemeClr>
                </a:solidFill>
                <a:effectLst>
                  <a:outerShdw blurRad="50800" dist="38100" dir="2700000" algn="tl" rotWithShape="0">
                    <a:prstClr val="black">
                      <a:alpha val="40000"/>
                    </a:prstClr>
                  </a:outerShdw>
                </a:effectLst>
              </a:rPr>
              <a:t>Conclusion</a:t>
            </a:r>
            <a:endParaRPr lang="en-GB" sz="4800" dirty="0">
              <a:solidFill>
                <a:schemeClr val="tx2">
                  <a:lumMod val="60000"/>
                  <a:lumOff val="40000"/>
                </a:schemeClr>
              </a:solidFill>
              <a:effectLst>
                <a:outerShdw blurRad="50800" dist="38100" dir="2700000" algn="tl" rotWithShape="0">
                  <a:prstClr val="black">
                    <a:alpha val="40000"/>
                  </a:prstClr>
                </a:outerShdw>
              </a:effectLst>
            </a:endParaRPr>
          </a:p>
        </p:txBody>
      </p:sp>
      <p:grpSp>
        <p:nvGrpSpPr>
          <p:cNvPr id="19" name="Group 18"/>
          <p:cNvGrpSpPr/>
          <p:nvPr/>
        </p:nvGrpSpPr>
        <p:grpSpPr>
          <a:xfrm>
            <a:off x="535753" y="2000240"/>
            <a:ext cx="6815917" cy="400110"/>
            <a:chOff x="535753" y="2000240"/>
            <a:chExt cx="6815917" cy="400110"/>
          </a:xfrm>
        </p:grpSpPr>
        <p:sp>
          <p:nvSpPr>
            <p:cNvPr id="5" name="TextBox 4"/>
            <p:cNvSpPr txBox="1"/>
            <p:nvPr/>
          </p:nvSpPr>
          <p:spPr>
            <a:xfrm>
              <a:off x="928630" y="2000240"/>
              <a:ext cx="6423040" cy="400110"/>
            </a:xfrm>
            <a:prstGeom prst="rect">
              <a:avLst/>
            </a:prstGeom>
            <a:noFill/>
          </p:spPr>
          <p:txBody>
            <a:bodyPr wrap="none" rtlCol="0">
              <a:spAutoFit/>
            </a:bodyPr>
            <a:lstStyle/>
            <a:p>
              <a:r>
                <a:rPr lang="en-GB" sz="2000" dirty="0" smtClean="0"/>
                <a:t>We looked at </a:t>
              </a:r>
              <a:r>
                <a:rPr lang="en-GB" sz="2000" i="1" dirty="0" smtClean="0"/>
                <a:t>identity theory</a:t>
              </a:r>
              <a:r>
                <a:rPr lang="en-GB" sz="2000" dirty="0" smtClean="0"/>
                <a:t>, which is a form of physicalism.</a:t>
              </a:r>
              <a:endParaRPr lang="en-GB" sz="2000" dirty="0"/>
            </a:p>
          </p:txBody>
        </p:sp>
        <p:sp>
          <p:nvSpPr>
            <p:cNvPr id="12" name="Cloud Callout 11"/>
            <p:cNvSpPr/>
            <p:nvPr/>
          </p:nvSpPr>
          <p:spPr>
            <a:xfrm>
              <a:off x="535753" y="2071678"/>
              <a:ext cx="310377" cy="214314"/>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 name="Group 15"/>
          <p:cNvGrpSpPr/>
          <p:nvPr/>
        </p:nvGrpSpPr>
        <p:grpSpPr>
          <a:xfrm>
            <a:off x="535753" y="5286388"/>
            <a:ext cx="8179619" cy="707886"/>
            <a:chOff x="535753" y="5286388"/>
            <a:chExt cx="8179619" cy="707886"/>
          </a:xfrm>
        </p:grpSpPr>
        <p:sp>
          <p:nvSpPr>
            <p:cNvPr id="10" name="TextBox 9"/>
            <p:cNvSpPr txBox="1"/>
            <p:nvPr/>
          </p:nvSpPr>
          <p:spPr>
            <a:xfrm>
              <a:off x="928630" y="5286388"/>
              <a:ext cx="7786742" cy="707886"/>
            </a:xfrm>
            <a:prstGeom prst="rect">
              <a:avLst/>
            </a:prstGeom>
            <a:noFill/>
          </p:spPr>
          <p:txBody>
            <a:bodyPr wrap="square" rtlCol="0">
              <a:spAutoFit/>
            </a:bodyPr>
            <a:lstStyle/>
            <a:p>
              <a:r>
                <a:rPr lang="en-GB" sz="2000" dirty="0" smtClean="0"/>
                <a:t>Finally we looked at </a:t>
              </a:r>
              <a:r>
                <a:rPr lang="en-GB" sz="2000" dirty="0" err="1" smtClean="0"/>
                <a:t>Churchland’s</a:t>
              </a:r>
              <a:r>
                <a:rPr lang="en-GB" sz="2000" dirty="0" smtClean="0"/>
                <a:t> claim that physicalism CAN account for the qualia of experience.</a:t>
              </a:r>
              <a:endParaRPr lang="en-GB" sz="2000" dirty="0"/>
            </a:p>
          </p:txBody>
        </p:sp>
        <p:sp>
          <p:nvSpPr>
            <p:cNvPr id="13" name="Cloud Callout 12"/>
            <p:cNvSpPr/>
            <p:nvPr/>
          </p:nvSpPr>
          <p:spPr>
            <a:xfrm>
              <a:off x="535753" y="5533174"/>
              <a:ext cx="310377" cy="214314"/>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a:off x="535753" y="3786190"/>
            <a:ext cx="6658054" cy="400110"/>
            <a:chOff x="535753" y="3786190"/>
            <a:chExt cx="6658054" cy="400110"/>
          </a:xfrm>
        </p:grpSpPr>
        <p:sp>
          <p:nvSpPr>
            <p:cNvPr id="8" name="TextBox 7"/>
            <p:cNvSpPr txBox="1"/>
            <p:nvPr/>
          </p:nvSpPr>
          <p:spPr>
            <a:xfrm>
              <a:off x="928630" y="3786190"/>
              <a:ext cx="6265177" cy="400110"/>
            </a:xfrm>
            <a:prstGeom prst="rect">
              <a:avLst/>
            </a:prstGeom>
            <a:noFill/>
          </p:spPr>
          <p:txBody>
            <a:bodyPr wrap="none" rtlCol="0">
              <a:spAutoFit/>
            </a:bodyPr>
            <a:lstStyle/>
            <a:p>
              <a:r>
                <a:rPr lang="en-GB" sz="2000" dirty="0" smtClean="0"/>
                <a:t>We examined Jackson’s account of what qualia consist in...</a:t>
              </a:r>
              <a:endParaRPr lang="en-GB" sz="2000" dirty="0"/>
            </a:p>
          </p:txBody>
        </p:sp>
        <p:sp>
          <p:nvSpPr>
            <p:cNvPr id="14" name="Cloud Callout 13"/>
            <p:cNvSpPr/>
            <p:nvPr/>
          </p:nvSpPr>
          <p:spPr>
            <a:xfrm>
              <a:off x="535753" y="3929066"/>
              <a:ext cx="310377" cy="214314"/>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8" name="Group 17"/>
          <p:cNvGrpSpPr/>
          <p:nvPr/>
        </p:nvGrpSpPr>
        <p:grpSpPr>
          <a:xfrm>
            <a:off x="535753" y="2857496"/>
            <a:ext cx="8608247" cy="707886"/>
            <a:chOff x="535753" y="2857496"/>
            <a:chExt cx="8608247" cy="707886"/>
          </a:xfrm>
        </p:grpSpPr>
        <p:sp>
          <p:nvSpPr>
            <p:cNvPr id="6" name="TextBox 5"/>
            <p:cNvSpPr txBox="1"/>
            <p:nvPr/>
          </p:nvSpPr>
          <p:spPr>
            <a:xfrm>
              <a:off x="928630" y="2857496"/>
              <a:ext cx="8215370" cy="707886"/>
            </a:xfrm>
            <a:prstGeom prst="rect">
              <a:avLst/>
            </a:prstGeom>
            <a:noFill/>
          </p:spPr>
          <p:txBody>
            <a:bodyPr wrap="square" rtlCol="0">
              <a:spAutoFit/>
            </a:bodyPr>
            <a:lstStyle/>
            <a:p>
              <a:r>
                <a:rPr lang="en-GB" sz="2000" dirty="0" smtClean="0"/>
                <a:t>Then we looked at Jackson’s challenge to physicalism, namely, that it cannot account for the qualia of experience.</a:t>
              </a:r>
              <a:endParaRPr lang="en-GB" sz="2000" dirty="0"/>
            </a:p>
          </p:txBody>
        </p:sp>
        <p:sp>
          <p:nvSpPr>
            <p:cNvPr id="15" name="Cloud Callout 14"/>
            <p:cNvSpPr/>
            <p:nvPr/>
          </p:nvSpPr>
          <p:spPr>
            <a:xfrm>
              <a:off x="535753" y="2928934"/>
              <a:ext cx="310377" cy="214314"/>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0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20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2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animEffect transition="in" filter="fade">
                                      <p:cBhvr>
                                        <p:cTn id="27" dur="2000"/>
                                        <p:tgtEl>
                                          <p:spTgt spid="9">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P spid="11"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00034" y="428604"/>
            <a:ext cx="8143932" cy="369332"/>
            <a:chOff x="500034" y="428604"/>
            <a:chExt cx="8143932" cy="369332"/>
          </a:xfrm>
        </p:grpSpPr>
        <p:sp>
          <p:nvSpPr>
            <p:cNvPr id="5" name="TextBox 4"/>
            <p:cNvSpPr txBox="1"/>
            <p:nvPr/>
          </p:nvSpPr>
          <p:spPr>
            <a:xfrm>
              <a:off x="500034" y="428604"/>
              <a:ext cx="2651560" cy="369332"/>
            </a:xfrm>
            <a:prstGeom prst="rect">
              <a:avLst/>
            </a:prstGeom>
            <a:noFill/>
          </p:spPr>
          <p:txBody>
            <a:bodyPr wrap="none" rtlCol="0">
              <a:spAutoFit/>
            </a:bodyPr>
            <a:lstStyle/>
            <a:p>
              <a:r>
                <a:rPr lang="en-GB" i="1" dirty="0" smtClean="0">
                  <a:solidFill>
                    <a:schemeClr val="tx2"/>
                  </a:solidFill>
                </a:rPr>
                <a:t>What’s going on this week</a:t>
              </a:r>
            </a:p>
          </p:txBody>
        </p:sp>
        <p:cxnSp>
          <p:nvCxnSpPr>
            <p:cNvPr id="6" name="Straight Connector 5"/>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1285852" y="1285860"/>
            <a:ext cx="6206143" cy="461665"/>
            <a:chOff x="428596" y="1142984"/>
            <a:chExt cx="6206143" cy="461665"/>
          </a:xfrm>
        </p:grpSpPr>
        <p:sp>
          <p:nvSpPr>
            <p:cNvPr id="8" name="TextBox 7"/>
            <p:cNvSpPr txBox="1"/>
            <p:nvPr/>
          </p:nvSpPr>
          <p:spPr>
            <a:xfrm>
              <a:off x="428596" y="1142984"/>
              <a:ext cx="1918859" cy="461665"/>
            </a:xfrm>
            <a:prstGeom prst="rect">
              <a:avLst/>
            </a:prstGeom>
            <a:noFill/>
          </p:spPr>
          <p:txBody>
            <a:bodyPr wrap="none" rtlCol="0">
              <a:spAutoFit/>
            </a:bodyPr>
            <a:lstStyle/>
            <a:p>
              <a:r>
                <a:rPr lang="en-GB" sz="2400" dirty="0" smtClean="0">
                  <a:solidFill>
                    <a:schemeClr val="tx2"/>
                  </a:solidFill>
                </a:rPr>
                <a:t>The Question</a:t>
              </a:r>
              <a:r>
                <a:rPr lang="en-GB" dirty="0" smtClean="0">
                  <a:solidFill>
                    <a:schemeClr val="tx2"/>
                  </a:solidFill>
                </a:rPr>
                <a:t>:</a:t>
              </a:r>
              <a:endParaRPr lang="en-GB" dirty="0">
                <a:solidFill>
                  <a:schemeClr val="tx2"/>
                </a:solidFill>
              </a:endParaRPr>
            </a:p>
          </p:txBody>
        </p:sp>
        <p:sp>
          <p:nvSpPr>
            <p:cNvPr id="9" name="TextBox 8"/>
            <p:cNvSpPr txBox="1"/>
            <p:nvPr/>
          </p:nvSpPr>
          <p:spPr>
            <a:xfrm>
              <a:off x="2285984" y="1142984"/>
              <a:ext cx="4348755" cy="461665"/>
            </a:xfrm>
            <a:prstGeom prst="rect">
              <a:avLst/>
            </a:prstGeom>
            <a:noFill/>
          </p:spPr>
          <p:txBody>
            <a:bodyPr wrap="none" rtlCol="0">
              <a:spAutoFit/>
            </a:bodyPr>
            <a:lstStyle/>
            <a:p>
              <a:r>
                <a:rPr lang="en-GB" sz="2400" dirty="0" smtClean="0"/>
                <a:t>What is it to have a mental state?</a:t>
              </a:r>
              <a:endParaRPr lang="en-GB" sz="2400" dirty="0"/>
            </a:p>
          </p:txBody>
        </p:sp>
      </p:grpSp>
      <p:grpSp>
        <p:nvGrpSpPr>
          <p:cNvPr id="12" name="Group 11"/>
          <p:cNvGrpSpPr/>
          <p:nvPr/>
        </p:nvGrpSpPr>
        <p:grpSpPr>
          <a:xfrm>
            <a:off x="357158" y="3429000"/>
            <a:ext cx="3214710" cy="1700395"/>
            <a:chOff x="357158" y="2928934"/>
            <a:chExt cx="3214710" cy="1700395"/>
          </a:xfrm>
        </p:grpSpPr>
        <p:sp>
          <p:nvSpPr>
            <p:cNvPr id="7" name="TextBox 6"/>
            <p:cNvSpPr txBox="1"/>
            <p:nvPr/>
          </p:nvSpPr>
          <p:spPr>
            <a:xfrm>
              <a:off x="563168" y="2928934"/>
              <a:ext cx="2802690" cy="461665"/>
            </a:xfrm>
            <a:prstGeom prst="rect">
              <a:avLst/>
            </a:prstGeom>
            <a:noFill/>
          </p:spPr>
          <p:txBody>
            <a:bodyPr wrap="none" rtlCol="0">
              <a:spAutoFit/>
            </a:bodyPr>
            <a:lstStyle/>
            <a:p>
              <a:r>
                <a:rPr lang="en-GB" sz="2400" dirty="0" smtClean="0">
                  <a:solidFill>
                    <a:schemeClr val="accent1">
                      <a:lumMod val="50000"/>
                    </a:schemeClr>
                  </a:solidFill>
                </a:rPr>
                <a:t>Logical behaviourism</a:t>
              </a:r>
            </a:p>
          </p:txBody>
        </p:sp>
        <p:sp>
          <p:nvSpPr>
            <p:cNvPr id="11" name="TextBox 10"/>
            <p:cNvSpPr txBox="1"/>
            <p:nvPr/>
          </p:nvSpPr>
          <p:spPr>
            <a:xfrm>
              <a:off x="357158" y="3429000"/>
              <a:ext cx="3214710" cy="1200329"/>
            </a:xfrm>
            <a:prstGeom prst="rect">
              <a:avLst/>
            </a:prstGeom>
            <a:noFill/>
          </p:spPr>
          <p:txBody>
            <a:bodyPr wrap="square" rtlCol="0">
              <a:spAutoFit/>
            </a:bodyPr>
            <a:lstStyle/>
            <a:p>
              <a:pPr algn="just"/>
              <a:r>
                <a:rPr lang="en-GB" dirty="0" smtClean="0"/>
                <a:t>Having a mental state consists in behaving in a certain way and having certain dispositions to behave.</a:t>
              </a:r>
              <a:endParaRPr lang="en-GB" dirty="0"/>
            </a:p>
          </p:txBody>
        </p:sp>
      </p:grpSp>
      <p:sp>
        <p:nvSpPr>
          <p:cNvPr id="13" name="TextBox 12"/>
          <p:cNvSpPr txBox="1"/>
          <p:nvPr/>
        </p:nvSpPr>
        <p:spPr>
          <a:xfrm>
            <a:off x="5286380" y="3429000"/>
            <a:ext cx="2049151" cy="461665"/>
          </a:xfrm>
          <a:prstGeom prst="rect">
            <a:avLst/>
          </a:prstGeom>
          <a:noFill/>
        </p:spPr>
        <p:txBody>
          <a:bodyPr wrap="none" rtlCol="0">
            <a:spAutoFit/>
          </a:bodyPr>
          <a:lstStyle/>
          <a:p>
            <a:r>
              <a:rPr lang="en-GB" sz="2400" dirty="0" smtClean="0">
                <a:solidFill>
                  <a:schemeClr val="accent1">
                    <a:lumMod val="50000"/>
                  </a:schemeClr>
                </a:solidFill>
              </a:rPr>
              <a:t>Identity theory</a:t>
            </a:r>
            <a:endParaRPr lang="en-GB" sz="2400" dirty="0">
              <a:solidFill>
                <a:schemeClr val="accent1">
                  <a:lumMod val="50000"/>
                </a:schemeClr>
              </a:solidFill>
            </a:endParaRPr>
          </a:p>
        </p:txBody>
      </p:sp>
      <p:sp>
        <p:nvSpPr>
          <p:cNvPr id="14" name="TextBox 13"/>
          <p:cNvSpPr txBox="1"/>
          <p:nvPr/>
        </p:nvSpPr>
        <p:spPr>
          <a:xfrm>
            <a:off x="6022254" y="4071942"/>
            <a:ext cx="577402" cy="1107996"/>
          </a:xfrm>
          <a:prstGeom prst="rect">
            <a:avLst/>
          </a:prstGeom>
          <a:noFill/>
        </p:spPr>
        <p:txBody>
          <a:bodyPr wrap="none" rtlCol="0">
            <a:spAutoFit/>
          </a:bodyPr>
          <a:lstStyle/>
          <a:p>
            <a:r>
              <a:rPr lang="en-GB" sz="6600" dirty="0" smtClean="0"/>
              <a:t>?</a:t>
            </a:r>
            <a:endParaRPr lang="en-GB" sz="1400" dirty="0"/>
          </a:p>
        </p:txBody>
      </p:sp>
      <p:sp>
        <p:nvSpPr>
          <p:cNvPr id="16" name="Down Arrow 15"/>
          <p:cNvSpPr/>
          <p:nvPr/>
        </p:nvSpPr>
        <p:spPr>
          <a:xfrm rot="2743938">
            <a:off x="2433816" y="1613249"/>
            <a:ext cx="484632" cy="18196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Down Arrow 16"/>
          <p:cNvSpPr/>
          <p:nvPr/>
        </p:nvSpPr>
        <p:spPr>
          <a:xfrm rot="18856062" flipH="1">
            <a:off x="5507529" y="1613249"/>
            <a:ext cx="484632" cy="18196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Multiply 19"/>
          <p:cNvSpPr/>
          <p:nvPr/>
        </p:nvSpPr>
        <p:spPr>
          <a:xfrm>
            <a:off x="0" y="2428868"/>
            <a:ext cx="3786182" cy="3786182"/>
          </a:xfrm>
          <a:prstGeom prst="mathMultiply">
            <a:avLst/>
          </a:prstGeom>
          <a:solidFill>
            <a:srgbClr val="FF0000">
              <a:alpha val="51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2000"/>
                                        <p:tgtEl>
                                          <p:spTgt spid="16"/>
                                        </p:tgtEl>
                                      </p:cBhvr>
                                    </p:animEffect>
                                  </p:childTnLst>
                                </p:cTn>
                              </p:par>
                              <p:par>
                                <p:cTn id="13" presetID="10"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20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fade">
                                      <p:cBhvr>
                                        <p:cTn id="20" dur="2000"/>
                                        <p:tgtEl>
                                          <p:spTgt spid="2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2000"/>
                                        <p:tgtEl>
                                          <p:spTgt spid="1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2000"/>
                                        <p:tgtEl>
                                          <p:spTgt spid="1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4">
                                            <p:txEl>
                                              <p:pRg st="0" end="0"/>
                                            </p:txEl>
                                          </p:spTgt>
                                        </p:tgtEl>
                                        <p:attrNameLst>
                                          <p:attrName>style.visibility</p:attrName>
                                        </p:attrNameLst>
                                      </p:cBhvr>
                                      <p:to>
                                        <p:strVal val="visible"/>
                                      </p:to>
                                    </p:set>
                                    <p:animEffect transition="in" filter="fade">
                                      <p:cBhvr>
                                        <p:cTn id="33"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build="allAtOnce"/>
      <p:bldP spid="16" grpId="0" animBg="1"/>
      <p:bldP spid="17"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1991251" cy="369332"/>
            </a:xfrm>
            <a:prstGeom prst="rect">
              <a:avLst/>
            </a:prstGeom>
            <a:noFill/>
          </p:spPr>
          <p:txBody>
            <a:bodyPr wrap="none" rtlCol="0">
              <a:spAutoFit/>
            </a:bodyPr>
            <a:lstStyle/>
            <a:p>
              <a:r>
                <a:rPr lang="en-GB" i="1" dirty="0" smtClean="0">
                  <a:solidFill>
                    <a:schemeClr val="tx2"/>
                  </a:solidFill>
                </a:rPr>
                <a:t>Identity theory, eh?</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6" name="TextBox 5"/>
          <p:cNvSpPr txBox="1"/>
          <p:nvPr/>
        </p:nvSpPr>
        <p:spPr>
          <a:xfrm>
            <a:off x="788400" y="928670"/>
            <a:ext cx="7567200" cy="830997"/>
          </a:xfrm>
          <a:prstGeom prst="rect">
            <a:avLst/>
          </a:prstGeom>
          <a:noFill/>
        </p:spPr>
        <p:txBody>
          <a:bodyPr wrap="none" rtlCol="0">
            <a:spAutoFit/>
          </a:bodyPr>
          <a:lstStyle/>
          <a:p>
            <a:r>
              <a:rPr lang="en-GB" sz="4800" dirty="0" smtClean="0">
                <a:solidFill>
                  <a:schemeClr val="tx2">
                    <a:lumMod val="60000"/>
                    <a:lumOff val="40000"/>
                  </a:schemeClr>
                </a:solidFill>
                <a:effectLst>
                  <a:outerShdw blurRad="50800" dist="38100" dir="2700000" algn="tl" rotWithShape="0">
                    <a:prstClr val="black">
                      <a:alpha val="40000"/>
                    </a:prstClr>
                  </a:outerShdw>
                </a:effectLst>
              </a:rPr>
              <a:t>Identity theory of physicalism</a:t>
            </a:r>
            <a:endParaRPr lang="en-GB" sz="4800" dirty="0">
              <a:solidFill>
                <a:schemeClr val="tx2">
                  <a:lumMod val="60000"/>
                  <a:lumOff val="40000"/>
                </a:schemeClr>
              </a:solidFill>
              <a:effectLst>
                <a:outerShdw blurRad="50800" dist="38100" dir="2700000" algn="tl" rotWithShape="0">
                  <a:prstClr val="black">
                    <a:alpha val="40000"/>
                  </a:prstClr>
                </a:outerShdw>
              </a:effectLst>
            </a:endParaRPr>
          </a:p>
        </p:txBody>
      </p:sp>
      <p:grpSp>
        <p:nvGrpSpPr>
          <p:cNvPr id="7" name="Group 6"/>
          <p:cNvGrpSpPr/>
          <p:nvPr/>
        </p:nvGrpSpPr>
        <p:grpSpPr>
          <a:xfrm>
            <a:off x="214282" y="2143116"/>
            <a:ext cx="8286808" cy="646331"/>
            <a:chOff x="428596" y="3071810"/>
            <a:chExt cx="8286808" cy="646331"/>
          </a:xfrm>
        </p:grpSpPr>
        <p:sp>
          <p:nvSpPr>
            <p:cNvPr id="8" name="TextBox 7"/>
            <p:cNvSpPr txBox="1"/>
            <p:nvPr/>
          </p:nvSpPr>
          <p:spPr>
            <a:xfrm>
              <a:off x="987386" y="3071810"/>
              <a:ext cx="7728018" cy="646331"/>
            </a:xfrm>
            <a:prstGeom prst="rect">
              <a:avLst/>
            </a:prstGeom>
            <a:noFill/>
          </p:spPr>
          <p:txBody>
            <a:bodyPr wrap="square" rtlCol="0">
              <a:spAutoFit/>
            </a:bodyPr>
            <a:lstStyle/>
            <a:p>
              <a:r>
                <a:rPr lang="en-GB" dirty="0" smtClean="0"/>
                <a:t>Identity theory claims that having a mental state consists in being in a particular physical state – i.e. Your brain is in a particular brain state.</a:t>
              </a:r>
              <a:endParaRPr lang="en-GB" dirty="0"/>
            </a:p>
          </p:txBody>
        </p:sp>
        <p:sp>
          <p:nvSpPr>
            <p:cNvPr id="9" name="Cloud Callout 8"/>
            <p:cNvSpPr/>
            <p:nvPr/>
          </p:nvSpPr>
          <p:spPr>
            <a:xfrm>
              <a:off x="428596" y="3071810"/>
              <a:ext cx="473422" cy="326896"/>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4" name="Group 13"/>
          <p:cNvGrpSpPr/>
          <p:nvPr/>
        </p:nvGrpSpPr>
        <p:grpSpPr>
          <a:xfrm>
            <a:off x="214282" y="4714884"/>
            <a:ext cx="8286808" cy="646331"/>
            <a:chOff x="428596" y="3071810"/>
            <a:chExt cx="8286808" cy="646331"/>
          </a:xfrm>
        </p:grpSpPr>
        <p:sp>
          <p:nvSpPr>
            <p:cNvPr id="15" name="TextBox 14"/>
            <p:cNvSpPr txBox="1"/>
            <p:nvPr/>
          </p:nvSpPr>
          <p:spPr>
            <a:xfrm>
              <a:off x="987386" y="3071810"/>
              <a:ext cx="7728018" cy="646331"/>
            </a:xfrm>
            <a:prstGeom prst="rect">
              <a:avLst/>
            </a:prstGeom>
            <a:noFill/>
          </p:spPr>
          <p:txBody>
            <a:bodyPr wrap="square" rtlCol="0">
              <a:spAutoFit/>
            </a:bodyPr>
            <a:lstStyle/>
            <a:p>
              <a:r>
                <a:rPr lang="en-GB" i="1" dirty="0" smtClean="0"/>
                <a:t>In so far as a sensation statement is a report of something, that something is in fact a brain process. </a:t>
              </a:r>
              <a:r>
                <a:rPr lang="en-GB" dirty="0" smtClean="0"/>
                <a:t>(J.J.C. Smart, 1959: 145)</a:t>
              </a:r>
              <a:endParaRPr lang="en-GB" i="1" dirty="0"/>
            </a:p>
          </p:txBody>
        </p:sp>
        <p:sp>
          <p:nvSpPr>
            <p:cNvPr id="16" name="Cloud Callout 15"/>
            <p:cNvSpPr/>
            <p:nvPr/>
          </p:nvSpPr>
          <p:spPr>
            <a:xfrm>
              <a:off x="428596" y="3071810"/>
              <a:ext cx="473422" cy="326896"/>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a:off x="785786" y="2857496"/>
            <a:ext cx="7826566" cy="1575025"/>
            <a:chOff x="857224" y="2857496"/>
            <a:chExt cx="7826566" cy="1575025"/>
          </a:xfrm>
        </p:grpSpPr>
        <p:sp>
          <p:nvSpPr>
            <p:cNvPr id="13" name="TextBox 12"/>
            <p:cNvSpPr txBox="1"/>
            <p:nvPr/>
          </p:nvSpPr>
          <p:spPr>
            <a:xfrm>
              <a:off x="857224" y="3786190"/>
              <a:ext cx="7715304" cy="646331"/>
            </a:xfrm>
            <a:prstGeom prst="rect">
              <a:avLst/>
            </a:prstGeom>
            <a:noFill/>
          </p:spPr>
          <p:txBody>
            <a:bodyPr wrap="square" rtlCol="0">
              <a:spAutoFit/>
            </a:bodyPr>
            <a:lstStyle/>
            <a:p>
              <a:r>
                <a:rPr lang="en-GB" dirty="0" smtClean="0"/>
                <a:t>Having the sensation of a yellowish-orange after image is to have the brain process of your visual neurons firing in a certain way.</a:t>
              </a:r>
              <a:endParaRPr lang="en-GB" dirty="0"/>
            </a:p>
          </p:txBody>
        </p:sp>
        <p:sp>
          <p:nvSpPr>
            <p:cNvPr id="17" name="TextBox 16"/>
            <p:cNvSpPr txBox="1"/>
            <p:nvPr/>
          </p:nvSpPr>
          <p:spPr>
            <a:xfrm>
              <a:off x="857224" y="2857496"/>
              <a:ext cx="1449884" cy="369332"/>
            </a:xfrm>
            <a:prstGeom prst="rect">
              <a:avLst/>
            </a:prstGeom>
            <a:noFill/>
          </p:spPr>
          <p:txBody>
            <a:bodyPr wrap="none" rtlCol="0">
              <a:spAutoFit/>
            </a:bodyPr>
            <a:lstStyle/>
            <a:p>
              <a:r>
                <a:rPr lang="en-GB" dirty="0" smtClean="0"/>
                <a:t>For example: </a:t>
              </a:r>
              <a:endParaRPr lang="en-GB" dirty="0"/>
            </a:p>
          </p:txBody>
        </p:sp>
        <p:sp>
          <p:nvSpPr>
            <p:cNvPr id="18" name="TextBox 17"/>
            <p:cNvSpPr txBox="1"/>
            <p:nvPr/>
          </p:nvSpPr>
          <p:spPr>
            <a:xfrm>
              <a:off x="857224" y="3321843"/>
              <a:ext cx="7826566" cy="369332"/>
            </a:xfrm>
            <a:prstGeom prst="rect">
              <a:avLst/>
            </a:prstGeom>
            <a:noFill/>
          </p:spPr>
          <p:txBody>
            <a:bodyPr wrap="none" rtlCol="0">
              <a:spAutoFit/>
            </a:bodyPr>
            <a:lstStyle/>
            <a:p>
              <a:r>
                <a:rPr lang="en-GB" dirty="0" smtClean="0"/>
                <a:t>Having the mental state of pain is to have the brain process of your C-fibres firing.</a:t>
              </a:r>
              <a:endParaRPr lang="en-GB"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405402" cy="369332"/>
            </a:xfrm>
            <a:prstGeom prst="rect">
              <a:avLst/>
            </a:prstGeom>
            <a:noFill/>
          </p:spPr>
          <p:txBody>
            <a:bodyPr wrap="none" rtlCol="0">
              <a:spAutoFit/>
            </a:bodyPr>
            <a:lstStyle/>
            <a:p>
              <a:r>
                <a:rPr lang="en-GB" i="1" dirty="0" smtClean="0">
                  <a:solidFill>
                    <a:schemeClr val="tx2"/>
                  </a:solidFill>
                </a:rPr>
                <a:t>More on identity theory</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71472" y="1000108"/>
            <a:ext cx="3133999" cy="584775"/>
          </a:xfrm>
          <a:prstGeom prst="rect">
            <a:avLst/>
          </a:prstGeom>
          <a:noFill/>
        </p:spPr>
        <p:txBody>
          <a:bodyPr wrap="none" rtlCol="0">
            <a:spAutoFit/>
          </a:bodyPr>
          <a:lstStyle/>
          <a:p>
            <a:r>
              <a:rPr lang="en-GB" sz="3200" dirty="0" smtClean="0">
                <a:solidFill>
                  <a:schemeClr val="tx2"/>
                </a:solidFill>
              </a:rPr>
              <a:t>Identity theory is:</a:t>
            </a:r>
            <a:endParaRPr lang="en-GB" sz="3200" dirty="0">
              <a:solidFill>
                <a:schemeClr val="tx2"/>
              </a:solidFill>
            </a:endParaRPr>
          </a:p>
        </p:txBody>
      </p:sp>
      <p:grpSp>
        <p:nvGrpSpPr>
          <p:cNvPr id="15" name="Group 14"/>
          <p:cNvGrpSpPr/>
          <p:nvPr/>
        </p:nvGrpSpPr>
        <p:grpSpPr>
          <a:xfrm>
            <a:off x="642910" y="1928802"/>
            <a:ext cx="7786742" cy="830997"/>
            <a:chOff x="357158" y="2000240"/>
            <a:chExt cx="7786742" cy="830997"/>
          </a:xfrm>
        </p:grpSpPr>
        <p:sp>
          <p:nvSpPr>
            <p:cNvPr id="6" name="TextBox 5"/>
            <p:cNvSpPr txBox="1"/>
            <p:nvPr/>
          </p:nvSpPr>
          <p:spPr>
            <a:xfrm>
              <a:off x="1071538" y="2000240"/>
              <a:ext cx="7072362" cy="830997"/>
            </a:xfrm>
            <a:prstGeom prst="rect">
              <a:avLst/>
            </a:prstGeom>
            <a:noFill/>
          </p:spPr>
          <p:txBody>
            <a:bodyPr wrap="square" rtlCol="0">
              <a:spAutoFit/>
            </a:bodyPr>
            <a:lstStyle/>
            <a:p>
              <a:r>
                <a:rPr lang="en-GB" sz="2400" dirty="0" smtClean="0"/>
                <a:t>A </a:t>
              </a:r>
              <a:r>
                <a:rPr lang="en-GB" sz="2400" i="1" dirty="0" smtClean="0">
                  <a:solidFill>
                    <a:schemeClr val="tx2"/>
                  </a:solidFill>
                </a:rPr>
                <a:t>reductive</a:t>
              </a:r>
              <a:r>
                <a:rPr lang="en-GB" sz="2400" dirty="0" smtClean="0"/>
                <a:t> account of mental states: it claims that mental states can be reduced to physical states</a:t>
              </a:r>
              <a:endParaRPr lang="en-GB" sz="2400" dirty="0"/>
            </a:p>
          </p:txBody>
        </p:sp>
        <p:sp>
          <p:nvSpPr>
            <p:cNvPr id="10" name="Cloud Callout 9"/>
            <p:cNvSpPr/>
            <p:nvPr/>
          </p:nvSpPr>
          <p:spPr>
            <a:xfrm>
              <a:off x="357158" y="2000240"/>
              <a:ext cx="473422" cy="326896"/>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4" name="Group 13"/>
          <p:cNvGrpSpPr/>
          <p:nvPr/>
        </p:nvGrpSpPr>
        <p:grpSpPr>
          <a:xfrm>
            <a:off x="642910" y="3214686"/>
            <a:ext cx="4128833" cy="461665"/>
            <a:chOff x="428596" y="3286124"/>
            <a:chExt cx="4128833" cy="461665"/>
          </a:xfrm>
        </p:grpSpPr>
        <p:sp>
          <p:nvSpPr>
            <p:cNvPr id="7" name="TextBox 6"/>
            <p:cNvSpPr txBox="1"/>
            <p:nvPr/>
          </p:nvSpPr>
          <p:spPr>
            <a:xfrm>
              <a:off x="1071538" y="3286124"/>
              <a:ext cx="3485891" cy="461665"/>
            </a:xfrm>
            <a:prstGeom prst="rect">
              <a:avLst/>
            </a:prstGeom>
            <a:noFill/>
          </p:spPr>
          <p:txBody>
            <a:bodyPr wrap="none" rtlCol="0">
              <a:spAutoFit/>
            </a:bodyPr>
            <a:lstStyle/>
            <a:p>
              <a:r>
                <a:rPr lang="en-GB" sz="2400" i="1" dirty="0" smtClean="0">
                  <a:solidFill>
                    <a:schemeClr val="tx2"/>
                  </a:solidFill>
                </a:rPr>
                <a:t>Incompatible </a:t>
              </a:r>
              <a:r>
                <a:rPr lang="en-GB" sz="2400" dirty="0" smtClean="0"/>
                <a:t>with dualism</a:t>
              </a:r>
              <a:endParaRPr lang="en-GB" sz="2400" dirty="0"/>
            </a:p>
          </p:txBody>
        </p:sp>
        <p:sp>
          <p:nvSpPr>
            <p:cNvPr id="11" name="Cloud Callout 10"/>
            <p:cNvSpPr/>
            <p:nvPr/>
          </p:nvSpPr>
          <p:spPr>
            <a:xfrm>
              <a:off x="428596" y="3286124"/>
              <a:ext cx="473422" cy="326896"/>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3" name="Group 12"/>
          <p:cNvGrpSpPr/>
          <p:nvPr/>
        </p:nvGrpSpPr>
        <p:grpSpPr>
          <a:xfrm>
            <a:off x="642910" y="4000504"/>
            <a:ext cx="8001056" cy="1200329"/>
            <a:chOff x="428596" y="4071942"/>
            <a:chExt cx="8001056" cy="1200329"/>
          </a:xfrm>
        </p:grpSpPr>
        <p:sp>
          <p:nvSpPr>
            <p:cNvPr id="8" name="TextBox 7"/>
            <p:cNvSpPr txBox="1"/>
            <p:nvPr/>
          </p:nvSpPr>
          <p:spPr>
            <a:xfrm>
              <a:off x="1071538" y="4071942"/>
              <a:ext cx="7358114" cy="1200329"/>
            </a:xfrm>
            <a:prstGeom prst="rect">
              <a:avLst/>
            </a:prstGeom>
            <a:noFill/>
          </p:spPr>
          <p:txBody>
            <a:bodyPr wrap="square" rtlCol="0">
              <a:spAutoFit/>
            </a:bodyPr>
            <a:lstStyle/>
            <a:p>
              <a:r>
                <a:rPr lang="en-GB" sz="2400" dirty="0" smtClean="0"/>
                <a:t>A form of</a:t>
              </a:r>
              <a:r>
                <a:rPr lang="en-GB" sz="2400" i="1" dirty="0" smtClean="0"/>
                <a:t> </a:t>
              </a:r>
              <a:r>
                <a:rPr lang="en-GB" sz="2400" i="1" dirty="0" smtClean="0">
                  <a:solidFill>
                    <a:schemeClr val="tx2"/>
                  </a:solidFill>
                </a:rPr>
                <a:t>physicalism</a:t>
              </a:r>
              <a:r>
                <a:rPr lang="en-GB" sz="2400" i="1" dirty="0" smtClean="0"/>
                <a:t> </a:t>
              </a:r>
              <a:r>
                <a:rPr lang="en-GB" sz="2400" dirty="0" smtClean="0"/>
                <a:t>– the view that everything we need to know about a mental state can be found out through the study of physical stuff.</a:t>
              </a:r>
              <a:endParaRPr lang="en-GB" sz="2400" dirty="0"/>
            </a:p>
          </p:txBody>
        </p:sp>
        <p:sp>
          <p:nvSpPr>
            <p:cNvPr id="12" name="Cloud Callout 11"/>
            <p:cNvSpPr/>
            <p:nvPr/>
          </p:nvSpPr>
          <p:spPr>
            <a:xfrm>
              <a:off x="428596" y="4071942"/>
              <a:ext cx="473422" cy="326896"/>
            </a:xfrm>
            <a:prstGeom prst="cloudCallout">
              <a:avLst>
                <a:gd name="adj1" fmla="val 80522"/>
                <a:gd name="adj2" fmla="val 87447"/>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2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2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2177969" cy="369332"/>
            </a:xfrm>
            <a:prstGeom prst="rect">
              <a:avLst/>
            </a:prstGeom>
            <a:noFill/>
          </p:spPr>
          <p:txBody>
            <a:bodyPr wrap="none" rtlCol="0">
              <a:spAutoFit/>
            </a:bodyPr>
            <a:lstStyle/>
            <a:p>
              <a:r>
                <a:rPr lang="en-GB" i="1" dirty="0" smtClean="0">
                  <a:solidFill>
                    <a:schemeClr val="tx2"/>
                  </a:solidFill>
                </a:rPr>
                <a:t>Exploring physicalism</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71472" y="1571612"/>
            <a:ext cx="6763198" cy="707886"/>
          </a:xfrm>
          <a:prstGeom prst="rect">
            <a:avLst/>
          </a:prstGeom>
          <a:noFill/>
        </p:spPr>
        <p:txBody>
          <a:bodyPr wrap="none" rtlCol="0">
            <a:spAutoFit/>
          </a:bodyPr>
          <a:lstStyle/>
          <a:p>
            <a:r>
              <a:rPr lang="en-GB" sz="2400" dirty="0" err="1" smtClean="0">
                <a:solidFill>
                  <a:schemeClr val="tx2"/>
                </a:solidFill>
              </a:rPr>
              <a:t>Jaegwon</a:t>
            </a:r>
            <a:r>
              <a:rPr lang="en-GB" sz="2400" dirty="0" smtClean="0">
                <a:solidFill>
                  <a:schemeClr val="tx2"/>
                </a:solidFill>
              </a:rPr>
              <a:t> Kim’s three minimal criteria for physicalism </a:t>
            </a:r>
          </a:p>
          <a:p>
            <a:r>
              <a:rPr lang="en-GB" sz="1600" dirty="0" smtClean="0"/>
              <a:t>(</a:t>
            </a:r>
            <a:r>
              <a:rPr lang="en-GB" sz="1600" i="1" dirty="0" smtClean="0"/>
              <a:t>Philosophy of Mind, </a:t>
            </a:r>
            <a:r>
              <a:rPr lang="en-GB" sz="1600" dirty="0" smtClean="0"/>
              <a:t>1995)</a:t>
            </a:r>
            <a:endParaRPr lang="en-GB" sz="1600" dirty="0"/>
          </a:p>
        </p:txBody>
      </p:sp>
      <p:grpSp>
        <p:nvGrpSpPr>
          <p:cNvPr id="14" name="Group 13"/>
          <p:cNvGrpSpPr/>
          <p:nvPr/>
        </p:nvGrpSpPr>
        <p:grpSpPr>
          <a:xfrm>
            <a:off x="785786" y="2714620"/>
            <a:ext cx="3555782" cy="1676111"/>
            <a:chOff x="1357290" y="3786190"/>
            <a:chExt cx="3555782" cy="1676111"/>
          </a:xfrm>
        </p:grpSpPr>
        <p:sp>
          <p:nvSpPr>
            <p:cNvPr id="6" name="TextBox 5"/>
            <p:cNvSpPr txBox="1"/>
            <p:nvPr/>
          </p:nvSpPr>
          <p:spPr>
            <a:xfrm>
              <a:off x="1357290" y="3786190"/>
              <a:ext cx="3135667" cy="461665"/>
            </a:xfrm>
            <a:prstGeom prst="rect">
              <a:avLst/>
            </a:prstGeom>
            <a:noFill/>
          </p:spPr>
          <p:txBody>
            <a:bodyPr wrap="none" rtlCol="0">
              <a:spAutoFit/>
            </a:bodyPr>
            <a:lstStyle/>
            <a:p>
              <a:r>
                <a:rPr lang="en-GB" sz="2400" dirty="0" smtClean="0"/>
                <a:t>1. Supervenience thesis</a:t>
              </a:r>
              <a:endParaRPr lang="en-GB" sz="2400" dirty="0"/>
            </a:p>
          </p:txBody>
        </p:sp>
        <p:sp>
          <p:nvSpPr>
            <p:cNvPr id="7" name="TextBox 6"/>
            <p:cNvSpPr txBox="1"/>
            <p:nvPr/>
          </p:nvSpPr>
          <p:spPr>
            <a:xfrm>
              <a:off x="1357290" y="4393413"/>
              <a:ext cx="3488647" cy="461665"/>
            </a:xfrm>
            <a:prstGeom prst="rect">
              <a:avLst/>
            </a:prstGeom>
            <a:noFill/>
          </p:spPr>
          <p:txBody>
            <a:bodyPr wrap="none" rtlCol="0">
              <a:spAutoFit/>
            </a:bodyPr>
            <a:lstStyle/>
            <a:p>
              <a:r>
                <a:rPr lang="en-GB" sz="2400" dirty="0" smtClean="0"/>
                <a:t>2.  Anti-Cartesian principle</a:t>
              </a:r>
              <a:endParaRPr lang="en-GB" sz="2400" dirty="0"/>
            </a:p>
          </p:txBody>
        </p:sp>
        <p:sp>
          <p:nvSpPr>
            <p:cNvPr id="8" name="TextBox 7"/>
            <p:cNvSpPr txBox="1"/>
            <p:nvPr/>
          </p:nvSpPr>
          <p:spPr>
            <a:xfrm>
              <a:off x="1357290" y="5000636"/>
              <a:ext cx="3555782" cy="461665"/>
            </a:xfrm>
            <a:prstGeom prst="rect">
              <a:avLst/>
            </a:prstGeom>
            <a:noFill/>
          </p:spPr>
          <p:txBody>
            <a:bodyPr wrap="none" rtlCol="0">
              <a:spAutoFit/>
            </a:bodyPr>
            <a:lstStyle/>
            <a:p>
              <a:r>
                <a:rPr lang="en-GB" sz="2400" dirty="0" smtClean="0"/>
                <a:t>3.  Mind-body dependence</a:t>
              </a:r>
              <a:endParaRPr lang="en-GB" sz="2400" dirty="0"/>
            </a:p>
          </p:txBody>
        </p:sp>
      </p:grpSp>
      <p:pic>
        <p:nvPicPr>
          <p:cNvPr id="7170" name="Picture 2" descr="http://tbn1.google.com/images?q=tbn:F301VdUAlrBgmM:http://www.brown.edu/Departments/Philosophy/faculty/kim/kim.jpg">
            <a:hlinkClick r:id="rId3"/>
          </p:cNvPr>
          <p:cNvPicPr>
            <a:picLocks noChangeAspect="1" noChangeArrowheads="1"/>
          </p:cNvPicPr>
          <p:nvPr/>
        </p:nvPicPr>
        <p:blipFill>
          <a:blip r:embed="rId4"/>
          <a:srcRect/>
          <a:stretch>
            <a:fillRect/>
          </a:stretch>
        </p:blipFill>
        <p:spPr bwMode="auto">
          <a:xfrm>
            <a:off x="4786314" y="2143116"/>
            <a:ext cx="2643206" cy="266542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3188052" cy="369332"/>
            </a:xfrm>
            <a:prstGeom prst="rect">
              <a:avLst/>
            </a:prstGeom>
            <a:noFill/>
          </p:spPr>
          <p:txBody>
            <a:bodyPr wrap="none" rtlCol="0">
              <a:spAutoFit/>
            </a:bodyPr>
            <a:lstStyle/>
            <a:p>
              <a:r>
                <a:rPr lang="en-GB" i="1" dirty="0" smtClean="0">
                  <a:solidFill>
                    <a:schemeClr val="tx2"/>
                  </a:solidFill>
                </a:rPr>
                <a:t>The supervenience thesis. Super.</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500034" y="1071546"/>
            <a:ext cx="4400307" cy="584775"/>
          </a:xfrm>
          <a:prstGeom prst="rect">
            <a:avLst/>
          </a:prstGeom>
          <a:noFill/>
        </p:spPr>
        <p:txBody>
          <a:bodyPr wrap="none" rtlCol="0">
            <a:spAutoFit/>
          </a:bodyPr>
          <a:lstStyle/>
          <a:p>
            <a:r>
              <a:rPr lang="en-GB" sz="3200" dirty="0" smtClean="0">
                <a:solidFill>
                  <a:schemeClr val="tx2"/>
                </a:solidFill>
              </a:rPr>
              <a:t>The supervenience thesis</a:t>
            </a:r>
            <a:endParaRPr lang="en-GB" sz="3200" dirty="0">
              <a:solidFill>
                <a:schemeClr val="tx2"/>
              </a:solidFill>
            </a:endParaRPr>
          </a:p>
        </p:txBody>
      </p:sp>
      <p:sp>
        <p:nvSpPr>
          <p:cNvPr id="6" name="TextBox 5"/>
          <p:cNvSpPr txBox="1"/>
          <p:nvPr/>
        </p:nvSpPr>
        <p:spPr>
          <a:xfrm>
            <a:off x="428596" y="2023205"/>
            <a:ext cx="7929618" cy="1631216"/>
          </a:xfrm>
          <a:prstGeom prst="rect">
            <a:avLst/>
          </a:prstGeom>
          <a:noFill/>
        </p:spPr>
        <p:txBody>
          <a:bodyPr wrap="square" rtlCol="0">
            <a:spAutoFit/>
          </a:bodyPr>
          <a:lstStyle/>
          <a:p>
            <a:r>
              <a:rPr lang="en-GB" sz="2000" i="1" dirty="0" smtClean="0"/>
              <a:t>The mental supervenes on the physical in that any two things (objects, events, organisms, persons, etc.) exactly alike in all physical properties cannot differ in respect of mental properties.  That is, physical </a:t>
            </a:r>
            <a:r>
              <a:rPr lang="en-GB" sz="2000" i="1" dirty="0" err="1" smtClean="0"/>
              <a:t>indiscernability</a:t>
            </a:r>
            <a:r>
              <a:rPr lang="en-GB" sz="2000" i="1" dirty="0" smtClean="0"/>
              <a:t> entails psychological </a:t>
            </a:r>
            <a:r>
              <a:rPr lang="en-GB" sz="2000" i="1" dirty="0" err="1" smtClean="0"/>
              <a:t>indiscernability</a:t>
            </a:r>
            <a:r>
              <a:rPr lang="en-GB" sz="2000" i="1" dirty="0" smtClean="0"/>
              <a:t>. </a:t>
            </a:r>
          </a:p>
          <a:p>
            <a:pPr algn="r"/>
            <a:r>
              <a:rPr lang="en-GB" sz="2000" dirty="0" smtClean="0"/>
              <a:t>(Kim 1995:10)</a:t>
            </a:r>
            <a:endParaRPr lang="en-GB" sz="2000" i="1" dirty="0"/>
          </a:p>
        </p:txBody>
      </p:sp>
      <p:sp>
        <p:nvSpPr>
          <p:cNvPr id="8" name="TextBox 7"/>
          <p:cNvSpPr txBox="1"/>
          <p:nvPr/>
        </p:nvSpPr>
        <p:spPr>
          <a:xfrm>
            <a:off x="428596" y="5814972"/>
            <a:ext cx="6841745" cy="400110"/>
          </a:xfrm>
          <a:prstGeom prst="rect">
            <a:avLst/>
          </a:prstGeom>
          <a:noFill/>
        </p:spPr>
        <p:txBody>
          <a:bodyPr wrap="none" rtlCol="0">
            <a:spAutoFit/>
          </a:bodyPr>
          <a:lstStyle/>
          <a:p>
            <a:r>
              <a:rPr lang="en-GB" sz="2000" dirty="0" smtClean="0"/>
              <a:t>If you accept this thesis then you must reject Cartesian Dualism.</a:t>
            </a:r>
            <a:endParaRPr lang="en-GB" sz="2000" dirty="0"/>
          </a:p>
        </p:txBody>
      </p:sp>
      <p:grpSp>
        <p:nvGrpSpPr>
          <p:cNvPr id="10" name="Group 9"/>
          <p:cNvGrpSpPr/>
          <p:nvPr/>
        </p:nvGrpSpPr>
        <p:grpSpPr>
          <a:xfrm>
            <a:off x="428596" y="3929066"/>
            <a:ext cx="8715404" cy="1565142"/>
            <a:chOff x="428596" y="3929066"/>
            <a:chExt cx="8715404" cy="1565142"/>
          </a:xfrm>
        </p:grpSpPr>
        <p:sp>
          <p:nvSpPr>
            <p:cNvPr id="7" name="TextBox 6"/>
            <p:cNvSpPr txBox="1"/>
            <p:nvPr/>
          </p:nvSpPr>
          <p:spPr>
            <a:xfrm>
              <a:off x="428596" y="3929066"/>
              <a:ext cx="8715404" cy="707886"/>
            </a:xfrm>
            <a:prstGeom prst="rect">
              <a:avLst/>
            </a:prstGeom>
            <a:noFill/>
          </p:spPr>
          <p:txBody>
            <a:bodyPr wrap="square" rtlCol="0">
              <a:spAutoFit/>
            </a:bodyPr>
            <a:lstStyle/>
            <a:p>
              <a:r>
                <a:rPr lang="en-GB" sz="2000" b="1" dirty="0" smtClean="0">
                  <a:solidFill>
                    <a:schemeClr val="tx2"/>
                  </a:solidFill>
                </a:rPr>
                <a:t>In other words </a:t>
              </a:r>
              <a:r>
                <a:rPr lang="en-GB" sz="2000" dirty="0" smtClean="0"/>
                <a:t>– if there is no physical difference between brain states then there is no psychological difference in mental state.</a:t>
              </a:r>
              <a:endParaRPr lang="en-GB" sz="2000" dirty="0"/>
            </a:p>
          </p:txBody>
        </p:sp>
        <p:sp>
          <p:nvSpPr>
            <p:cNvPr id="9" name="TextBox 8"/>
            <p:cNvSpPr txBox="1"/>
            <p:nvPr/>
          </p:nvSpPr>
          <p:spPr>
            <a:xfrm>
              <a:off x="500034" y="4786322"/>
              <a:ext cx="8643966" cy="707886"/>
            </a:xfrm>
            <a:prstGeom prst="rect">
              <a:avLst/>
            </a:prstGeom>
            <a:noFill/>
          </p:spPr>
          <p:txBody>
            <a:bodyPr wrap="square" rtlCol="0">
              <a:spAutoFit/>
            </a:bodyPr>
            <a:lstStyle/>
            <a:p>
              <a:r>
                <a:rPr lang="en-GB" sz="2000" dirty="0" smtClean="0"/>
                <a:t>If another being is physically indiscernible from you, then you are psychologically identical too.</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20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20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20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Effect transition="in" filter="fade">
                                      <p:cBhvr>
                                        <p:cTn id="23"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0034" y="428604"/>
            <a:ext cx="8143932" cy="369332"/>
            <a:chOff x="500034" y="428604"/>
            <a:chExt cx="8143932" cy="369332"/>
          </a:xfrm>
        </p:grpSpPr>
        <p:sp>
          <p:nvSpPr>
            <p:cNvPr id="3" name="TextBox 2"/>
            <p:cNvSpPr txBox="1"/>
            <p:nvPr/>
          </p:nvSpPr>
          <p:spPr>
            <a:xfrm>
              <a:off x="500034" y="428604"/>
              <a:ext cx="5203540" cy="369332"/>
            </a:xfrm>
            <a:prstGeom prst="rect">
              <a:avLst/>
            </a:prstGeom>
            <a:noFill/>
          </p:spPr>
          <p:txBody>
            <a:bodyPr wrap="none" rtlCol="0">
              <a:spAutoFit/>
            </a:bodyPr>
            <a:lstStyle/>
            <a:p>
              <a:r>
                <a:rPr lang="en-GB" i="1" dirty="0" smtClean="0">
                  <a:solidFill>
                    <a:schemeClr val="tx2"/>
                  </a:solidFill>
                </a:rPr>
                <a:t>Supervenience thesis + Cartesian Dualism? No can do.</a:t>
              </a:r>
            </a:p>
          </p:txBody>
        </p:sp>
        <p:cxnSp>
          <p:nvCxnSpPr>
            <p:cNvPr id="4" name="Straight Connector 3"/>
            <p:cNvCxnSpPr/>
            <p:nvPr/>
          </p:nvCxnSpPr>
          <p:spPr>
            <a:xfrm>
              <a:off x="500034" y="785794"/>
              <a:ext cx="8143932"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5" name="Rectangle 4"/>
          <p:cNvSpPr/>
          <p:nvPr/>
        </p:nvSpPr>
        <p:spPr>
          <a:xfrm>
            <a:off x="428596" y="928670"/>
            <a:ext cx="7929618" cy="830997"/>
          </a:xfrm>
          <a:prstGeom prst="rect">
            <a:avLst/>
          </a:prstGeom>
        </p:spPr>
        <p:txBody>
          <a:bodyPr wrap="square">
            <a:spAutoFit/>
          </a:bodyPr>
          <a:lstStyle/>
          <a:p>
            <a:r>
              <a:rPr lang="en-GB" sz="2400" dirty="0" smtClean="0">
                <a:solidFill>
                  <a:schemeClr val="tx2"/>
                </a:solidFill>
              </a:rPr>
              <a:t>Why accepting the supervenience thesis entails rejecting Cartesian dualism</a:t>
            </a:r>
          </a:p>
        </p:txBody>
      </p:sp>
      <p:sp>
        <p:nvSpPr>
          <p:cNvPr id="6" name="TextBox 5"/>
          <p:cNvSpPr txBox="1"/>
          <p:nvPr/>
        </p:nvSpPr>
        <p:spPr>
          <a:xfrm>
            <a:off x="428596" y="1928802"/>
            <a:ext cx="8380884" cy="400110"/>
          </a:xfrm>
          <a:prstGeom prst="rect">
            <a:avLst/>
          </a:prstGeom>
          <a:noFill/>
        </p:spPr>
        <p:txBody>
          <a:bodyPr wrap="none" rtlCol="0">
            <a:spAutoFit/>
          </a:bodyPr>
          <a:lstStyle/>
          <a:p>
            <a:r>
              <a:rPr lang="en-GB" sz="2000" b="1" dirty="0" smtClean="0"/>
              <a:t>1. </a:t>
            </a:r>
            <a:r>
              <a:rPr lang="en-GB" sz="2000" dirty="0" smtClean="0"/>
              <a:t>Let us imagine two Cartesian souls which consist entirely of immaterial stuff.</a:t>
            </a:r>
            <a:endParaRPr lang="en-GB" sz="2000" dirty="0"/>
          </a:p>
        </p:txBody>
      </p:sp>
      <p:sp>
        <p:nvSpPr>
          <p:cNvPr id="8" name="TextBox 7"/>
          <p:cNvSpPr txBox="1"/>
          <p:nvPr/>
        </p:nvSpPr>
        <p:spPr>
          <a:xfrm>
            <a:off x="428596" y="2721468"/>
            <a:ext cx="8215370" cy="707886"/>
          </a:xfrm>
          <a:prstGeom prst="rect">
            <a:avLst/>
          </a:prstGeom>
          <a:noFill/>
        </p:spPr>
        <p:txBody>
          <a:bodyPr wrap="square" rtlCol="0">
            <a:spAutoFit/>
          </a:bodyPr>
          <a:lstStyle/>
          <a:p>
            <a:r>
              <a:rPr lang="en-GB" sz="2000" b="1" dirty="0" smtClean="0"/>
              <a:t>2.  </a:t>
            </a:r>
            <a:r>
              <a:rPr lang="en-GB" sz="2000" dirty="0" smtClean="0"/>
              <a:t>As these souls have no physical properties then we must say that they are physically identical (because they each have no physical properties).</a:t>
            </a:r>
            <a:endParaRPr lang="en-GB" sz="2000" dirty="0"/>
          </a:p>
        </p:txBody>
      </p:sp>
      <p:sp>
        <p:nvSpPr>
          <p:cNvPr id="9" name="TextBox 8"/>
          <p:cNvSpPr txBox="1"/>
          <p:nvPr/>
        </p:nvSpPr>
        <p:spPr>
          <a:xfrm>
            <a:off x="428596" y="3821910"/>
            <a:ext cx="8501122" cy="707886"/>
          </a:xfrm>
          <a:prstGeom prst="rect">
            <a:avLst/>
          </a:prstGeom>
          <a:noFill/>
        </p:spPr>
        <p:txBody>
          <a:bodyPr wrap="square" rtlCol="0">
            <a:spAutoFit/>
          </a:bodyPr>
          <a:lstStyle/>
          <a:p>
            <a:r>
              <a:rPr lang="en-GB" sz="2000" b="1" dirty="0" smtClean="0"/>
              <a:t>3.  </a:t>
            </a:r>
            <a:r>
              <a:rPr lang="en-GB" sz="2000" dirty="0" smtClean="0"/>
              <a:t>The mind-body supervenience theory states that ‘Physical </a:t>
            </a:r>
            <a:r>
              <a:rPr lang="en-GB" sz="2000" dirty="0" err="1" smtClean="0"/>
              <a:t>indiscernability</a:t>
            </a:r>
            <a:r>
              <a:rPr lang="en-GB" sz="2000" dirty="0" smtClean="0"/>
              <a:t> entails psychological </a:t>
            </a:r>
            <a:r>
              <a:rPr lang="en-GB" sz="2000" dirty="0" err="1" smtClean="0"/>
              <a:t>indiscernability</a:t>
            </a:r>
            <a:r>
              <a:rPr lang="en-GB" sz="2000" dirty="0" smtClean="0"/>
              <a:t>’.  </a:t>
            </a:r>
            <a:endParaRPr lang="en-GB" sz="2000" dirty="0"/>
          </a:p>
        </p:txBody>
      </p:sp>
      <p:sp>
        <p:nvSpPr>
          <p:cNvPr id="10" name="TextBox 9"/>
          <p:cNvSpPr txBox="1"/>
          <p:nvPr/>
        </p:nvSpPr>
        <p:spPr>
          <a:xfrm>
            <a:off x="428596" y="4922352"/>
            <a:ext cx="6435288" cy="400110"/>
          </a:xfrm>
          <a:prstGeom prst="rect">
            <a:avLst/>
          </a:prstGeom>
          <a:noFill/>
        </p:spPr>
        <p:txBody>
          <a:bodyPr wrap="none" rtlCol="0">
            <a:spAutoFit/>
          </a:bodyPr>
          <a:lstStyle/>
          <a:p>
            <a:r>
              <a:rPr lang="en-GB" sz="2000" b="1" dirty="0" smtClean="0"/>
              <a:t>4. </a:t>
            </a:r>
            <a:r>
              <a:rPr lang="en-GB" sz="2000" dirty="0" smtClean="0"/>
              <a:t>[from 2].  The two souls must be psychologically identical.</a:t>
            </a:r>
            <a:endParaRPr lang="en-GB" sz="2000" dirty="0"/>
          </a:p>
        </p:txBody>
      </p:sp>
      <p:sp>
        <p:nvSpPr>
          <p:cNvPr id="11" name="TextBox 10"/>
          <p:cNvSpPr txBox="1"/>
          <p:nvPr/>
        </p:nvSpPr>
        <p:spPr>
          <a:xfrm>
            <a:off x="428596" y="5715016"/>
            <a:ext cx="7049237" cy="400110"/>
          </a:xfrm>
          <a:prstGeom prst="rect">
            <a:avLst/>
          </a:prstGeom>
          <a:noFill/>
        </p:spPr>
        <p:txBody>
          <a:bodyPr wrap="none" rtlCol="0">
            <a:spAutoFit/>
          </a:bodyPr>
          <a:lstStyle/>
          <a:p>
            <a:r>
              <a:rPr lang="en-GB" sz="2000" b="1" dirty="0" smtClean="0"/>
              <a:t>5.  </a:t>
            </a:r>
            <a:r>
              <a:rPr lang="en-GB" sz="2000" dirty="0" smtClean="0"/>
              <a:t>Either there is one Cartesian soul, or Cartesian Dualism is false.</a:t>
            </a:r>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2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20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fade">
                                      <p:cBhvr>
                                        <p:cTn id="22" dur="20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animEffect transition="in" filter="fade">
                                      <p:cBhvr>
                                        <p:cTn id="27" dur="2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8" grpId="0" build="allAtOnce"/>
      <p:bldP spid="9" grpId="0" build="allAtOnce"/>
      <p:bldP spid="10" grpId="0" build="allAtOnce"/>
      <p:bldP spid="11" grpId="0" build="allAtOnce"/>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932</TotalTime>
  <Words>2814</Words>
  <Application>Microsoft Office PowerPoint</Application>
  <PresentationFormat>On-screen Show (4:3)</PresentationFormat>
  <Paragraphs>268</Paragraphs>
  <Slides>31</Slides>
  <Notes>16</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Suilin Lavelle</dc:creator>
  <cp:lastModifiedBy>Jane Suilin Lavelle</cp:lastModifiedBy>
  <cp:revision>48</cp:revision>
  <dcterms:created xsi:type="dcterms:W3CDTF">2009-01-16T11:32:29Z</dcterms:created>
  <dcterms:modified xsi:type="dcterms:W3CDTF">2009-07-03T13:28:20Z</dcterms:modified>
</cp:coreProperties>
</file>