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82" r:id="rId4"/>
    <p:sldId id="283" r:id="rId5"/>
    <p:sldId id="258" r:id="rId6"/>
    <p:sldId id="259" r:id="rId7"/>
    <p:sldId id="260" r:id="rId8"/>
    <p:sldId id="261" r:id="rId9"/>
    <p:sldId id="262" r:id="rId10"/>
    <p:sldId id="263" r:id="rId11"/>
    <p:sldId id="264" r:id="rId12"/>
    <p:sldId id="265" r:id="rId13"/>
    <p:sldId id="278" r:id="rId14"/>
    <p:sldId id="280" r:id="rId15"/>
    <p:sldId id="281"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8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93E35F-08F8-4002-8D3F-313C3AA6C1CE}" type="doc">
      <dgm:prSet loTypeId="urn:microsoft.com/office/officeart/2005/8/layout/arrow3" loCatId="relationship" qsTypeId="urn:microsoft.com/office/officeart/2005/8/quickstyle/simple1" qsCatId="simple" csTypeId="urn:microsoft.com/office/officeart/2005/8/colors/accent2_3" csCatId="accent2" phldr="1"/>
      <dgm:spPr/>
      <dgm:t>
        <a:bodyPr/>
        <a:lstStyle/>
        <a:p>
          <a:endParaRPr lang="en-GB"/>
        </a:p>
      </dgm:t>
    </dgm:pt>
    <dgm:pt modelId="{87EE5734-40FF-4BBF-A641-49989C434937}">
      <dgm:prSet phldrT="[Text]" custT="1"/>
      <dgm:spPr/>
      <dgm:t>
        <a:bodyPr/>
        <a:lstStyle/>
        <a:p>
          <a:pPr algn="l"/>
          <a:r>
            <a:rPr lang="en-GB" sz="3200" dirty="0" smtClean="0">
              <a:latin typeface="Arial" pitchFamily="34" charset="0"/>
              <a:cs typeface="Arial" pitchFamily="34" charset="0"/>
            </a:rPr>
            <a:t>The </a:t>
          </a:r>
          <a:r>
            <a:rPr lang="en-GB" sz="3200" b="1" dirty="0" smtClean="0">
              <a:latin typeface="Arial" pitchFamily="34" charset="0"/>
              <a:cs typeface="Arial" pitchFamily="34" charset="0"/>
            </a:rPr>
            <a:t>signifier</a:t>
          </a:r>
          <a:r>
            <a:rPr lang="en-GB" sz="3200" dirty="0" smtClean="0">
              <a:latin typeface="Arial" pitchFamily="34" charset="0"/>
              <a:cs typeface="Arial" pitchFamily="34" charset="0"/>
            </a:rPr>
            <a:t>: the form that the sign takes</a:t>
          </a:r>
          <a:endParaRPr lang="en-GB" sz="3200" dirty="0">
            <a:latin typeface="Arial" pitchFamily="34" charset="0"/>
            <a:cs typeface="Arial" pitchFamily="34" charset="0"/>
          </a:endParaRPr>
        </a:p>
      </dgm:t>
    </dgm:pt>
    <dgm:pt modelId="{9D02D6A1-3B93-435B-ABC1-70BFF89FD096}" type="parTrans" cxnId="{2C601FAE-40D3-4B62-857F-32B33136D9F1}">
      <dgm:prSet/>
      <dgm:spPr/>
      <dgm:t>
        <a:bodyPr/>
        <a:lstStyle/>
        <a:p>
          <a:endParaRPr lang="en-GB"/>
        </a:p>
      </dgm:t>
    </dgm:pt>
    <dgm:pt modelId="{A7D7D62D-D455-45DF-BF74-CADECFD1A0AD}" type="sibTrans" cxnId="{2C601FAE-40D3-4B62-857F-32B33136D9F1}">
      <dgm:prSet/>
      <dgm:spPr/>
      <dgm:t>
        <a:bodyPr/>
        <a:lstStyle/>
        <a:p>
          <a:endParaRPr lang="en-GB"/>
        </a:p>
      </dgm:t>
    </dgm:pt>
    <dgm:pt modelId="{9025FBF8-ECE7-48AE-A51C-B5037AA02D5C}">
      <dgm:prSet phldrT="[Text]" custT="1"/>
      <dgm:spPr/>
      <dgm:t>
        <a:bodyPr/>
        <a:lstStyle/>
        <a:p>
          <a:pPr algn="l"/>
          <a:r>
            <a:rPr lang="en-GB" sz="3200" dirty="0" smtClean="0">
              <a:latin typeface="Arial" pitchFamily="34" charset="0"/>
              <a:cs typeface="Arial" pitchFamily="34" charset="0"/>
            </a:rPr>
            <a:t>The </a:t>
          </a:r>
          <a:r>
            <a:rPr lang="en-GB" sz="3200" b="1" dirty="0" smtClean="0">
              <a:latin typeface="Arial" pitchFamily="34" charset="0"/>
              <a:cs typeface="Arial" pitchFamily="34" charset="0"/>
            </a:rPr>
            <a:t>signified</a:t>
          </a:r>
          <a:r>
            <a:rPr lang="en-GB" sz="3200" dirty="0" smtClean="0">
              <a:latin typeface="Arial" pitchFamily="34" charset="0"/>
              <a:cs typeface="Arial" pitchFamily="34" charset="0"/>
            </a:rPr>
            <a:t>: the concept that the sign represents</a:t>
          </a:r>
          <a:endParaRPr lang="en-GB" sz="3200" dirty="0">
            <a:latin typeface="Arial" pitchFamily="34" charset="0"/>
            <a:cs typeface="Arial" pitchFamily="34" charset="0"/>
          </a:endParaRPr>
        </a:p>
      </dgm:t>
    </dgm:pt>
    <dgm:pt modelId="{D5AFB952-5CD3-491D-9F77-278EC7360920}" type="parTrans" cxnId="{4CD9A9B3-BC4B-4DF3-814E-97039BDC8055}">
      <dgm:prSet/>
      <dgm:spPr/>
      <dgm:t>
        <a:bodyPr/>
        <a:lstStyle/>
        <a:p>
          <a:endParaRPr lang="en-GB"/>
        </a:p>
      </dgm:t>
    </dgm:pt>
    <dgm:pt modelId="{27E58014-01D2-4F82-8F0C-A2BD0C9816CA}" type="sibTrans" cxnId="{4CD9A9B3-BC4B-4DF3-814E-97039BDC8055}">
      <dgm:prSet/>
      <dgm:spPr/>
      <dgm:t>
        <a:bodyPr/>
        <a:lstStyle/>
        <a:p>
          <a:endParaRPr lang="en-GB"/>
        </a:p>
      </dgm:t>
    </dgm:pt>
    <dgm:pt modelId="{DBB5F435-E13D-45A1-B1BA-DF6E1744F1B5}" type="pres">
      <dgm:prSet presAssocID="{DC93E35F-08F8-4002-8D3F-313C3AA6C1CE}" presName="compositeShape" presStyleCnt="0">
        <dgm:presLayoutVars>
          <dgm:chMax val="2"/>
          <dgm:dir/>
          <dgm:resizeHandles val="exact"/>
        </dgm:presLayoutVars>
      </dgm:prSet>
      <dgm:spPr/>
      <dgm:t>
        <a:bodyPr/>
        <a:lstStyle/>
        <a:p>
          <a:endParaRPr lang="en-GB"/>
        </a:p>
      </dgm:t>
    </dgm:pt>
    <dgm:pt modelId="{5CFDC344-8C75-4659-B712-AAFAAAC75086}" type="pres">
      <dgm:prSet presAssocID="{DC93E35F-08F8-4002-8D3F-313C3AA6C1CE}" presName="divider" presStyleLbl="fgShp" presStyleIdx="0" presStyleCnt="1"/>
      <dgm:spPr/>
    </dgm:pt>
    <dgm:pt modelId="{7A560402-739A-4014-8D14-FB21BD69BEA8}" type="pres">
      <dgm:prSet presAssocID="{87EE5734-40FF-4BBF-A641-49989C434937}" presName="downArrow" presStyleLbl="node1" presStyleIdx="0" presStyleCnt="2"/>
      <dgm:spPr/>
    </dgm:pt>
    <dgm:pt modelId="{5139481A-A23A-4B6E-86BA-CDCC38756F37}" type="pres">
      <dgm:prSet presAssocID="{87EE5734-40FF-4BBF-A641-49989C434937}" presName="downArrowText" presStyleLbl="revTx" presStyleIdx="0" presStyleCnt="2" custScaleX="146093">
        <dgm:presLayoutVars>
          <dgm:bulletEnabled val="1"/>
        </dgm:presLayoutVars>
      </dgm:prSet>
      <dgm:spPr/>
      <dgm:t>
        <a:bodyPr/>
        <a:lstStyle/>
        <a:p>
          <a:endParaRPr lang="en-GB"/>
        </a:p>
      </dgm:t>
    </dgm:pt>
    <dgm:pt modelId="{22A46160-8608-4665-B0BF-7224E3E03719}" type="pres">
      <dgm:prSet presAssocID="{9025FBF8-ECE7-48AE-A51C-B5037AA02D5C}" presName="upArrow" presStyleLbl="node1" presStyleIdx="1" presStyleCnt="2"/>
      <dgm:spPr/>
    </dgm:pt>
    <dgm:pt modelId="{5A6D0300-F6EC-4668-A1DC-62E1A5134BE9}" type="pres">
      <dgm:prSet presAssocID="{9025FBF8-ECE7-48AE-A51C-B5037AA02D5C}" presName="upArrowText" presStyleLbl="revTx" presStyleIdx="1" presStyleCnt="2" custScaleX="135156">
        <dgm:presLayoutVars>
          <dgm:bulletEnabled val="1"/>
        </dgm:presLayoutVars>
      </dgm:prSet>
      <dgm:spPr/>
      <dgm:t>
        <a:bodyPr/>
        <a:lstStyle/>
        <a:p>
          <a:endParaRPr lang="en-GB"/>
        </a:p>
      </dgm:t>
    </dgm:pt>
  </dgm:ptLst>
  <dgm:cxnLst>
    <dgm:cxn modelId="{A75F2129-EE4E-49BC-B93E-B140D4073DFB}" type="presOf" srcId="{9025FBF8-ECE7-48AE-A51C-B5037AA02D5C}" destId="{5A6D0300-F6EC-4668-A1DC-62E1A5134BE9}" srcOrd="0" destOrd="0" presId="urn:microsoft.com/office/officeart/2005/8/layout/arrow3"/>
    <dgm:cxn modelId="{BCA689CF-5D92-4032-8F17-A1D020D262E7}" type="presOf" srcId="{87EE5734-40FF-4BBF-A641-49989C434937}" destId="{5139481A-A23A-4B6E-86BA-CDCC38756F37}" srcOrd="0" destOrd="0" presId="urn:microsoft.com/office/officeart/2005/8/layout/arrow3"/>
    <dgm:cxn modelId="{2C601FAE-40D3-4B62-857F-32B33136D9F1}" srcId="{DC93E35F-08F8-4002-8D3F-313C3AA6C1CE}" destId="{87EE5734-40FF-4BBF-A641-49989C434937}" srcOrd="0" destOrd="0" parTransId="{9D02D6A1-3B93-435B-ABC1-70BFF89FD096}" sibTransId="{A7D7D62D-D455-45DF-BF74-CADECFD1A0AD}"/>
    <dgm:cxn modelId="{5D188823-1843-49CA-BEC8-302700420452}" type="presOf" srcId="{DC93E35F-08F8-4002-8D3F-313C3AA6C1CE}" destId="{DBB5F435-E13D-45A1-B1BA-DF6E1744F1B5}" srcOrd="0" destOrd="0" presId="urn:microsoft.com/office/officeart/2005/8/layout/arrow3"/>
    <dgm:cxn modelId="{4CD9A9B3-BC4B-4DF3-814E-97039BDC8055}" srcId="{DC93E35F-08F8-4002-8D3F-313C3AA6C1CE}" destId="{9025FBF8-ECE7-48AE-A51C-B5037AA02D5C}" srcOrd="1" destOrd="0" parTransId="{D5AFB952-5CD3-491D-9F77-278EC7360920}" sibTransId="{27E58014-01D2-4F82-8F0C-A2BD0C9816CA}"/>
    <dgm:cxn modelId="{31DCC7B0-F77E-4C3D-99EC-9F152B957A32}" type="presParOf" srcId="{DBB5F435-E13D-45A1-B1BA-DF6E1744F1B5}" destId="{5CFDC344-8C75-4659-B712-AAFAAAC75086}" srcOrd="0" destOrd="0" presId="urn:microsoft.com/office/officeart/2005/8/layout/arrow3"/>
    <dgm:cxn modelId="{8CC4C363-F4C9-4E71-BA16-BBD1B68A1152}" type="presParOf" srcId="{DBB5F435-E13D-45A1-B1BA-DF6E1744F1B5}" destId="{7A560402-739A-4014-8D14-FB21BD69BEA8}" srcOrd="1" destOrd="0" presId="urn:microsoft.com/office/officeart/2005/8/layout/arrow3"/>
    <dgm:cxn modelId="{4B17C20F-81C7-44D2-9BB0-6127DC0DBA8A}" type="presParOf" srcId="{DBB5F435-E13D-45A1-B1BA-DF6E1744F1B5}" destId="{5139481A-A23A-4B6E-86BA-CDCC38756F37}" srcOrd="2" destOrd="0" presId="urn:microsoft.com/office/officeart/2005/8/layout/arrow3"/>
    <dgm:cxn modelId="{647B2025-7292-48AB-AE2F-1DEF409ED10A}" type="presParOf" srcId="{DBB5F435-E13D-45A1-B1BA-DF6E1744F1B5}" destId="{22A46160-8608-4665-B0BF-7224E3E03719}" srcOrd="3" destOrd="0" presId="urn:microsoft.com/office/officeart/2005/8/layout/arrow3"/>
    <dgm:cxn modelId="{ADF0D815-5BDA-4310-9B6C-24CDE4275F87}" type="presParOf" srcId="{DBB5F435-E13D-45A1-B1BA-DF6E1744F1B5}" destId="{5A6D0300-F6EC-4668-A1DC-62E1A5134BE9}" srcOrd="4" destOrd="0" presId="urn:microsoft.com/office/officeart/2005/8/layout/arrow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B43675-B875-4F84-B6D7-BB6BA53B32AC}" type="doc">
      <dgm:prSet loTypeId="urn:microsoft.com/office/officeart/2005/8/layout/equation2" loCatId="relationship" qsTypeId="urn:microsoft.com/office/officeart/2005/8/quickstyle/3d1" qsCatId="3D" csTypeId="urn:microsoft.com/office/officeart/2005/8/colors/accent2_3" csCatId="accent2" phldr="1"/>
      <dgm:spPr/>
    </dgm:pt>
    <dgm:pt modelId="{E5E0DDE8-1993-4A0F-8D15-9982B7D6B4D4}">
      <dgm:prSet phldrT="[Text]" custT="1"/>
      <dgm:spPr/>
      <dgm:t>
        <a:bodyPr/>
        <a:lstStyle/>
        <a:p>
          <a:r>
            <a:rPr lang="en-GB" sz="1800" b="1" dirty="0" smtClean="0">
              <a:latin typeface="Arial" pitchFamily="34" charset="0"/>
              <a:cs typeface="Arial" pitchFamily="34" charset="0"/>
            </a:rPr>
            <a:t>Signifier</a:t>
          </a:r>
          <a:endParaRPr lang="en-GB" sz="1800" b="1" dirty="0">
            <a:latin typeface="Arial" pitchFamily="34" charset="0"/>
            <a:cs typeface="Arial" pitchFamily="34" charset="0"/>
          </a:endParaRPr>
        </a:p>
      </dgm:t>
    </dgm:pt>
    <dgm:pt modelId="{A3A038E7-BBFB-4CDB-8722-44A73064E32C}" type="parTrans" cxnId="{06E43D36-8DCB-4A99-A971-6742BC279FD5}">
      <dgm:prSet/>
      <dgm:spPr/>
      <dgm:t>
        <a:bodyPr/>
        <a:lstStyle/>
        <a:p>
          <a:endParaRPr lang="en-GB"/>
        </a:p>
      </dgm:t>
    </dgm:pt>
    <dgm:pt modelId="{4CE1DD8B-C0CC-4C1C-92C5-5AD219DA1DF7}" type="sibTrans" cxnId="{06E43D36-8DCB-4A99-A971-6742BC279FD5}">
      <dgm:prSet/>
      <dgm:spPr/>
      <dgm:t>
        <a:bodyPr/>
        <a:lstStyle/>
        <a:p>
          <a:endParaRPr lang="en-GB"/>
        </a:p>
      </dgm:t>
    </dgm:pt>
    <dgm:pt modelId="{FBC75CD0-8303-4183-8655-F770B389BA8F}">
      <dgm:prSet phldrT="[Text]" custT="1"/>
      <dgm:spPr/>
      <dgm:t>
        <a:bodyPr/>
        <a:lstStyle/>
        <a:p>
          <a:r>
            <a:rPr lang="en-GB" sz="1800" b="1" dirty="0" smtClean="0">
              <a:latin typeface="Arial" pitchFamily="34" charset="0"/>
              <a:cs typeface="Arial" pitchFamily="34" charset="0"/>
            </a:rPr>
            <a:t>Signified</a:t>
          </a:r>
          <a:endParaRPr lang="en-GB" sz="1800" b="1" dirty="0">
            <a:latin typeface="Arial" pitchFamily="34" charset="0"/>
            <a:cs typeface="Arial" pitchFamily="34" charset="0"/>
          </a:endParaRPr>
        </a:p>
      </dgm:t>
    </dgm:pt>
    <dgm:pt modelId="{F9E7B3F0-BAE7-46B2-BFC5-5486D0C1B4B3}" type="parTrans" cxnId="{CE29D8AB-3CC4-4C6E-ACB8-D06212F6B0C9}">
      <dgm:prSet/>
      <dgm:spPr/>
      <dgm:t>
        <a:bodyPr/>
        <a:lstStyle/>
        <a:p>
          <a:endParaRPr lang="en-GB"/>
        </a:p>
      </dgm:t>
    </dgm:pt>
    <dgm:pt modelId="{010376E2-1DAD-4DBB-8E45-9327F807EF86}" type="sibTrans" cxnId="{CE29D8AB-3CC4-4C6E-ACB8-D06212F6B0C9}">
      <dgm:prSet/>
      <dgm:spPr/>
      <dgm:t>
        <a:bodyPr/>
        <a:lstStyle/>
        <a:p>
          <a:endParaRPr lang="en-GB"/>
        </a:p>
      </dgm:t>
    </dgm:pt>
    <dgm:pt modelId="{2F07BF54-6788-4916-9CD3-F61A136940BB}">
      <dgm:prSet phldrT="[Text]" custT="1"/>
      <dgm:spPr/>
      <dgm:t>
        <a:bodyPr/>
        <a:lstStyle/>
        <a:p>
          <a:r>
            <a:rPr lang="en-GB" sz="2000" b="1" dirty="0" smtClean="0">
              <a:latin typeface="Arial" pitchFamily="34" charset="0"/>
              <a:cs typeface="Arial" pitchFamily="34" charset="0"/>
            </a:rPr>
            <a:t>The sign is the whole that results from the union of the signifier with the signified</a:t>
          </a:r>
          <a:endParaRPr lang="en-GB" sz="2000" b="1" dirty="0">
            <a:latin typeface="Arial" pitchFamily="34" charset="0"/>
            <a:cs typeface="Arial" pitchFamily="34" charset="0"/>
          </a:endParaRPr>
        </a:p>
      </dgm:t>
    </dgm:pt>
    <dgm:pt modelId="{FEB727B5-2105-494C-AADB-24D066FCC013}" type="parTrans" cxnId="{CDFC92DF-6FE7-4F3F-A0A1-9B16F14D9BDA}">
      <dgm:prSet/>
      <dgm:spPr/>
      <dgm:t>
        <a:bodyPr/>
        <a:lstStyle/>
        <a:p>
          <a:endParaRPr lang="en-GB"/>
        </a:p>
      </dgm:t>
    </dgm:pt>
    <dgm:pt modelId="{5746DCA0-6F1E-48E9-A52F-2943E3F6EDDF}" type="sibTrans" cxnId="{CDFC92DF-6FE7-4F3F-A0A1-9B16F14D9BDA}">
      <dgm:prSet/>
      <dgm:spPr/>
      <dgm:t>
        <a:bodyPr/>
        <a:lstStyle/>
        <a:p>
          <a:endParaRPr lang="en-GB"/>
        </a:p>
      </dgm:t>
    </dgm:pt>
    <dgm:pt modelId="{E8411B8D-5BB6-4778-A5F9-FE6516668F46}" type="pres">
      <dgm:prSet presAssocID="{F1B43675-B875-4F84-B6D7-BB6BA53B32AC}" presName="Name0" presStyleCnt="0">
        <dgm:presLayoutVars>
          <dgm:dir/>
          <dgm:resizeHandles val="exact"/>
        </dgm:presLayoutVars>
      </dgm:prSet>
      <dgm:spPr/>
    </dgm:pt>
    <dgm:pt modelId="{7F5FE891-751F-4F08-A50B-1B8A45065422}" type="pres">
      <dgm:prSet presAssocID="{F1B43675-B875-4F84-B6D7-BB6BA53B32AC}" presName="vNodes" presStyleCnt="0"/>
      <dgm:spPr/>
    </dgm:pt>
    <dgm:pt modelId="{DEFA7AB5-12FA-46C5-981D-00807AB10305}" type="pres">
      <dgm:prSet presAssocID="{E5E0DDE8-1993-4A0F-8D15-9982B7D6B4D4}" presName="node" presStyleLbl="node1" presStyleIdx="0" presStyleCnt="3" custScaleX="94670">
        <dgm:presLayoutVars>
          <dgm:bulletEnabled val="1"/>
        </dgm:presLayoutVars>
      </dgm:prSet>
      <dgm:spPr/>
      <dgm:t>
        <a:bodyPr/>
        <a:lstStyle/>
        <a:p>
          <a:endParaRPr lang="en-GB"/>
        </a:p>
      </dgm:t>
    </dgm:pt>
    <dgm:pt modelId="{E16BBBF4-FB09-4473-B835-53675DE4B966}" type="pres">
      <dgm:prSet presAssocID="{4CE1DD8B-C0CC-4C1C-92C5-5AD219DA1DF7}" presName="spacerT" presStyleCnt="0"/>
      <dgm:spPr/>
    </dgm:pt>
    <dgm:pt modelId="{136211F2-B9E8-4D75-8C0A-3110214951EB}" type="pres">
      <dgm:prSet presAssocID="{4CE1DD8B-C0CC-4C1C-92C5-5AD219DA1DF7}" presName="sibTrans" presStyleLbl="sibTrans2D1" presStyleIdx="0" presStyleCnt="2"/>
      <dgm:spPr/>
      <dgm:t>
        <a:bodyPr/>
        <a:lstStyle/>
        <a:p>
          <a:endParaRPr lang="en-GB"/>
        </a:p>
      </dgm:t>
    </dgm:pt>
    <dgm:pt modelId="{C777316F-4085-42BC-9549-2E037528209A}" type="pres">
      <dgm:prSet presAssocID="{4CE1DD8B-C0CC-4C1C-92C5-5AD219DA1DF7}" presName="spacerB" presStyleCnt="0"/>
      <dgm:spPr/>
    </dgm:pt>
    <dgm:pt modelId="{F9C18F24-79F2-49A5-A3A5-EBFB75316CE2}" type="pres">
      <dgm:prSet presAssocID="{FBC75CD0-8303-4183-8655-F770B389BA8F}" presName="node" presStyleLbl="node1" presStyleIdx="1" presStyleCnt="3">
        <dgm:presLayoutVars>
          <dgm:bulletEnabled val="1"/>
        </dgm:presLayoutVars>
      </dgm:prSet>
      <dgm:spPr/>
      <dgm:t>
        <a:bodyPr/>
        <a:lstStyle/>
        <a:p>
          <a:endParaRPr lang="en-GB"/>
        </a:p>
      </dgm:t>
    </dgm:pt>
    <dgm:pt modelId="{E5562B90-9E76-436E-AB65-A65AECEB0E92}" type="pres">
      <dgm:prSet presAssocID="{F1B43675-B875-4F84-B6D7-BB6BA53B32AC}" presName="sibTransLast" presStyleLbl="sibTrans2D1" presStyleIdx="1" presStyleCnt="2"/>
      <dgm:spPr/>
      <dgm:t>
        <a:bodyPr/>
        <a:lstStyle/>
        <a:p>
          <a:endParaRPr lang="en-GB"/>
        </a:p>
      </dgm:t>
    </dgm:pt>
    <dgm:pt modelId="{EAC231C7-052C-461B-A71F-893EEA1CD70E}" type="pres">
      <dgm:prSet presAssocID="{F1B43675-B875-4F84-B6D7-BB6BA53B32AC}" presName="connectorText" presStyleLbl="sibTrans2D1" presStyleIdx="1" presStyleCnt="2"/>
      <dgm:spPr/>
      <dgm:t>
        <a:bodyPr/>
        <a:lstStyle/>
        <a:p>
          <a:endParaRPr lang="en-GB"/>
        </a:p>
      </dgm:t>
    </dgm:pt>
    <dgm:pt modelId="{500DC7D7-CD99-4C6F-A7AD-EA7D2334855D}" type="pres">
      <dgm:prSet presAssocID="{F1B43675-B875-4F84-B6D7-BB6BA53B32AC}" presName="lastNode" presStyleLbl="node1" presStyleIdx="2" presStyleCnt="3">
        <dgm:presLayoutVars>
          <dgm:bulletEnabled val="1"/>
        </dgm:presLayoutVars>
      </dgm:prSet>
      <dgm:spPr/>
      <dgm:t>
        <a:bodyPr/>
        <a:lstStyle/>
        <a:p>
          <a:endParaRPr lang="en-GB"/>
        </a:p>
      </dgm:t>
    </dgm:pt>
  </dgm:ptLst>
  <dgm:cxnLst>
    <dgm:cxn modelId="{CDFC92DF-6FE7-4F3F-A0A1-9B16F14D9BDA}" srcId="{F1B43675-B875-4F84-B6D7-BB6BA53B32AC}" destId="{2F07BF54-6788-4916-9CD3-F61A136940BB}" srcOrd="2" destOrd="0" parTransId="{FEB727B5-2105-494C-AADB-24D066FCC013}" sibTransId="{5746DCA0-6F1E-48E9-A52F-2943E3F6EDDF}"/>
    <dgm:cxn modelId="{623E37AE-1153-4952-9493-665E4A0A3789}" type="presOf" srcId="{E5E0DDE8-1993-4A0F-8D15-9982B7D6B4D4}" destId="{DEFA7AB5-12FA-46C5-981D-00807AB10305}" srcOrd="0" destOrd="0" presId="urn:microsoft.com/office/officeart/2005/8/layout/equation2"/>
    <dgm:cxn modelId="{D3AA18C8-A2E6-4410-86E9-53FAE883F37B}" type="presOf" srcId="{4CE1DD8B-C0CC-4C1C-92C5-5AD219DA1DF7}" destId="{136211F2-B9E8-4D75-8C0A-3110214951EB}" srcOrd="0" destOrd="0" presId="urn:microsoft.com/office/officeart/2005/8/layout/equation2"/>
    <dgm:cxn modelId="{73CDC110-4286-4D51-941E-A3A3107DB8B9}" type="presOf" srcId="{F1B43675-B875-4F84-B6D7-BB6BA53B32AC}" destId="{E8411B8D-5BB6-4778-A5F9-FE6516668F46}" srcOrd="0" destOrd="0" presId="urn:microsoft.com/office/officeart/2005/8/layout/equation2"/>
    <dgm:cxn modelId="{FDBAB768-DEDE-4954-9F6F-7316B774A148}" type="presOf" srcId="{010376E2-1DAD-4DBB-8E45-9327F807EF86}" destId="{EAC231C7-052C-461B-A71F-893EEA1CD70E}" srcOrd="1" destOrd="0" presId="urn:microsoft.com/office/officeart/2005/8/layout/equation2"/>
    <dgm:cxn modelId="{50406089-82BC-4375-B835-6D0C8DAA4702}" type="presOf" srcId="{FBC75CD0-8303-4183-8655-F770B389BA8F}" destId="{F9C18F24-79F2-49A5-A3A5-EBFB75316CE2}" srcOrd="0" destOrd="0" presId="urn:microsoft.com/office/officeart/2005/8/layout/equation2"/>
    <dgm:cxn modelId="{CE29D8AB-3CC4-4C6E-ACB8-D06212F6B0C9}" srcId="{F1B43675-B875-4F84-B6D7-BB6BA53B32AC}" destId="{FBC75CD0-8303-4183-8655-F770B389BA8F}" srcOrd="1" destOrd="0" parTransId="{F9E7B3F0-BAE7-46B2-BFC5-5486D0C1B4B3}" sibTransId="{010376E2-1DAD-4DBB-8E45-9327F807EF86}"/>
    <dgm:cxn modelId="{06E43D36-8DCB-4A99-A971-6742BC279FD5}" srcId="{F1B43675-B875-4F84-B6D7-BB6BA53B32AC}" destId="{E5E0DDE8-1993-4A0F-8D15-9982B7D6B4D4}" srcOrd="0" destOrd="0" parTransId="{A3A038E7-BBFB-4CDB-8722-44A73064E32C}" sibTransId="{4CE1DD8B-C0CC-4C1C-92C5-5AD219DA1DF7}"/>
    <dgm:cxn modelId="{E4D484A0-72F8-483C-8AB6-28D2CF01223C}" type="presOf" srcId="{2F07BF54-6788-4916-9CD3-F61A136940BB}" destId="{500DC7D7-CD99-4C6F-A7AD-EA7D2334855D}" srcOrd="0" destOrd="0" presId="urn:microsoft.com/office/officeart/2005/8/layout/equation2"/>
    <dgm:cxn modelId="{6A1FBAB8-5F05-4216-9520-BD19F4B9B040}" type="presOf" srcId="{010376E2-1DAD-4DBB-8E45-9327F807EF86}" destId="{E5562B90-9E76-436E-AB65-A65AECEB0E92}" srcOrd="0" destOrd="0" presId="urn:microsoft.com/office/officeart/2005/8/layout/equation2"/>
    <dgm:cxn modelId="{BED39D0E-FCE6-44C0-BDF2-3FE3A70B691A}" type="presParOf" srcId="{E8411B8D-5BB6-4778-A5F9-FE6516668F46}" destId="{7F5FE891-751F-4F08-A50B-1B8A45065422}" srcOrd="0" destOrd="0" presId="urn:microsoft.com/office/officeart/2005/8/layout/equation2"/>
    <dgm:cxn modelId="{DC0DF30F-0D9D-4E8F-871C-AB2FF118CEFA}" type="presParOf" srcId="{7F5FE891-751F-4F08-A50B-1B8A45065422}" destId="{DEFA7AB5-12FA-46C5-981D-00807AB10305}" srcOrd="0" destOrd="0" presId="urn:microsoft.com/office/officeart/2005/8/layout/equation2"/>
    <dgm:cxn modelId="{3B9D49AF-A220-40F4-BB89-17B399996B02}" type="presParOf" srcId="{7F5FE891-751F-4F08-A50B-1B8A45065422}" destId="{E16BBBF4-FB09-4473-B835-53675DE4B966}" srcOrd="1" destOrd="0" presId="urn:microsoft.com/office/officeart/2005/8/layout/equation2"/>
    <dgm:cxn modelId="{8AA57779-3711-43CC-ABB5-7FADA2F52520}" type="presParOf" srcId="{7F5FE891-751F-4F08-A50B-1B8A45065422}" destId="{136211F2-B9E8-4D75-8C0A-3110214951EB}" srcOrd="2" destOrd="0" presId="urn:microsoft.com/office/officeart/2005/8/layout/equation2"/>
    <dgm:cxn modelId="{123ADE19-40B0-4612-AFA6-9E271EAD5DE0}" type="presParOf" srcId="{7F5FE891-751F-4F08-A50B-1B8A45065422}" destId="{C777316F-4085-42BC-9549-2E037528209A}" srcOrd="3" destOrd="0" presId="urn:microsoft.com/office/officeart/2005/8/layout/equation2"/>
    <dgm:cxn modelId="{B91A60B7-A4C3-4FD8-B5EF-FD99598B42A2}" type="presParOf" srcId="{7F5FE891-751F-4F08-A50B-1B8A45065422}" destId="{F9C18F24-79F2-49A5-A3A5-EBFB75316CE2}" srcOrd="4" destOrd="0" presId="urn:microsoft.com/office/officeart/2005/8/layout/equation2"/>
    <dgm:cxn modelId="{6AC793CF-C40E-4245-8760-0A8102FCAFCB}" type="presParOf" srcId="{E8411B8D-5BB6-4778-A5F9-FE6516668F46}" destId="{E5562B90-9E76-436E-AB65-A65AECEB0E92}" srcOrd="1" destOrd="0" presId="urn:microsoft.com/office/officeart/2005/8/layout/equation2"/>
    <dgm:cxn modelId="{33345953-CE3E-426E-B6FD-B9081C74ED81}" type="presParOf" srcId="{E5562B90-9E76-436E-AB65-A65AECEB0E92}" destId="{EAC231C7-052C-461B-A71F-893EEA1CD70E}" srcOrd="0" destOrd="0" presId="urn:microsoft.com/office/officeart/2005/8/layout/equation2"/>
    <dgm:cxn modelId="{C8F5B6AD-E1CB-4100-90EC-A6B7C4A69546}" type="presParOf" srcId="{E8411B8D-5BB6-4778-A5F9-FE6516668F46}" destId="{500DC7D7-CD99-4C6F-A7AD-EA7D2334855D}" srcOrd="2"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E4D979-8BEE-4F34-AFA9-C42416324E80}" type="doc">
      <dgm:prSet loTypeId="urn:microsoft.com/office/officeart/2005/8/layout/pyramid2" loCatId="pyramid" qsTypeId="urn:microsoft.com/office/officeart/2005/8/quickstyle/3d2" qsCatId="3D" csTypeId="urn:microsoft.com/office/officeart/2005/8/colors/accent2_3" csCatId="accent2" phldr="1"/>
      <dgm:spPr/>
    </dgm:pt>
    <dgm:pt modelId="{93B54C0D-E938-4A0F-996F-4D0BC531D7E5}">
      <dgm:prSet phldrT="[Text]" custT="1"/>
      <dgm:spPr/>
      <dgm:t>
        <a:bodyPr/>
        <a:lstStyle/>
        <a:p>
          <a:pPr>
            <a:lnSpc>
              <a:spcPct val="100000"/>
            </a:lnSpc>
            <a:spcAft>
              <a:spcPts val="0"/>
            </a:spcAft>
          </a:pPr>
          <a:r>
            <a:rPr lang="en-GB" sz="2000" b="1" dirty="0" smtClean="0">
              <a:solidFill>
                <a:schemeClr val="accent2"/>
              </a:solidFill>
              <a:latin typeface="Arial" pitchFamily="34" charset="0"/>
              <a:cs typeface="Arial" pitchFamily="34" charset="0"/>
            </a:rPr>
            <a:t>Object</a:t>
          </a:r>
        </a:p>
        <a:p>
          <a:pPr>
            <a:lnSpc>
              <a:spcPct val="100000"/>
            </a:lnSpc>
            <a:spcAft>
              <a:spcPts val="0"/>
            </a:spcAft>
          </a:pPr>
          <a:r>
            <a:rPr lang="en-GB" sz="2000" b="1" dirty="0" smtClean="0">
              <a:solidFill>
                <a:schemeClr val="accent2"/>
              </a:solidFill>
              <a:latin typeface="Arial" pitchFamily="34" charset="0"/>
              <a:cs typeface="Arial" pitchFamily="34" charset="0"/>
            </a:rPr>
            <a:t>(the pink ribbon)</a:t>
          </a:r>
          <a:endParaRPr lang="en-GB" sz="2000" b="1" dirty="0">
            <a:solidFill>
              <a:schemeClr val="accent2"/>
            </a:solidFill>
            <a:latin typeface="Arial" pitchFamily="34" charset="0"/>
            <a:cs typeface="Arial" pitchFamily="34" charset="0"/>
          </a:endParaRPr>
        </a:p>
      </dgm:t>
    </dgm:pt>
    <dgm:pt modelId="{0E267E61-18C6-4682-A7BA-0A81CC24CEB6}" type="parTrans" cxnId="{E3954846-15C6-44C2-BE60-7F8D0CC2B66D}">
      <dgm:prSet/>
      <dgm:spPr/>
      <dgm:t>
        <a:bodyPr/>
        <a:lstStyle/>
        <a:p>
          <a:endParaRPr lang="en-GB"/>
        </a:p>
      </dgm:t>
    </dgm:pt>
    <dgm:pt modelId="{0FCBC642-5896-4ECB-BBF7-892DDF1B5FFE}" type="sibTrans" cxnId="{E3954846-15C6-44C2-BE60-7F8D0CC2B66D}">
      <dgm:prSet/>
      <dgm:spPr/>
      <dgm:t>
        <a:bodyPr/>
        <a:lstStyle/>
        <a:p>
          <a:endParaRPr lang="en-GB"/>
        </a:p>
      </dgm:t>
    </dgm:pt>
    <dgm:pt modelId="{0E30F8AB-C43E-4302-AE02-BE8CDB3414B4}">
      <dgm:prSet phldrT="[Text]" custT="1"/>
      <dgm:spPr/>
      <dgm:t>
        <a:bodyPr/>
        <a:lstStyle/>
        <a:p>
          <a:pPr>
            <a:lnSpc>
              <a:spcPct val="100000"/>
            </a:lnSpc>
            <a:spcAft>
              <a:spcPts val="0"/>
            </a:spcAft>
          </a:pPr>
          <a:r>
            <a:rPr lang="en-GB" sz="2000" b="1" dirty="0" smtClean="0">
              <a:solidFill>
                <a:schemeClr val="accent2"/>
              </a:solidFill>
              <a:latin typeface="Arial" pitchFamily="34" charset="0"/>
              <a:cs typeface="Arial" pitchFamily="34" charset="0"/>
            </a:rPr>
            <a:t>Representation</a:t>
          </a:r>
        </a:p>
        <a:p>
          <a:pPr>
            <a:lnSpc>
              <a:spcPct val="100000"/>
            </a:lnSpc>
            <a:spcAft>
              <a:spcPts val="0"/>
            </a:spcAft>
          </a:pPr>
          <a:r>
            <a:rPr lang="en-GB" sz="2000" b="1" dirty="0" smtClean="0">
              <a:solidFill>
                <a:schemeClr val="accent2"/>
              </a:solidFill>
              <a:latin typeface="Arial" pitchFamily="34" charset="0"/>
              <a:cs typeface="Arial" pitchFamily="34" charset="0"/>
            </a:rPr>
            <a:t>(awareness of breast cancer)</a:t>
          </a:r>
          <a:endParaRPr lang="en-GB" sz="2000" b="1" dirty="0">
            <a:solidFill>
              <a:schemeClr val="accent2"/>
            </a:solidFill>
            <a:latin typeface="Arial" pitchFamily="34" charset="0"/>
            <a:cs typeface="Arial" pitchFamily="34" charset="0"/>
          </a:endParaRPr>
        </a:p>
      </dgm:t>
    </dgm:pt>
    <dgm:pt modelId="{6AF38B3D-4064-4420-B66D-198530423C11}" type="parTrans" cxnId="{9BE40F6B-E512-4BCD-BB5A-C39E44D49D51}">
      <dgm:prSet/>
      <dgm:spPr/>
      <dgm:t>
        <a:bodyPr/>
        <a:lstStyle/>
        <a:p>
          <a:endParaRPr lang="en-GB"/>
        </a:p>
      </dgm:t>
    </dgm:pt>
    <dgm:pt modelId="{303BCF0F-B9F6-45BD-B9EB-F58D45ADFD06}" type="sibTrans" cxnId="{9BE40F6B-E512-4BCD-BB5A-C39E44D49D51}">
      <dgm:prSet/>
      <dgm:spPr/>
      <dgm:t>
        <a:bodyPr/>
        <a:lstStyle/>
        <a:p>
          <a:endParaRPr lang="en-GB"/>
        </a:p>
      </dgm:t>
    </dgm:pt>
    <dgm:pt modelId="{6D2496A9-2435-4348-A032-F4AE21166A6A}">
      <dgm:prSet phldrT="[Text]" custT="1"/>
      <dgm:spPr/>
      <dgm:t>
        <a:bodyPr/>
        <a:lstStyle/>
        <a:p>
          <a:pPr>
            <a:lnSpc>
              <a:spcPct val="100000"/>
            </a:lnSpc>
            <a:spcAft>
              <a:spcPts val="0"/>
            </a:spcAft>
          </a:pPr>
          <a:r>
            <a:rPr lang="en-GB" sz="1800" b="1" dirty="0" smtClean="0">
              <a:solidFill>
                <a:schemeClr val="accent2"/>
              </a:solidFill>
              <a:latin typeface="Arial" pitchFamily="34" charset="0"/>
              <a:cs typeface="Arial" pitchFamily="34" charset="0"/>
            </a:rPr>
            <a:t>Interpretation</a:t>
          </a:r>
        </a:p>
        <a:p>
          <a:pPr>
            <a:lnSpc>
              <a:spcPct val="100000"/>
            </a:lnSpc>
            <a:spcAft>
              <a:spcPts val="0"/>
            </a:spcAft>
          </a:pPr>
          <a:r>
            <a:rPr lang="en-GB" sz="1800" b="1" dirty="0" smtClean="0">
              <a:solidFill>
                <a:schemeClr val="accent2"/>
              </a:solidFill>
              <a:latin typeface="Arial" pitchFamily="34" charset="0"/>
              <a:cs typeface="Arial" pitchFamily="34" charset="0"/>
            </a:rPr>
            <a:t>(feelings of empathy, solidarity with sufferers of this illness)</a:t>
          </a:r>
          <a:endParaRPr lang="en-GB" sz="1800" b="1" dirty="0">
            <a:solidFill>
              <a:schemeClr val="accent2"/>
            </a:solidFill>
            <a:latin typeface="Arial" pitchFamily="34" charset="0"/>
            <a:cs typeface="Arial" pitchFamily="34" charset="0"/>
          </a:endParaRPr>
        </a:p>
      </dgm:t>
    </dgm:pt>
    <dgm:pt modelId="{2B1C9B2B-5539-403F-BC2B-507F5CFA92EA}" type="parTrans" cxnId="{987E0082-8268-4785-96E8-741258B7076E}">
      <dgm:prSet/>
      <dgm:spPr/>
      <dgm:t>
        <a:bodyPr/>
        <a:lstStyle/>
        <a:p>
          <a:endParaRPr lang="en-GB"/>
        </a:p>
      </dgm:t>
    </dgm:pt>
    <dgm:pt modelId="{68249241-9DD9-4498-B6F0-05BA6B46CA3F}" type="sibTrans" cxnId="{987E0082-8268-4785-96E8-741258B7076E}">
      <dgm:prSet/>
      <dgm:spPr/>
      <dgm:t>
        <a:bodyPr/>
        <a:lstStyle/>
        <a:p>
          <a:endParaRPr lang="en-GB"/>
        </a:p>
      </dgm:t>
    </dgm:pt>
    <dgm:pt modelId="{4EE57C54-E420-4A2D-92BD-D5104457DB11}" type="pres">
      <dgm:prSet presAssocID="{C6E4D979-8BEE-4F34-AFA9-C42416324E80}" presName="compositeShape" presStyleCnt="0">
        <dgm:presLayoutVars>
          <dgm:dir/>
          <dgm:resizeHandles/>
        </dgm:presLayoutVars>
      </dgm:prSet>
      <dgm:spPr/>
    </dgm:pt>
    <dgm:pt modelId="{D031AA5B-092F-4467-91A3-10F53BA74C0A}" type="pres">
      <dgm:prSet presAssocID="{C6E4D979-8BEE-4F34-AFA9-C42416324E80}" presName="pyramid" presStyleLbl="node1" presStyleIdx="0" presStyleCnt="1"/>
      <dgm:spPr/>
    </dgm:pt>
    <dgm:pt modelId="{E6C26704-F5DC-4066-9E5E-E5ACC3BD28D5}" type="pres">
      <dgm:prSet presAssocID="{C6E4D979-8BEE-4F34-AFA9-C42416324E80}" presName="theList" presStyleCnt="0"/>
      <dgm:spPr/>
    </dgm:pt>
    <dgm:pt modelId="{971F0C7B-3BD1-48A8-826B-D3AEBA3C4C1F}" type="pres">
      <dgm:prSet presAssocID="{93B54C0D-E938-4A0F-996F-4D0BC531D7E5}" presName="aNode" presStyleLbl="fgAcc1" presStyleIdx="0" presStyleCnt="3" custScaleX="106067" custScaleY="130286">
        <dgm:presLayoutVars>
          <dgm:bulletEnabled val="1"/>
        </dgm:presLayoutVars>
      </dgm:prSet>
      <dgm:spPr/>
      <dgm:t>
        <a:bodyPr/>
        <a:lstStyle/>
        <a:p>
          <a:endParaRPr lang="en-GB"/>
        </a:p>
      </dgm:t>
    </dgm:pt>
    <dgm:pt modelId="{6E427824-D41C-4916-B2A7-578B40E87F3C}" type="pres">
      <dgm:prSet presAssocID="{93B54C0D-E938-4A0F-996F-4D0BC531D7E5}" presName="aSpace" presStyleCnt="0"/>
      <dgm:spPr/>
    </dgm:pt>
    <dgm:pt modelId="{43F19E9D-2805-4A08-8E52-FC6792B83B62}" type="pres">
      <dgm:prSet presAssocID="{0E30F8AB-C43E-4302-AE02-BE8CDB3414B4}" presName="aNode" presStyleLbl="fgAcc1" presStyleIdx="1" presStyleCnt="3" custScaleX="110592" custScaleY="117896">
        <dgm:presLayoutVars>
          <dgm:bulletEnabled val="1"/>
        </dgm:presLayoutVars>
      </dgm:prSet>
      <dgm:spPr/>
      <dgm:t>
        <a:bodyPr/>
        <a:lstStyle/>
        <a:p>
          <a:endParaRPr lang="en-GB"/>
        </a:p>
      </dgm:t>
    </dgm:pt>
    <dgm:pt modelId="{C36D75E7-7008-44C8-B30C-004169FC3216}" type="pres">
      <dgm:prSet presAssocID="{0E30F8AB-C43E-4302-AE02-BE8CDB3414B4}" presName="aSpace" presStyleCnt="0"/>
      <dgm:spPr/>
    </dgm:pt>
    <dgm:pt modelId="{F641ABFB-7275-419E-BB2D-4C30334C9066}" type="pres">
      <dgm:prSet presAssocID="{6D2496A9-2435-4348-A032-F4AE21166A6A}" presName="aNode" presStyleLbl="fgAcc1" presStyleIdx="2" presStyleCnt="3" custScaleX="110206" custScaleY="132722">
        <dgm:presLayoutVars>
          <dgm:bulletEnabled val="1"/>
        </dgm:presLayoutVars>
      </dgm:prSet>
      <dgm:spPr/>
      <dgm:t>
        <a:bodyPr/>
        <a:lstStyle/>
        <a:p>
          <a:endParaRPr lang="en-GB"/>
        </a:p>
      </dgm:t>
    </dgm:pt>
    <dgm:pt modelId="{AD9FDC82-6B5A-4835-A7D5-8A94FA750AA5}" type="pres">
      <dgm:prSet presAssocID="{6D2496A9-2435-4348-A032-F4AE21166A6A}" presName="aSpace" presStyleCnt="0"/>
      <dgm:spPr/>
    </dgm:pt>
  </dgm:ptLst>
  <dgm:cxnLst>
    <dgm:cxn modelId="{06F8B26D-E97F-4805-A764-5F8D960B26DA}" type="presOf" srcId="{0E30F8AB-C43E-4302-AE02-BE8CDB3414B4}" destId="{43F19E9D-2805-4A08-8E52-FC6792B83B62}" srcOrd="0" destOrd="0" presId="urn:microsoft.com/office/officeart/2005/8/layout/pyramid2"/>
    <dgm:cxn modelId="{E3954846-15C6-44C2-BE60-7F8D0CC2B66D}" srcId="{C6E4D979-8BEE-4F34-AFA9-C42416324E80}" destId="{93B54C0D-E938-4A0F-996F-4D0BC531D7E5}" srcOrd="0" destOrd="0" parTransId="{0E267E61-18C6-4682-A7BA-0A81CC24CEB6}" sibTransId="{0FCBC642-5896-4ECB-BBF7-892DDF1B5FFE}"/>
    <dgm:cxn modelId="{987E0082-8268-4785-96E8-741258B7076E}" srcId="{C6E4D979-8BEE-4F34-AFA9-C42416324E80}" destId="{6D2496A9-2435-4348-A032-F4AE21166A6A}" srcOrd="2" destOrd="0" parTransId="{2B1C9B2B-5539-403F-BC2B-507F5CFA92EA}" sibTransId="{68249241-9DD9-4498-B6F0-05BA6B46CA3F}"/>
    <dgm:cxn modelId="{DF6F3567-5113-43D9-AFD5-39B7CA40ABC9}" type="presOf" srcId="{93B54C0D-E938-4A0F-996F-4D0BC531D7E5}" destId="{971F0C7B-3BD1-48A8-826B-D3AEBA3C4C1F}" srcOrd="0" destOrd="0" presId="urn:microsoft.com/office/officeart/2005/8/layout/pyramid2"/>
    <dgm:cxn modelId="{1988FBF0-C480-4C02-BFF2-87E614D32069}" type="presOf" srcId="{6D2496A9-2435-4348-A032-F4AE21166A6A}" destId="{F641ABFB-7275-419E-BB2D-4C30334C9066}" srcOrd="0" destOrd="0" presId="urn:microsoft.com/office/officeart/2005/8/layout/pyramid2"/>
    <dgm:cxn modelId="{9BE40F6B-E512-4BCD-BB5A-C39E44D49D51}" srcId="{C6E4D979-8BEE-4F34-AFA9-C42416324E80}" destId="{0E30F8AB-C43E-4302-AE02-BE8CDB3414B4}" srcOrd="1" destOrd="0" parTransId="{6AF38B3D-4064-4420-B66D-198530423C11}" sibTransId="{303BCF0F-B9F6-45BD-B9EB-F58D45ADFD06}"/>
    <dgm:cxn modelId="{1C4B325F-9406-4779-B0F6-89979A86F4C9}" type="presOf" srcId="{C6E4D979-8BEE-4F34-AFA9-C42416324E80}" destId="{4EE57C54-E420-4A2D-92BD-D5104457DB11}" srcOrd="0" destOrd="0" presId="urn:microsoft.com/office/officeart/2005/8/layout/pyramid2"/>
    <dgm:cxn modelId="{10278AFA-7E28-429F-9C28-B014BE120792}" type="presParOf" srcId="{4EE57C54-E420-4A2D-92BD-D5104457DB11}" destId="{D031AA5B-092F-4467-91A3-10F53BA74C0A}" srcOrd="0" destOrd="0" presId="urn:microsoft.com/office/officeart/2005/8/layout/pyramid2"/>
    <dgm:cxn modelId="{0A9C6B8A-9711-4025-BA0A-ED23A99298C6}" type="presParOf" srcId="{4EE57C54-E420-4A2D-92BD-D5104457DB11}" destId="{E6C26704-F5DC-4066-9E5E-E5ACC3BD28D5}" srcOrd="1" destOrd="0" presId="urn:microsoft.com/office/officeart/2005/8/layout/pyramid2"/>
    <dgm:cxn modelId="{DB8FBA14-D916-47C2-B942-AEC6D0B7A5F9}" type="presParOf" srcId="{E6C26704-F5DC-4066-9E5E-E5ACC3BD28D5}" destId="{971F0C7B-3BD1-48A8-826B-D3AEBA3C4C1F}" srcOrd="0" destOrd="0" presId="urn:microsoft.com/office/officeart/2005/8/layout/pyramid2"/>
    <dgm:cxn modelId="{6BE65259-D515-4615-89CB-782E891AFE19}" type="presParOf" srcId="{E6C26704-F5DC-4066-9E5E-E5ACC3BD28D5}" destId="{6E427824-D41C-4916-B2A7-578B40E87F3C}" srcOrd="1" destOrd="0" presId="urn:microsoft.com/office/officeart/2005/8/layout/pyramid2"/>
    <dgm:cxn modelId="{9DA88968-883A-405D-B9FF-8EFCE1C6D14F}" type="presParOf" srcId="{E6C26704-F5DC-4066-9E5E-E5ACC3BD28D5}" destId="{43F19E9D-2805-4A08-8E52-FC6792B83B62}" srcOrd="2" destOrd="0" presId="urn:microsoft.com/office/officeart/2005/8/layout/pyramid2"/>
    <dgm:cxn modelId="{E4408B9A-DDAD-4EC8-A461-AA85D20A1682}" type="presParOf" srcId="{E6C26704-F5DC-4066-9E5E-E5ACC3BD28D5}" destId="{C36D75E7-7008-44C8-B30C-004169FC3216}" srcOrd="3" destOrd="0" presId="urn:microsoft.com/office/officeart/2005/8/layout/pyramid2"/>
    <dgm:cxn modelId="{0A585E9C-48A2-4777-B078-04AC0BB345AB}" type="presParOf" srcId="{E6C26704-F5DC-4066-9E5E-E5ACC3BD28D5}" destId="{F641ABFB-7275-419E-BB2D-4C30334C9066}" srcOrd="4" destOrd="0" presId="urn:microsoft.com/office/officeart/2005/8/layout/pyramid2"/>
    <dgm:cxn modelId="{88381B2F-4362-4A7D-97C6-BFDD7DAE5CBF}" type="presParOf" srcId="{E6C26704-F5DC-4066-9E5E-E5ACC3BD28D5}" destId="{AD9FDC82-6B5A-4835-A7D5-8A94FA750AA5}"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40DDB1-7888-4F7E-9964-02FA70E87938}"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GB"/>
        </a:p>
      </dgm:t>
    </dgm:pt>
    <dgm:pt modelId="{891F0CE5-3C19-4AE0-BAD4-C73197674946}">
      <dgm:prSet phldrT="[Text]" custT="1"/>
      <dgm:spPr/>
      <dgm:t>
        <a:bodyPr/>
        <a:lstStyle/>
        <a:p>
          <a:r>
            <a:rPr lang="en-GB" sz="2000" b="1" dirty="0" smtClean="0">
              <a:latin typeface="Arial" pitchFamily="34" charset="0"/>
              <a:cs typeface="Arial" pitchFamily="34" charset="0"/>
            </a:rPr>
            <a:t>Synchronic</a:t>
          </a:r>
          <a:r>
            <a:rPr lang="en-GB" sz="2000" dirty="0" smtClean="0">
              <a:latin typeface="Arial" pitchFamily="34" charset="0"/>
              <a:cs typeface="Arial" pitchFamily="34" charset="0"/>
            </a:rPr>
            <a:t>: the relation of things  in </a:t>
          </a:r>
          <a:r>
            <a:rPr lang="en-GB" sz="2000" i="1" dirty="0" smtClean="0">
              <a:latin typeface="Arial" pitchFamily="34" charset="0"/>
              <a:cs typeface="Arial" pitchFamily="34" charset="0"/>
            </a:rPr>
            <a:t>space</a:t>
          </a:r>
          <a:r>
            <a:rPr lang="en-GB" sz="2000" dirty="0" smtClean="0">
              <a:latin typeface="Arial" pitchFamily="34" charset="0"/>
              <a:cs typeface="Arial" pitchFamily="34" charset="0"/>
            </a:rPr>
            <a:t> </a:t>
          </a:r>
          <a:endParaRPr lang="en-GB" sz="2000" dirty="0">
            <a:latin typeface="Arial" pitchFamily="34" charset="0"/>
            <a:cs typeface="Arial" pitchFamily="34" charset="0"/>
          </a:endParaRPr>
        </a:p>
      </dgm:t>
    </dgm:pt>
    <dgm:pt modelId="{20261B72-A730-406F-A148-3282D10ACF93}" type="parTrans" cxnId="{7DA41A1E-3E3B-44D3-A87E-873D39F72DC1}">
      <dgm:prSet/>
      <dgm:spPr/>
      <dgm:t>
        <a:bodyPr/>
        <a:lstStyle/>
        <a:p>
          <a:endParaRPr lang="en-GB"/>
        </a:p>
      </dgm:t>
    </dgm:pt>
    <dgm:pt modelId="{BC4DB779-34C3-451B-91AF-6305325AA27D}" type="sibTrans" cxnId="{7DA41A1E-3E3B-44D3-A87E-873D39F72DC1}">
      <dgm:prSet/>
      <dgm:spPr/>
      <dgm:t>
        <a:bodyPr/>
        <a:lstStyle/>
        <a:p>
          <a:endParaRPr lang="en-GB"/>
        </a:p>
      </dgm:t>
    </dgm:pt>
    <dgm:pt modelId="{6CE608DF-CE5A-4B24-A122-A1A1F4BD3900}">
      <dgm:prSet phldrT="[Text]" custT="1"/>
      <dgm:spPr/>
      <dgm:t>
        <a:bodyPr/>
        <a:lstStyle/>
        <a:p>
          <a:r>
            <a:rPr lang="en-GB" sz="2000" b="1" dirty="0" smtClean="0">
              <a:latin typeface="Arial" pitchFamily="34" charset="0"/>
              <a:cs typeface="Arial" pitchFamily="34" charset="0"/>
            </a:rPr>
            <a:t>Diachronic: </a:t>
          </a:r>
          <a:r>
            <a:rPr lang="en-GB" sz="2000" b="0" dirty="0" smtClean="0">
              <a:latin typeface="Arial" pitchFamily="34" charset="0"/>
              <a:cs typeface="Arial" pitchFamily="34" charset="0"/>
            </a:rPr>
            <a:t>things evolving through </a:t>
          </a:r>
          <a:r>
            <a:rPr lang="en-GB" sz="2000" b="0" i="1" dirty="0" smtClean="0">
              <a:latin typeface="Arial" pitchFamily="34" charset="0"/>
              <a:cs typeface="Arial" pitchFamily="34" charset="0"/>
            </a:rPr>
            <a:t>time</a:t>
          </a:r>
          <a:endParaRPr lang="en-GB" sz="2000" b="0" i="1" dirty="0">
            <a:latin typeface="Arial" pitchFamily="34" charset="0"/>
            <a:cs typeface="Arial" pitchFamily="34" charset="0"/>
          </a:endParaRPr>
        </a:p>
      </dgm:t>
    </dgm:pt>
    <dgm:pt modelId="{0933991F-7AC7-437B-938C-124BCEAAB5E1}" type="parTrans" cxnId="{16A4469F-8404-41EA-925B-A4B1A6D402D5}">
      <dgm:prSet/>
      <dgm:spPr/>
      <dgm:t>
        <a:bodyPr/>
        <a:lstStyle/>
        <a:p>
          <a:endParaRPr lang="en-GB"/>
        </a:p>
      </dgm:t>
    </dgm:pt>
    <dgm:pt modelId="{16D6E123-F1D2-4FB2-9DF6-0D577E595F4A}" type="sibTrans" cxnId="{16A4469F-8404-41EA-925B-A4B1A6D402D5}">
      <dgm:prSet/>
      <dgm:spPr/>
      <dgm:t>
        <a:bodyPr/>
        <a:lstStyle/>
        <a:p>
          <a:endParaRPr lang="en-GB"/>
        </a:p>
      </dgm:t>
    </dgm:pt>
    <dgm:pt modelId="{EF63E06B-0D90-4492-BEBB-84D10243B30A}">
      <dgm:prSet phldrT="[Text]" custT="1"/>
      <dgm:spPr/>
      <dgm:t>
        <a:bodyPr/>
        <a:lstStyle/>
        <a:p>
          <a:r>
            <a:rPr lang="en-GB" sz="2000" b="1" dirty="0" smtClean="0">
              <a:latin typeface="Arial" pitchFamily="34" charset="0"/>
              <a:cs typeface="Arial" pitchFamily="34" charset="0"/>
            </a:rPr>
            <a:t>A sign: </a:t>
          </a:r>
          <a:r>
            <a:rPr lang="en-GB" sz="2000" b="0" dirty="0" smtClean="0">
              <a:latin typeface="Arial" pitchFamily="34" charset="0"/>
              <a:cs typeface="Arial" pitchFamily="34" charset="0"/>
            </a:rPr>
            <a:t>the intersection of our relation with space and time</a:t>
          </a:r>
          <a:endParaRPr lang="en-GB" sz="2000" b="1" dirty="0">
            <a:latin typeface="Arial" pitchFamily="34" charset="0"/>
            <a:cs typeface="Arial" pitchFamily="34" charset="0"/>
          </a:endParaRPr>
        </a:p>
      </dgm:t>
    </dgm:pt>
    <dgm:pt modelId="{FA88596D-69ED-4C17-B31A-E004F42841E4}" type="parTrans" cxnId="{407A2A34-0B2C-4C14-B1C5-51A6D604B622}">
      <dgm:prSet/>
      <dgm:spPr/>
      <dgm:t>
        <a:bodyPr/>
        <a:lstStyle/>
        <a:p>
          <a:endParaRPr lang="en-GB"/>
        </a:p>
      </dgm:t>
    </dgm:pt>
    <dgm:pt modelId="{42043C5C-F25F-45B5-BDF4-807B44E19C01}" type="sibTrans" cxnId="{407A2A34-0B2C-4C14-B1C5-51A6D604B622}">
      <dgm:prSet/>
      <dgm:spPr/>
      <dgm:t>
        <a:bodyPr/>
        <a:lstStyle/>
        <a:p>
          <a:endParaRPr lang="en-GB"/>
        </a:p>
      </dgm:t>
    </dgm:pt>
    <dgm:pt modelId="{311FC9A7-1DE8-4BC6-9023-A8B137A52306}" type="pres">
      <dgm:prSet presAssocID="{2340DDB1-7888-4F7E-9964-02FA70E87938}" presName="linear" presStyleCnt="0">
        <dgm:presLayoutVars>
          <dgm:dir/>
          <dgm:animLvl val="lvl"/>
          <dgm:resizeHandles val="exact"/>
        </dgm:presLayoutVars>
      </dgm:prSet>
      <dgm:spPr/>
      <dgm:t>
        <a:bodyPr/>
        <a:lstStyle/>
        <a:p>
          <a:endParaRPr lang="en-GB"/>
        </a:p>
      </dgm:t>
    </dgm:pt>
    <dgm:pt modelId="{30647D87-8793-414F-80EB-98F0C1EB3345}" type="pres">
      <dgm:prSet presAssocID="{891F0CE5-3C19-4AE0-BAD4-C73197674946}" presName="parentLin" presStyleCnt="0"/>
      <dgm:spPr/>
    </dgm:pt>
    <dgm:pt modelId="{6A882C21-AA50-41E8-A99D-1569B0A0967F}" type="pres">
      <dgm:prSet presAssocID="{891F0CE5-3C19-4AE0-BAD4-C73197674946}" presName="parentLeftMargin" presStyleLbl="node1" presStyleIdx="0" presStyleCnt="3"/>
      <dgm:spPr/>
      <dgm:t>
        <a:bodyPr/>
        <a:lstStyle/>
        <a:p>
          <a:endParaRPr lang="en-GB"/>
        </a:p>
      </dgm:t>
    </dgm:pt>
    <dgm:pt modelId="{7040350F-B36B-4459-A7BA-D9DB4DD62FCE}" type="pres">
      <dgm:prSet presAssocID="{891F0CE5-3C19-4AE0-BAD4-C73197674946}" presName="parentText" presStyleLbl="node1" presStyleIdx="0" presStyleCnt="3" custScaleY="122360">
        <dgm:presLayoutVars>
          <dgm:chMax val="0"/>
          <dgm:bulletEnabled val="1"/>
        </dgm:presLayoutVars>
      </dgm:prSet>
      <dgm:spPr/>
      <dgm:t>
        <a:bodyPr/>
        <a:lstStyle/>
        <a:p>
          <a:endParaRPr lang="en-GB"/>
        </a:p>
      </dgm:t>
    </dgm:pt>
    <dgm:pt modelId="{BB99F561-D5BD-4EA7-9E93-C6796DE5DE6A}" type="pres">
      <dgm:prSet presAssocID="{891F0CE5-3C19-4AE0-BAD4-C73197674946}" presName="negativeSpace" presStyleCnt="0"/>
      <dgm:spPr/>
    </dgm:pt>
    <dgm:pt modelId="{2D09A3C9-AB5F-44B7-AA84-B8F71D524436}" type="pres">
      <dgm:prSet presAssocID="{891F0CE5-3C19-4AE0-BAD4-C73197674946}" presName="childText" presStyleLbl="conFgAcc1" presStyleIdx="0" presStyleCnt="3">
        <dgm:presLayoutVars>
          <dgm:bulletEnabled val="1"/>
        </dgm:presLayoutVars>
      </dgm:prSet>
      <dgm:spPr/>
    </dgm:pt>
    <dgm:pt modelId="{2ABE2B9A-6285-41F9-9981-2EDE59B25F0A}" type="pres">
      <dgm:prSet presAssocID="{BC4DB779-34C3-451B-91AF-6305325AA27D}" presName="spaceBetweenRectangles" presStyleCnt="0"/>
      <dgm:spPr/>
    </dgm:pt>
    <dgm:pt modelId="{CEE64F57-A0DB-4445-81A6-29F28A1DE97C}" type="pres">
      <dgm:prSet presAssocID="{6CE608DF-CE5A-4B24-A122-A1A1F4BD3900}" presName="parentLin" presStyleCnt="0"/>
      <dgm:spPr/>
    </dgm:pt>
    <dgm:pt modelId="{72B75485-9FB8-4842-AAAC-C6D0EDB01627}" type="pres">
      <dgm:prSet presAssocID="{6CE608DF-CE5A-4B24-A122-A1A1F4BD3900}" presName="parentLeftMargin" presStyleLbl="node1" presStyleIdx="0" presStyleCnt="3"/>
      <dgm:spPr/>
      <dgm:t>
        <a:bodyPr/>
        <a:lstStyle/>
        <a:p>
          <a:endParaRPr lang="en-GB"/>
        </a:p>
      </dgm:t>
    </dgm:pt>
    <dgm:pt modelId="{485C1559-2D45-48F6-BBC4-A19C9E5B3407}" type="pres">
      <dgm:prSet presAssocID="{6CE608DF-CE5A-4B24-A122-A1A1F4BD3900}" presName="parentText" presStyleLbl="node1" presStyleIdx="1" presStyleCnt="3" custScaleY="130765">
        <dgm:presLayoutVars>
          <dgm:chMax val="0"/>
          <dgm:bulletEnabled val="1"/>
        </dgm:presLayoutVars>
      </dgm:prSet>
      <dgm:spPr/>
      <dgm:t>
        <a:bodyPr/>
        <a:lstStyle/>
        <a:p>
          <a:endParaRPr lang="en-GB"/>
        </a:p>
      </dgm:t>
    </dgm:pt>
    <dgm:pt modelId="{027FC371-8E79-4BD1-8BEF-36C2280ECF7C}" type="pres">
      <dgm:prSet presAssocID="{6CE608DF-CE5A-4B24-A122-A1A1F4BD3900}" presName="negativeSpace" presStyleCnt="0"/>
      <dgm:spPr/>
    </dgm:pt>
    <dgm:pt modelId="{5EAFEBD6-187B-4653-B4E5-729059A597E1}" type="pres">
      <dgm:prSet presAssocID="{6CE608DF-CE5A-4B24-A122-A1A1F4BD3900}" presName="childText" presStyleLbl="conFgAcc1" presStyleIdx="1" presStyleCnt="3">
        <dgm:presLayoutVars>
          <dgm:bulletEnabled val="1"/>
        </dgm:presLayoutVars>
      </dgm:prSet>
      <dgm:spPr/>
    </dgm:pt>
    <dgm:pt modelId="{9E12D3B2-B2A0-4689-93D6-25AACE921FA9}" type="pres">
      <dgm:prSet presAssocID="{16D6E123-F1D2-4FB2-9DF6-0D577E595F4A}" presName="spaceBetweenRectangles" presStyleCnt="0"/>
      <dgm:spPr/>
    </dgm:pt>
    <dgm:pt modelId="{A32065B3-BF60-4049-A636-36D12280EBD2}" type="pres">
      <dgm:prSet presAssocID="{EF63E06B-0D90-4492-BEBB-84D10243B30A}" presName="parentLin" presStyleCnt="0"/>
      <dgm:spPr/>
    </dgm:pt>
    <dgm:pt modelId="{A3822567-6AC6-4FDA-976E-89F737635428}" type="pres">
      <dgm:prSet presAssocID="{EF63E06B-0D90-4492-BEBB-84D10243B30A}" presName="parentLeftMargin" presStyleLbl="node1" presStyleIdx="1" presStyleCnt="3"/>
      <dgm:spPr/>
      <dgm:t>
        <a:bodyPr/>
        <a:lstStyle/>
        <a:p>
          <a:endParaRPr lang="en-GB"/>
        </a:p>
      </dgm:t>
    </dgm:pt>
    <dgm:pt modelId="{773F9A64-61F1-4F27-8B56-8F390B666B1E}" type="pres">
      <dgm:prSet presAssocID="{EF63E06B-0D90-4492-BEBB-84D10243B30A}" presName="parentText" presStyleLbl="node1" presStyleIdx="2" presStyleCnt="3">
        <dgm:presLayoutVars>
          <dgm:chMax val="0"/>
          <dgm:bulletEnabled val="1"/>
        </dgm:presLayoutVars>
      </dgm:prSet>
      <dgm:spPr/>
      <dgm:t>
        <a:bodyPr/>
        <a:lstStyle/>
        <a:p>
          <a:endParaRPr lang="en-GB"/>
        </a:p>
      </dgm:t>
    </dgm:pt>
    <dgm:pt modelId="{62905E59-1138-4A5F-AD3E-7F34395B40F4}" type="pres">
      <dgm:prSet presAssocID="{EF63E06B-0D90-4492-BEBB-84D10243B30A}" presName="negativeSpace" presStyleCnt="0"/>
      <dgm:spPr/>
    </dgm:pt>
    <dgm:pt modelId="{BD8302BC-A8F3-4D51-A92A-01B18FEB5E5C}" type="pres">
      <dgm:prSet presAssocID="{EF63E06B-0D90-4492-BEBB-84D10243B30A}" presName="childText" presStyleLbl="conFgAcc1" presStyleIdx="2" presStyleCnt="3">
        <dgm:presLayoutVars>
          <dgm:bulletEnabled val="1"/>
        </dgm:presLayoutVars>
      </dgm:prSet>
      <dgm:spPr/>
    </dgm:pt>
  </dgm:ptLst>
  <dgm:cxnLst>
    <dgm:cxn modelId="{407A2A34-0B2C-4C14-B1C5-51A6D604B622}" srcId="{2340DDB1-7888-4F7E-9964-02FA70E87938}" destId="{EF63E06B-0D90-4492-BEBB-84D10243B30A}" srcOrd="2" destOrd="0" parTransId="{FA88596D-69ED-4C17-B31A-E004F42841E4}" sibTransId="{42043C5C-F25F-45B5-BDF4-807B44E19C01}"/>
    <dgm:cxn modelId="{F1A3E0CA-FED0-4587-B0E0-26B4584A7102}" type="presOf" srcId="{891F0CE5-3C19-4AE0-BAD4-C73197674946}" destId="{6A882C21-AA50-41E8-A99D-1569B0A0967F}" srcOrd="0" destOrd="0" presId="urn:microsoft.com/office/officeart/2005/8/layout/list1"/>
    <dgm:cxn modelId="{D59E0EE4-4121-4F7B-93AF-2252D6B715A2}" type="presOf" srcId="{891F0CE5-3C19-4AE0-BAD4-C73197674946}" destId="{7040350F-B36B-4459-A7BA-D9DB4DD62FCE}" srcOrd="1" destOrd="0" presId="urn:microsoft.com/office/officeart/2005/8/layout/list1"/>
    <dgm:cxn modelId="{16A4469F-8404-41EA-925B-A4B1A6D402D5}" srcId="{2340DDB1-7888-4F7E-9964-02FA70E87938}" destId="{6CE608DF-CE5A-4B24-A122-A1A1F4BD3900}" srcOrd="1" destOrd="0" parTransId="{0933991F-7AC7-437B-938C-124BCEAAB5E1}" sibTransId="{16D6E123-F1D2-4FB2-9DF6-0D577E595F4A}"/>
    <dgm:cxn modelId="{065CC3B0-4967-4B89-9A1D-FF6F39C119D5}" type="presOf" srcId="{EF63E06B-0D90-4492-BEBB-84D10243B30A}" destId="{773F9A64-61F1-4F27-8B56-8F390B666B1E}" srcOrd="1" destOrd="0" presId="urn:microsoft.com/office/officeart/2005/8/layout/list1"/>
    <dgm:cxn modelId="{FEDDEEDD-4CEE-4879-9758-A1E982F2070B}" type="presOf" srcId="{6CE608DF-CE5A-4B24-A122-A1A1F4BD3900}" destId="{485C1559-2D45-48F6-BBC4-A19C9E5B3407}" srcOrd="1" destOrd="0" presId="urn:microsoft.com/office/officeart/2005/8/layout/list1"/>
    <dgm:cxn modelId="{0027AE2D-E579-4FC8-8B48-77A1CE2EAB4F}" type="presOf" srcId="{EF63E06B-0D90-4492-BEBB-84D10243B30A}" destId="{A3822567-6AC6-4FDA-976E-89F737635428}" srcOrd="0" destOrd="0" presId="urn:microsoft.com/office/officeart/2005/8/layout/list1"/>
    <dgm:cxn modelId="{DCB8D3EC-4BC7-4DF6-B107-27C3957883C4}" type="presOf" srcId="{2340DDB1-7888-4F7E-9964-02FA70E87938}" destId="{311FC9A7-1DE8-4BC6-9023-A8B137A52306}" srcOrd="0" destOrd="0" presId="urn:microsoft.com/office/officeart/2005/8/layout/list1"/>
    <dgm:cxn modelId="{7DA41A1E-3E3B-44D3-A87E-873D39F72DC1}" srcId="{2340DDB1-7888-4F7E-9964-02FA70E87938}" destId="{891F0CE5-3C19-4AE0-BAD4-C73197674946}" srcOrd="0" destOrd="0" parTransId="{20261B72-A730-406F-A148-3282D10ACF93}" sibTransId="{BC4DB779-34C3-451B-91AF-6305325AA27D}"/>
    <dgm:cxn modelId="{6890CC35-B4DE-4BC5-B3B7-A5E3C8E102F7}" type="presOf" srcId="{6CE608DF-CE5A-4B24-A122-A1A1F4BD3900}" destId="{72B75485-9FB8-4842-AAAC-C6D0EDB01627}" srcOrd="0" destOrd="0" presId="urn:microsoft.com/office/officeart/2005/8/layout/list1"/>
    <dgm:cxn modelId="{EC1D1E92-C061-4CC3-87C7-4FA943D748DE}" type="presParOf" srcId="{311FC9A7-1DE8-4BC6-9023-A8B137A52306}" destId="{30647D87-8793-414F-80EB-98F0C1EB3345}" srcOrd="0" destOrd="0" presId="urn:microsoft.com/office/officeart/2005/8/layout/list1"/>
    <dgm:cxn modelId="{47AC2B6C-5508-42EC-815D-98064ADC4069}" type="presParOf" srcId="{30647D87-8793-414F-80EB-98F0C1EB3345}" destId="{6A882C21-AA50-41E8-A99D-1569B0A0967F}" srcOrd="0" destOrd="0" presId="urn:microsoft.com/office/officeart/2005/8/layout/list1"/>
    <dgm:cxn modelId="{40EAC3AD-B1B8-4BBB-BE4D-6D04DF92E9D7}" type="presParOf" srcId="{30647D87-8793-414F-80EB-98F0C1EB3345}" destId="{7040350F-B36B-4459-A7BA-D9DB4DD62FCE}" srcOrd="1" destOrd="0" presId="urn:microsoft.com/office/officeart/2005/8/layout/list1"/>
    <dgm:cxn modelId="{CF542081-0663-4418-9884-39D47978AD91}" type="presParOf" srcId="{311FC9A7-1DE8-4BC6-9023-A8B137A52306}" destId="{BB99F561-D5BD-4EA7-9E93-C6796DE5DE6A}" srcOrd="1" destOrd="0" presId="urn:microsoft.com/office/officeart/2005/8/layout/list1"/>
    <dgm:cxn modelId="{12C72AD3-D765-432F-B016-8262C85663DA}" type="presParOf" srcId="{311FC9A7-1DE8-4BC6-9023-A8B137A52306}" destId="{2D09A3C9-AB5F-44B7-AA84-B8F71D524436}" srcOrd="2" destOrd="0" presId="urn:microsoft.com/office/officeart/2005/8/layout/list1"/>
    <dgm:cxn modelId="{1A5B9D0C-3287-48CE-A46D-867810AB3BEC}" type="presParOf" srcId="{311FC9A7-1DE8-4BC6-9023-A8B137A52306}" destId="{2ABE2B9A-6285-41F9-9981-2EDE59B25F0A}" srcOrd="3" destOrd="0" presId="urn:microsoft.com/office/officeart/2005/8/layout/list1"/>
    <dgm:cxn modelId="{F053692F-21D8-46CA-A2A3-2974EF4355A0}" type="presParOf" srcId="{311FC9A7-1DE8-4BC6-9023-A8B137A52306}" destId="{CEE64F57-A0DB-4445-81A6-29F28A1DE97C}" srcOrd="4" destOrd="0" presId="urn:microsoft.com/office/officeart/2005/8/layout/list1"/>
    <dgm:cxn modelId="{ADCA743B-7F34-46BB-BA9A-4958A1C3594A}" type="presParOf" srcId="{CEE64F57-A0DB-4445-81A6-29F28A1DE97C}" destId="{72B75485-9FB8-4842-AAAC-C6D0EDB01627}" srcOrd="0" destOrd="0" presId="urn:microsoft.com/office/officeart/2005/8/layout/list1"/>
    <dgm:cxn modelId="{F795FC43-B828-4B5F-9517-3F2818B6D07E}" type="presParOf" srcId="{CEE64F57-A0DB-4445-81A6-29F28A1DE97C}" destId="{485C1559-2D45-48F6-BBC4-A19C9E5B3407}" srcOrd="1" destOrd="0" presId="urn:microsoft.com/office/officeart/2005/8/layout/list1"/>
    <dgm:cxn modelId="{798B1781-80C9-4713-AB20-26345A38AAB3}" type="presParOf" srcId="{311FC9A7-1DE8-4BC6-9023-A8B137A52306}" destId="{027FC371-8E79-4BD1-8BEF-36C2280ECF7C}" srcOrd="5" destOrd="0" presId="urn:microsoft.com/office/officeart/2005/8/layout/list1"/>
    <dgm:cxn modelId="{F517C093-1E15-48B6-A2F4-155E362BD685}" type="presParOf" srcId="{311FC9A7-1DE8-4BC6-9023-A8B137A52306}" destId="{5EAFEBD6-187B-4653-B4E5-729059A597E1}" srcOrd="6" destOrd="0" presId="urn:microsoft.com/office/officeart/2005/8/layout/list1"/>
    <dgm:cxn modelId="{D1BAFB7D-9664-4B3B-91DF-3DFDD43254B3}" type="presParOf" srcId="{311FC9A7-1DE8-4BC6-9023-A8B137A52306}" destId="{9E12D3B2-B2A0-4689-93D6-25AACE921FA9}" srcOrd="7" destOrd="0" presId="urn:microsoft.com/office/officeart/2005/8/layout/list1"/>
    <dgm:cxn modelId="{E3DF656E-59C0-40E0-8BBB-10A52B1EDF85}" type="presParOf" srcId="{311FC9A7-1DE8-4BC6-9023-A8B137A52306}" destId="{A32065B3-BF60-4049-A636-36D12280EBD2}" srcOrd="8" destOrd="0" presId="urn:microsoft.com/office/officeart/2005/8/layout/list1"/>
    <dgm:cxn modelId="{4F7CCC7F-9B87-484D-B12B-F2F521A695EC}" type="presParOf" srcId="{A32065B3-BF60-4049-A636-36D12280EBD2}" destId="{A3822567-6AC6-4FDA-976E-89F737635428}" srcOrd="0" destOrd="0" presId="urn:microsoft.com/office/officeart/2005/8/layout/list1"/>
    <dgm:cxn modelId="{35EA73E7-5C8D-4B89-9E06-0D04D1CDF8C6}" type="presParOf" srcId="{A32065B3-BF60-4049-A636-36D12280EBD2}" destId="{773F9A64-61F1-4F27-8B56-8F390B666B1E}" srcOrd="1" destOrd="0" presId="urn:microsoft.com/office/officeart/2005/8/layout/list1"/>
    <dgm:cxn modelId="{C4FB07B0-B958-4CD1-89DE-0E405D126418}" type="presParOf" srcId="{311FC9A7-1DE8-4BC6-9023-A8B137A52306}" destId="{62905E59-1138-4A5F-AD3E-7F34395B40F4}" srcOrd="9" destOrd="0" presId="urn:microsoft.com/office/officeart/2005/8/layout/list1"/>
    <dgm:cxn modelId="{E3706145-9B68-4217-9ABA-78F050D76818}" type="presParOf" srcId="{311FC9A7-1DE8-4BC6-9023-A8B137A52306}" destId="{BD8302BC-A8F3-4D51-A92A-01B18FEB5E5C}"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1B0147-5828-4F91-AAF8-29AB14B8D365}" type="datetimeFigureOut">
              <a:rPr lang="en-GB" smtClean="0"/>
              <a:pPr/>
              <a:t>06/10/2011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7C186B-4436-473F-A7C5-8390ACC56867}" type="slidenum">
              <a:rPr lang="en-GB" smtClean="0"/>
              <a:pPr/>
              <a:t>‹#›</a:t>
            </a:fld>
            <a:endParaRPr lang="en-GB"/>
          </a:p>
        </p:txBody>
      </p:sp>
    </p:spTree>
    <p:extLst>
      <p:ext uri="{BB962C8B-B14F-4D97-AF65-F5344CB8AC3E}">
        <p14:creationId xmlns:p14="http://schemas.microsoft.com/office/powerpoint/2010/main" xmlns="" val="2725345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6A3C459-A82A-4DCB-9F09-59CC02C7AC38}" type="datetimeFigureOut">
              <a:rPr lang="en-GB" smtClean="0"/>
              <a:pPr/>
              <a:t>06/10/2011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7ECBAF-250F-4057-91C3-0F7C787094FE}" type="slidenum">
              <a:rPr lang="en-GB" smtClean="0"/>
              <a:pPr/>
              <a:t>‹#›</a:t>
            </a:fld>
            <a:endParaRPr lang="en-GB"/>
          </a:p>
        </p:txBody>
      </p:sp>
    </p:spTree>
    <p:extLst>
      <p:ext uri="{BB962C8B-B14F-4D97-AF65-F5344CB8AC3E}">
        <p14:creationId xmlns:p14="http://schemas.microsoft.com/office/powerpoint/2010/main" xmlns="" val="4160193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A3C459-A82A-4DCB-9F09-59CC02C7AC38}" type="datetimeFigureOut">
              <a:rPr lang="en-GB" smtClean="0"/>
              <a:pPr/>
              <a:t>06/10/2011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7ECBAF-250F-4057-91C3-0F7C787094FE}" type="slidenum">
              <a:rPr lang="en-GB" smtClean="0"/>
              <a:pPr/>
              <a:t>‹#›</a:t>
            </a:fld>
            <a:endParaRPr lang="en-GB"/>
          </a:p>
        </p:txBody>
      </p:sp>
    </p:spTree>
    <p:extLst>
      <p:ext uri="{BB962C8B-B14F-4D97-AF65-F5344CB8AC3E}">
        <p14:creationId xmlns:p14="http://schemas.microsoft.com/office/powerpoint/2010/main" xmlns="" val="3533329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A3C459-A82A-4DCB-9F09-59CC02C7AC38}" type="datetimeFigureOut">
              <a:rPr lang="en-GB" smtClean="0"/>
              <a:pPr/>
              <a:t>06/10/2011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7ECBAF-250F-4057-91C3-0F7C787094FE}" type="slidenum">
              <a:rPr lang="en-GB" smtClean="0"/>
              <a:pPr/>
              <a:t>‹#›</a:t>
            </a:fld>
            <a:endParaRPr lang="en-GB"/>
          </a:p>
        </p:txBody>
      </p:sp>
    </p:spTree>
    <p:extLst>
      <p:ext uri="{BB962C8B-B14F-4D97-AF65-F5344CB8AC3E}">
        <p14:creationId xmlns:p14="http://schemas.microsoft.com/office/powerpoint/2010/main" xmlns="" val="1954881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A3C459-A82A-4DCB-9F09-59CC02C7AC38}" type="datetimeFigureOut">
              <a:rPr lang="en-GB" smtClean="0"/>
              <a:pPr/>
              <a:t>06/10/2011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7ECBAF-250F-4057-91C3-0F7C787094FE}" type="slidenum">
              <a:rPr lang="en-GB" smtClean="0"/>
              <a:pPr/>
              <a:t>‹#›</a:t>
            </a:fld>
            <a:endParaRPr lang="en-GB"/>
          </a:p>
        </p:txBody>
      </p:sp>
    </p:spTree>
    <p:extLst>
      <p:ext uri="{BB962C8B-B14F-4D97-AF65-F5344CB8AC3E}">
        <p14:creationId xmlns:p14="http://schemas.microsoft.com/office/powerpoint/2010/main" xmlns="" val="2958288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A3C459-A82A-4DCB-9F09-59CC02C7AC38}" type="datetimeFigureOut">
              <a:rPr lang="en-GB" smtClean="0"/>
              <a:pPr/>
              <a:t>06/10/2011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7ECBAF-250F-4057-91C3-0F7C787094FE}" type="slidenum">
              <a:rPr lang="en-GB" smtClean="0"/>
              <a:pPr/>
              <a:t>‹#›</a:t>
            </a:fld>
            <a:endParaRPr lang="en-GB"/>
          </a:p>
        </p:txBody>
      </p:sp>
    </p:spTree>
    <p:extLst>
      <p:ext uri="{BB962C8B-B14F-4D97-AF65-F5344CB8AC3E}">
        <p14:creationId xmlns:p14="http://schemas.microsoft.com/office/powerpoint/2010/main" xmlns="" val="1743635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6A3C459-A82A-4DCB-9F09-59CC02C7AC38}" type="datetimeFigureOut">
              <a:rPr lang="en-GB" smtClean="0"/>
              <a:pPr/>
              <a:t>06/10/2011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7ECBAF-250F-4057-91C3-0F7C787094FE}" type="slidenum">
              <a:rPr lang="en-GB" smtClean="0"/>
              <a:pPr/>
              <a:t>‹#›</a:t>
            </a:fld>
            <a:endParaRPr lang="en-GB"/>
          </a:p>
        </p:txBody>
      </p:sp>
    </p:spTree>
    <p:extLst>
      <p:ext uri="{BB962C8B-B14F-4D97-AF65-F5344CB8AC3E}">
        <p14:creationId xmlns:p14="http://schemas.microsoft.com/office/powerpoint/2010/main" xmlns="" val="445409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6A3C459-A82A-4DCB-9F09-59CC02C7AC38}" type="datetimeFigureOut">
              <a:rPr lang="en-GB" smtClean="0"/>
              <a:pPr/>
              <a:t>06/10/2011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7ECBAF-250F-4057-91C3-0F7C787094FE}" type="slidenum">
              <a:rPr lang="en-GB" smtClean="0"/>
              <a:pPr/>
              <a:t>‹#›</a:t>
            </a:fld>
            <a:endParaRPr lang="en-GB"/>
          </a:p>
        </p:txBody>
      </p:sp>
    </p:spTree>
    <p:extLst>
      <p:ext uri="{BB962C8B-B14F-4D97-AF65-F5344CB8AC3E}">
        <p14:creationId xmlns:p14="http://schemas.microsoft.com/office/powerpoint/2010/main" xmlns="" val="2278810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6A3C459-A82A-4DCB-9F09-59CC02C7AC38}" type="datetimeFigureOut">
              <a:rPr lang="en-GB" smtClean="0"/>
              <a:pPr/>
              <a:t>06/10/2011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7ECBAF-250F-4057-91C3-0F7C787094FE}" type="slidenum">
              <a:rPr lang="en-GB" smtClean="0"/>
              <a:pPr/>
              <a:t>‹#›</a:t>
            </a:fld>
            <a:endParaRPr lang="en-GB"/>
          </a:p>
        </p:txBody>
      </p:sp>
    </p:spTree>
    <p:extLst>
      <p:ext uri="{BB962C8B-B14F-4D97-AF65-F5344CB8AC3E}">
        <p14:creationId xmlns:p14="http://schemas.microsoft.com/office/powerpoint/2010/main" xmlns="" val="3151625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A3C459-A82A-4DCB-9F09-59CC02C7AC38}" type="datetimeFigureOut">
              <a:rPr lang="en-GB" smtClean="0"/>
              <a:pPr/>
              <a:t>06/10/2011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7ECBAF-250F-4057-91C3-0F7C787094FE}" type="slidenum">
              <a:rPr lang="en-GB" smtClean="0"/>
              <a:pPr/>
              <a:t>‹#›</a:t>
            </a:fld>
            <a:endParaRPr lang="en-GB"/>
          </a:p>
        </p:txBody>
      </p:sp>
    </p:spTree>
    <p:extLst>
      <p:ext uri="{BB962C8B-B14F-4D97-AF65-F5344CB8AC3E}">
        <p14:creationId xmlns:p14="http://schemas.microsoft.com/office/powerpoint/2010/main" xmlns="" val="3482152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A3C459-A82A-4DCB-9F09-59CC02C7AC38}" type="datetimeFigureOut">
              <a:rPr lang="en-GB" smtClean="0"/>
              <a:pPr/>
              <a:t>06/10/2011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7ECBAF-250F-4057-91C3-0F7C787094FE}" type="slidenum">
              <a:rPr lang="en-GB" smtClean="0"/>
              <a:pPr/>
              <a:t>‹#›</a:t>
            </a:fld>
            <a:endParaRPr lang="en-GB"/>
          </a:p>
        </p:txBody>
      </p:sp>
    </p:spTree>
    <p:extLst>
      <p:ext uri="{BB962C8B-B14F-4D97-AF65-F5344CB8AC3E}">
        <p14:creationId xmlns:p14="http://schemas.microsoft.com/office/powerpoint/2010/main" xmlns="" val="2914464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A3C459-A82A-4DCB-9F09-59CC02C7AC38}" type="datetimeFigureOut">
              <a:rPr lang="en-GB" smtClean="0"/>
              <a:pPr/>
              <a:t>06/10/2011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7ECBAF-250F-4057-91C3-0F7C787094FE}" type="slidenum">
              <a:rPr lang="en-GB" smtClean="0"/>
              <a:pPr/>
              <a:t>‹#›</a:t>
            </a:fld>
            <a:endParaRPr lang="en-GB"/>
          </a:p>
        </p:txBody>
      </p:sp>
    </p:spTree>
    <p:extLst>
      <p:ext uri="{BB962C8B-B14F-4D97-AF65-F5344CB8AC3E}">
        <p14:creationId xmlns:p14="http://schemas.microsoft.com/office/powerpoint/2010/main" xmlns="" val="3559907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A3C459-A82A-4DCB-9F09-59CC02C7AC38}" type="datetimeFigureOut">
              <a:rPr lang="en-GB" smtClean="0"/>
              <a:pPr/>
              <a:t>06/10/2011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7ECBAF-250F-4057-91C3-0F7C787094FE}" type="slidenum">
              <a:rPr lang="en-GB" smtClean="0"/>
              <a:pPr/>
              <a:t>‹#›</a:t>
            </a:fld>
            <a:endParaRPr lang="en-GB"/>
          </a:p>
        </p:txBody>
      </p:sp>
    </p:spTree>
    <p:extLst>
      <p:ext uri="{BB962C8B-B14F-4D97-AF65-F5344CB8AC3E}">
        <p14:creationId xmlns:p14="http://schemas.microsoft.com/office/powerpoint/2010/main" xmlns="" val="3450153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www.timetravel-britain.com/articles/history/pubsigns2/shtml" TargetMode="External"/><Relationship Id="rId2" Type="http://schemas.openxmlformats.org/officeDocument/2006/relationships/hyperlink" Target="http://www.timetravel-britain.com/articles/history/pubsigns1/s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3008313" cy="2075830"/>
          </a:xfrm>
          <a:solidFill>
            <a:schemeClr val="accent1">
              <a:lumMod val="20000"/>
              <a:lumOff val="80000"/>
            </a:schemeClr>
          </a:solidFill>
        </p:spPr>
        <p:txBody>
          <a:bodyPr>
            <a:normAutofit fontScale="90000"/>
          </a:bodyPr>
          <a:lstStyle/>
          <a:p>
            <a:r>
              <a:rPr lang="en-GB" sz="3100" dirty="0" smtClean="0">
                <a:latin typeface="Arial" pitchFamily="34" charset="0"/>
                <a:cs typeface="Arial" pitchFamily="34" charset="0"/>
              </a:rPr>
              <a:t>Interpreting our environment and culture through signs </a:t>
            </a:r>
            <a:r>
              <a:rPr lang="en-GB" sz="2400" dirty="0" smtClean="0">
                <a:latin typeface="Arial" pitchFamily="34" charset="0"/>
                <a:cs typeface="Arial" pitchFamily="34" charset="0"/>
              </a:rPr>
              <a:t/>
            </a:r>
            <a:br>
              <a:rPr lang="en-GB" sz="2400" dirty="0" smtClean="0">
                <a:latin typeface="Arial" pitchFamily="34" charset="0"/>
                <a:cs typeface="Arial" pitchFamily="34" charset="0"/>
              </a:rPr>
            </a:br>
            <a:endParaRPr lang="en-GB" sz="2400" dirty="0">
              <a:latin typeface="Arial" pitchFamily="34" charset="0"/>
              <a:cs typeface="Arial" pitchFamily="34" charset="0"/>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936008" y="273050"/>
            <a:ext cx="4389834" cy="5853113"/>
          </a:xfrm>
        </p:spPr>
      </p:pic>
      <p:sp>
        <p:nvSpPr>
          <p:cNvPr id="6" name="Text Placeholder 5"/>
          <p:cNvSpPr>
            <a:spLocks noGrp="1"/>
          </p:cNvSpPr>
          <p:nvPr>
            <p:ph type="body" sz="half" idx="2"/>
          </p:nvPr>
        </p:nvSpPr>
        <p:spPr>
          <a:xfrm>
            <a:off x="457200" y="2708920"/>
            <a:ext cx="3008313" cy="3417243"/>
          </a:xfrm>
          <a:solidFill>
            <a:schemeClr val="tx2">
              <a:lumMod val="20000"/>
              <a:lumOff val="80000"/>
            </a:schemeClr>
          </a:solidFill>
        </p:spPr>
        <p:txBody>
          <a:bodyPr>
            <a:normAutofit/>
          </a:bodyPr>
          <a:lstStyle/>
          <a:p>
            <a:endParaRPr lang="en-GB" sz="1800" b="1" dirty="0">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GB" smtClean="0"/>
              <a:t>Photo: Margaret Anne Clarke</a:t>
            </a:r>
            <a:endParaRPr lang="en-GB"/>
          </a:p>
        </p:txBody>
      </p:sp>
    </p:spTree>
    <p:extLst>
      <p:ext uri="{BB962C8B-B14F-4D97-AF65-F5344CB8AC3E}">
        <p14:creationId xmlns:p14="http://schemas.microsoft.com/office/powerpoint/2010/main" xmlns="" val="4139640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164433410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39118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itchFamily="34" charset="0"/>
                <a:cs typeface="Arial" pitchFamily="34" charset="0"/>
              </a:rPr>
              <a:t>Let’s stick with colours as an example.</a:t>
            </a:r>
            <a:endParaRPr lang="en-GB" dirty="0">
              <a:latin typeface="Arial" pitchFamily="34" charset="0"/>
              <a:cs typeface="Arial" pitchFamily="34"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xmlns="" val="0"/>
              </a:ext>
            </a:extLst>
          </a:blip>
          <a:srcRect l="125" r="125"/>
          <a:stretch>
            <a:fillRect/>
          </a:stretch>
        </p:blipFill>
        <p:spPr>
          <a:prstGeom prst="rect">
            <a:avLst/>
          </a:prstGeom>
          <a:ln>
            <a:noFill/>
          </a:ln>
          <a:effectLst>
            <a:outerShdw blurRad="292100" dist="139700" dir="2700000" algn="tl" rotWithShape="0">
              <a:srgbClr val="333333">
                <a:alpha val="65000"/>
              </a:srgbClr>
            </a:outerShdw>
          </a:effectLst>
        </p:spPr>
      </p:pic>
      <p:sp>
        <p:nvSpPr>
          <p:cNvPr id="4" name="Text Placeholder 3"/>
          <p:cNvSpPr>
            <a:spLocks noGrp="1"/>
          </p:cNvSpPr>
          <p:nvPr>
            <p:ph type="body" sz="half" idx="2"/>
          </p:nvPr>
        </p:nvSpPr>
        <p:spPr/>
        <p:txBody>
          <a:bodyPr>
            <a:normAutofit/>
          </a:bodyPr>
          <a:lstStyle/>
          <a:p>
            <a:r>
              <a:rPr lang="en-GB" sz="1800" dirty="0" smtClean="0">
                <a:latin typeface="Arial" pitchFamily="34" charset="0"/>
                <a:cs typeface="Arial" pitchFamily="34" charset="0"/>
              </a:rPr>
              <a:t>As we’ve already seen, colours have certain associations, as in this picture of traffic lights.</a:t>
            </a:r>
            <a:endParaRPr lang="en-GB" sz="1800" dirty="0">
              <a:latin typeface="Arial" pitchFamily="34" charset="0"/>
              <a:cs typeface="Arial" pitchFamily="34" charset="0"/>
            </a:endParaRPr>
          </a:p>
        </p:txBody>
      </p:sp>
    </p:spTree>
    <p:extLst>
      <p:ext uri="{BB962C8B-B14F-4D97-AF65-F5344CB8AC3E}">
        <p14:creationId xmlns:p14="http://schemas.microsoft.com/office/powerpoint/2010/main" xmlns="" val="3611638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22114"/>
          </a:xfrm>
          <a:solidFill>
            <a:schemeClr val="bg2">
              <a:lumMod val="90000"/>
            </a:schemeClr>
          </a:solidFill>
        </p:spPr>
        <p:txBody>
          <a:bodyPr/>
          <a:lstStyle/>
          <a:p>
            <a:r>
              <a:rPr lang="en-GB" dirty="0" smtClean="0"/>
              <a:t>What does this sign consist of?</a:t>
            </a:r>
            <a:endParaRPr lang="en-GB" dirty="0"/>
          </a:p>
        </p:txBody>
      </p:sp>
      <p:sp>
        <p:nvSpPr>
          <p:cNvPr id="6" name="Text Placeholder 5"/>
          <p:cNvSpPr>
            <a:spLocks noGrp="1"/>
          </p:cNvSpPr>
          <p:nvPr>
            <p:ph type="body" idx="1"/>
          </p:nvPr>
        </p:nvSpPr>
        <p:spPr>
          <a:xfrm>
            <a:off x="457200" y="1535112"/>
            <a:ext cx="4040188" cy="741760"/>
          </a:xfrm>
          <a:solidFill>
            <a:schemeClr val="bg2">
              <a:lumMod val="90000"/>
            </a:schemeClr>
          </a:solidFill>
        </p:spPr>
        <p:txBody>
          <a:bodyPr>
            <a:normAutofit fontScale="92500" lnSpcReduction="10000"/>
          </a:bodyPr>
          <a:lstStyle/>
          <a:p>
            <a:r>
              <a:rPr lang="en-GB" b="0" dirty="0" smtClean="0">
                <a:latin typeface="Arial" pitchFamily="34" charset="0"/>
                <a:cs typeface="Arial" pitchFamily="34" charset="0"/>
              </a:rPr>
              <a:t>The </a:t>
            </a:r>
            <a:r>
              <a:rPr lang="en-GB" i="1" dirty="0" smtClean="0">
                <a:latin typeface="Arial" pitchFamily="34" charset="0"/>
                <a:cs typeface="Arial" pitchFamily="34" charset="0"/>
              </a:rPr>
              <a:t>signifier</a:t>
            </a:r>
            <a:r>
              <a:rPr lang="en-GB" b="0" dirty="0" smtClean="0">
                <a:latin typeface="Arial" pitchFamily="34" charset="0"/>
                <a:cs typeface="Arial" pitchFamily="34" charset="0"/>
              </a:rPr>
              <a:t> is the colours used: red, yellow, green </a:t>
            </a:r>
            <a:endParaRPr lang="en-GB" b="0" dirty="0">
              <a:latin typeface="Arial" pitchFamily="34" charset="0"/>
              <a:cs typeface="Arial" pitchFamily="34" charset="0"/>
            </a:endParaRPr>
          </a:p>
        </p:txBody>
      </p:sp>
      <p:sp>
        <p:nvSpPr>
          <p:cNvPr id="7" name="Content Placeholder 6"/>
          <p:cNvSpPr>
            <a:spLocks noGrp="1"/>
          </p:cNvSpPr>
          <p:nvPr>
            <p:ph sz="half" idx="2"/>
          </p:nvPr>
        </p:nvSpPr>
        <p:spPr>
          <a:xfrm>
            <a:off x="457200" y="2420887"/>
            <a:ext cx="4040188" cy="3705275"/>
          </a:xfrm>
          <a:solidFill>
            <a:schemeClr val="bg2">
              <a:lumMod val="90000"/>
            </a:schemeClr>
          </a:solidFill>
        </p:spPr>
        <p:txBody>
          <a:bodyPr>
            <a:normAutofit/>
          </a:bodyPr>
          <a:lstStyle/>
          <a:p>
            <a:r>
              <a:rPr lang="en-GB" sz="3600" dirty="0" smtClean="0">
                <a:latin typeface="Arial" pitchFamily="34" charset="0"/>
                <a:cs typeface="Arial" pitchFamily="34" charset="0"/>
              </a:rPr>
              <a:t>Signifier: </a:t>
            </a:r>
            <a:r>
              <a:rPr lang="en-GB" sz="3600" dirty="0" smtClean="0">
                <a:solidFill>
                  <a:srgbClr val="FF0000"/>
                </a:solidFill>
                <a:latin typeface="Arial" pitchFamily="34" charset="0"/>
                <a:cs typeface="Arial" pitchFamily="34" charset="0"/>
              </a:rPr>
              <a:t>red</a:t>
            </a:r>
          </a:p>
          <a:p>
            <a:r>
              <a:rPr lang="en-GB" sz="3600" dirty="0" smtClean="0">
                <a:latin typeface="Arial" pitchFamily="34" charset="0"/>
                <a:cs typeface="Arial" pitchFamily="34" charset="0"/>
              </a:rPr>
              <a:t>Signifier: </a:t>
            </a:r>
            <a:r>
              <a:rPr lang="en-GB" sz="3600" dirty="0" smtClean="0">
                <a:solidFill>
                  <a:srgbClr val="FFC000"/>
                </a:solidFill>
                <a:latin typeface="Arial" pitchFamily="34" charset="0"/>
                <a:cs typeface="Arial" pitchFamily="34" charset="0"/>
              </a:rPr>
              <a:t>yellow</a:t>
            </a:r>
          </a:p>
          <a:p>
            <a:r>
              <a:rPr lang="en-GB" sz="3600" dirty="0" smtClean="0">
                <a:latin typeface="Arial" pitchFamily="34" charset="0"/>
                <a:cs typeface="Arial" pitchFamily="34" charset="0"/>
              </a:rPr>
              <a:t>Signifier: </a:t>
            </a:r>
            <a:r>
              <a:rPr lang="en-GB" sz="3600" dirty="0" smtClean="0">
                <a:solidFill>
                  <a:srgbClr val="00B050"/>
                </a:solidFill>
                <a:latin typeface="Arial" pitchFamily="34" charset="0"/>
                <a:cs typeface="Arial" pitchFamily="34" charset="0"/>
              </a:rPr>
              <a:t>green</a:t>
            </a:r>
            <a:endParaRPr lang="en-GB" sz="3600" dirty="0">
              <a:solidFill>
                <a:srgbClr val="00B050"/>
              </a:solidFill>
              <a:latin typeface="Arial" pitchFamily="34" charset="0"/>
              <a:cs typeface="Arial" pitchFamily="34" charset="0"/>
            </a:endParaRPr>
          </a:p>
        </p:txBody>
      </p:sp>
      <p:sp>
        <p:nvSpPr>
          <p:cNvPr id="8" name="Text Placeholder 7"/>
          <p:cNvSpPr>
            <a:spLocks noGrp="1"/>
          </p:cNvSpPr>
          <p:nvPr>
            <p:ph type="body" sz="quarter" idx="3"/>
          </p:nvPr>
        </p:nvSpPr>
        <p:spPr>
          <a:xfrm>
            <a:off x="4645025" y="1535112"/>
            <a:ext cx="4041775" cy="741759"/>
          </a:xfrm>
          <a:solidFill>
            <a:schemeClr val="bg2">
              <a:lumMod val="90000"/>
            </a:schemeClr>
          </a:solidFill>
        </p:spPr>
        <p:txBody>
          <a:bodyPr>
            <a:normAutofit fontScale="92500" lnSpcReduction="10000"/>
          </a:bodyPr>
          <a:lstStyle/>
          <a:p>
            <a:r>
              <a:rPr lang="en-GB" b="0" dirty="0" smtClean="0">
                <a:latin typeface="Arial" pitchFamily="34" charset="0"/>
                <a:cs typeface="Arial" pitchFamily="34" charset="0"/>
              </a:rPr>
              <a:t>The </a:t>
            </a:r>
            <a:r>
              <a:rPr lang="en-GB" i="1" dirty="0" smtClean="0">
                <a:latin typeface="Arial" pitchFamily="34" charset="0"/>
                <a:cs typeface="Arial" pitchFamily="34" charset="0"/>
              </a:rPr>
              <a:t>signified</a:t>
            </a:r>
            <a:r>
              <a:rPr lang="en-GB" b="0" dirty="0" smtClean="0">
                <a:latin typeface="Arial" pitchFamily="34" charset="0"/>
                <a:cs typeface="Arial" pitchFamily="34" charset="0"/>
              </a:rPr>
              <a:t> is the instructions given to car drivers</a:t>
            </a:r>
            <a:endParaRPr lang="en-GB" dirty="0">
              <a:latin typeface="Arial" pitchFamily="34" charset="0"/>
              <a:cs typeface="Arial" pitchFamily="34" charset="0"/>
            </a:endParaRPr>
          </a:p>
        </p:txBody>
      </p:sp>
      <p:sp>
        <p:nvSpPr>
          <p:cNvPr id="9" name="Content Placeholder 8"/>
          <p:cNvSpPr>
            <a:spLocks noGrp="1"/>
          </p:cNvSpPr>
          <p:nvPr>
            <p:ph sz="quarter" idx="4"/>
          </p:nvPr>
        </p:nvSpPr>
        <p:spPr>
          <a:xfrm>
            <a:off x="4645025" y="2420887"/>
            <a:ext cx="4041775" cy="3705275"/>
          </a:xfrm>
          <a:solidFill>
            <a:schemeClr val="bg2">
              <a:lumMod val="90000"/>
            </a:schemeClr>
          </a:solidFill>
        </p:spPr>
        <p:txBody>
          <a:bodyPr>
            <a:normAutofit/>
          </a:bodyPr>
          <a:lstStyle/>
          <a:p>
            <a:r>
              <a:rPr lang="en-GB" sz="3600" dirty="0" smtClean="0">
                <a:latin typeface="Arial" pitchFamily="34" charset="0"/>
                <a:cs typeface="Arial" pitchFamily="34" charset="0"/>
              </a:rPr>
              <a:t>Signified: </a:t>
            </a:r>
            <a:r>
              <a:rPr lang="en-GB" sz="3600" dirty="0" smtClean="0">
                <a:solidFill>
                  <a:srgbClr val="FF0000"/>
                </a:solidFill>
                <a:latin typeface="Arial" pitchFamily="34" charset="0"/>
                <a:cs typeface="Arial" pitchFamily="34" charset="0"/>
              </a:rPr>
              <a:t>Stop !</a:t>
            </a:r>
          </a:p>
          <a:p>
            <a:r>
              <a:rPr lang="en-GB" sz="3600" dirty="0" smtClean="0">
                <a:latin typeface="Arial" pitchFamily="34" charset="0"/>
                <a:cs typeface="Arial" pitchFamily="34" charset="0"/>
              </a:rPr>
              <a:t>Signified: </a:t>
            </a:r>
            <a:r>
              <a:rPr lang="en-GB" sz="3600" dirty="0" smtClean="0">
                <a:solidFill>
                  <a:srgbClr val="FFC000"/>
                </a:solidFill>
                <a:latin typeface="Arial" pitchFamily="34" charset="0"/>
                <a:cs typeface="Arial" pitchFamily="34" charset="0"/>
              </a:rPr>
              <a:t>Wait!</a:t>
            </a:r>
          </a:p>
          <a:p>
            <a:r>
              <a:rPr lang="en-GB" sz="3600" dirty="0" smtClean="0">
                <a:latin typeface="Arial" pitchFamily="34" charset="0"/>
                <a:cs typeface="Arial" pitchFamily="34" charset="0"/>
              </a:rPr>
              <a:t>Signified: </a:t>
            </a:r>
            <a:r>
              <a:rPr lang="en-GB" sz="3600" dirty="0" smtClean="0">
                <a:solidFill>
                  <a:srgbClr val="00B050"/>
                </a:solidFill>
                <a:latin typeface="Arial" pitchFamily="34" charset="0"/>
                <a:cs typeface="Arial" pitchFamily="34" charset="0"/>
              </a:rPr>
              <a:t>Go!</a:t>
            </a:r>
            <a:endParaRPr lang="en-GB" sz="3600" dirty="0">
              <a:solidFill>
                <a:srgbClr val="00B050"/>
              </a:solidFill>
              <a:latin typeface="Arial" pitchFamily="34" charset="0"/>
              <a:cs typeface="Arial" pitchFamily="34" charset="0"/>
            </a:endParaRPr>
          </a:p>
        </p:txBody>
      </p:sp>
    </p:spTree>
    <p:extLst>
      <p:ext uri="{BB962C8B-B14F-4D97-AF65-F5344CB8AC3E}">
        <p14:creationId xmlns:p14="http://schemas.microsoft.com/office/powerpoint/2010/main" xmlns="" val="1396083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chemeClr val="bg1">
              <a:lumMod val="95000"/>
            </a:schemeClr>
          </a:solidFill>
        </p:spPr>
        <p:txBody>
          <a:bodyPr>
            <a:normAutofit/>
          </a:bodyPr>
          <a:lstStyle/>
          <a:p>
            <a:r>
              <a:rPr lang="en-GB" sz="3200"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Another example: the pink ribbon</a:t>
            </a:r>
            <a:endParaRPr lang="en-GB" sz="3200" dirty="0">
              <a:solidFill>
                <a:schemeClr val="accent2"/>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Content Placeholder 9"/>
          <p:cNvSpPr>
            <a:spLocks noGrp="1"/>
          </p:cNvSpPr>
          <p:nvPr>
            <p:ph sz="half" idx="2"/>
          </p:nvPr>
        </p:nvSpPr>
        <p:spPr>
          <a:solidFill>
            <a:schemeClr val="accent2"/>
          </a:solidFill>
        </p:spPr>
        <p:txBody>
          <a:bodyPr>
            <a:normAutofit lnSpcReduction="10000"/>
          </a:bodyPr>
          <a:lstStyle/>
          <a:p>
            <a:pPr>
              <a:lnSpc>
                <a:spcPct val="110000"/>
              </a:lnSpc>
              <a:spcBef>
                <a:spcPts val="0"/>
              </a:spcBef>
              <a:buNone/>
            </a:pPr>
            <a:r>
              <a:rPr lang="en-GB" dirty="0" smtClean="0">
                <a:solidFill>
                  <a:schemeClr val="bg1">
                    <a:lumMod val="95000"/>
                  </a:schemeClr>
                </a:solidFill>
                <a:latin typeface="Arial" pitchFamily="34" charset="0"/>
                <a:cs typeface="Arial" pitchFamily="34" charset="0"/>
              </a:rPr>
              <a:t>In Britain, pink is</a:t>
            </a:r>
          </a:p>
          <a:p>
            <a:pPr>
              <a:lnSpc>
                <a:spcPct val="110000"/>
              </a:lnSpc>
              <a:spcBef>
                <a:spcPts val="0"/>
              </a:spcBef>
              <a:buNone/>
            </a:pPr>
            <a:r>
              <a:rPr lang="en-GB" dirty="0" smtClean="0">
                <a:solidFill>
                  <a:schemeClr val="bg1">
                    <a:lumMod val="95000"/>
                  </a:schemeClr>
                </a:solidFill>
                <a:latin typeface="Arial" pitchFamily="34" charset="0"/>
                <a:cs typeface="Arial" pitchFamily="34" charset="0"/>
              </a:rPr>
              <a:t>commonly held to be a</a:t>
            </a:r>
          </a:p>
          <a:p>
            <a:pPr>
              <a:lnSpc>
                <a:spcPct val="110000"/>
              </a:lnSpc>
              <a:spcBef>
                <a:spcPts val="0"/>
              </a:spcBef>
              <a:buNone/>
            </a:pPr>
            <a:r>
              <a:rPr lang="en-GB" b="1" i="1" dirty="0" smtClean="0">
                <a:solidFill>
                  <a:schemeClr val="bg1">
                    <a:lumMod val="95000"/>
                  </a:schemeClr>
                </a:solidFill>
                <a:latin typeface="Arial" pitchFamily="34" charset="0"/>
                <a:cs typeface="Arial" pitchFamily="34" charset="0"/>
              </a:rPr>
              <a:t>feminine</a:t>
            </a:r>
            <a:r>
              <a:rPr lang="en-GB" dirty="0" smtClean="0">
                <a:solidFill>
                  <a:schemeClr val="bg1">
                    <a:lumMod val="95000"/>
                  </a:schemeClr>
                </a:solidFill>
                <a:latin typeface="Arial" pitchFamily="34" charset="0"/>
                <a:cs typeface="Arial" pitchFamily="34" charset="0"/>
              </a:rPr>
              <a:t> colour. So we</a:t>
            </a:r>
          </a:p>
          <a:p>
            <a:pPr>
              <a:lnSpc>
                <a:spcPct val="110000"/>
              </a:lnSpc>
              <a:spcBef>
                <a:spcPts val="0"/>
              </a:spcBef>
              <a:buNone/>
            </a:pPr>
            <a:r>
              <a:rPr lang="en-GB" dirty="0" smtClean="0">
                <a:solidFill>
                  <a:schemeClr val="bg1">
                    <a:lumMod val="95000"/>
                  </a:schemeClr>
                </a:solidFill>
                <a:latin typeface="Arial" pitchFamily="34" charset="0"/>
                <a:cs typeface="Arial" pitchFamily="34" charset="0"/>
              </a:rPr>
              <a:t>know this has to do with</a:t>
            </a:r>
          </a:p>
          <a:p>
            <a:pPr>
              <a:lnSpc>
                <a:spcPct val="110000"/>
              </a:lnSpc>
              <a:spcBef>
                <a:spcPts val="0"/>
              </a:spcBef>
              <a:buNone/>
            </a:pPr>
            <a:r>
              <a:rPr lang="en-GB" dirty="0" smtClean="0">
                <a:solidFill>
                  <a:schemeClr val="bg1">
                    <a:lumMod val="95000"/>
                  </a:schemeClr>
                </a:solidFill>
                <a:latin typeface="Arial" pitchFamily="34" charset="0"/>
                <a:cs typeface="Arial" pitchFamily="34" charset="0"/>
              </a:rPr>
              <a:t>a </a:t>
            </a:r>
            <a:r>
              <a:rPr lang="en-GB" b="1" i="1" dirty="0" smtClean="0">
                <a:solidFill>
                  <a:schemeClr val="bg1">
                    <a:lumMod val="95000"/>
                  </a:schemeClr>
                </a:solidFill>
                <a:latin typeface="Arial" pitchFamily="34" charset="0"/>
                <a:cs typeface="Arial" pitchFamily="34" charset="0"/>
              </a:rPr>
              <a:t>feminine</a:t>
            </a:r>
            <a:r>
              <a:rPr lang="en-GB" dirty="0" smtClean="0">
                <a:solidFill>
                  <a:schemeClr val="bg1">
                    <a:lumMod val="95000"/>
                  </a:schemeClr>
                </a:solidFill>
                <a:latin typeface="Arial" pitchFamily="34" charset="0"/>
                <a:cs typeface="Arial" pitchFamily="34" charset="0"/>
              </a:rPr>
              <a:t> subject.</a:t>
            </a:r>
          </a:p>
          <a:p>
            <a:pPr>
              <a:lnSpc>
                <a:spcPct val="110000"/>
              </a:lnSpc>
              <a:spcBef>
                <a:spcPts val="0"/>
              </a:spcBef>
              <a:buNone/>
            </a:pPr>
            <a:r>
              <a:rPr lang="en-GB" dirty="0" smtClean="0">
                <a:solidFill>
                  <a:schemeClr val="bg1">
                    <a:lumMod val="95000"/>
                  </a:schemeClr>
                </a:solidFill>
                <a:latin typeface="Arial" pitchFamily="34" charset="0"/>
                <a:cs typeface="Arial" pitchFamily="34" charset="0"/>
              </a:rPr>
              <a:t>This item is also a</a:t>
            </a:r>
          </a:p>
          <a:p>
            <a:pPr>
              <a:lnSpc>
                <a:spcPct val="110000"/>
              </a:lnSpc>
              <a:spcBef>
                <a:spcPts val="0"/>
              </a:spcBef>
              <a:buNone/>
            </a:pPr>
            <a:r>
              <a:rPr lang="en-GB" dirty="0" smtClean="0">
                <a:solidFill>
                  <a:schemeClr val="bg1">
                    <a:lumMod val="95000"/>
                  </a:schemeClr>
                </a:solidFill>
                <a:latin typeface="Arial" pitchFamily="34" charset="0"/>
                <a:cs typeface="Arial" pitchFamily="34" charset="0"/>
              </a:rPr>
              <a:t>ribbon, something you</a:t>
            </a:r>
          </a:p>
          <a:p>
            <a:pPr>
              <a:lnSpc>
                <a:spcPct val="110000"/>
              </a:lnSpc>
              <a:spcBef>
                <a:spcPts val="0"/>
              </a:spcBef>
              <a:buNone/>
            </a:pPr>
            <a:r>
              <a:rPr lang="en-GB" dirty="0" smtClean="0">
                <a:solidFill>
                  <a:schemeClr val="bg1">
                    <a:lumMod val="95000"/>
                  </a:schemeClr>
                </a:solidFill>
                <a:latin typeface="Arial" pitchFamily="34" charset="0"/>
                <a:cs typeface="Arial" pitchFamily="34" charset="0"/>
              </a:rPr>
              <a:t>wear on your clothes,</a:t>
            </a:r>
          </a:p>
          <a:p>
            <a:pPr>
              <a:lnSpc>
                <a:spcPct val="110000"/>
              </a:lnSpc>
              <a:spcBef>
                <a:spcPts val="0"/>
              </a:spcBef>
              <a:buNone/>
            </a:pPr>
            <a:r>
              <a:rPr lang="en-GB" dirty="0" smtClean="0">
                <a:solidFill>
                  <a:schemeClr val="bg1">
                    <a:lumMod val="95000"/>
                  </a:schemeClr>
                </a:solidFill>
                <a:latin typeface="Arial" pitchFamily="34" charset="0"/>
                <a:cs typeface="Arial" pitchFamily="34" charset="0"/>
              </a:rPr>
              <a:t>thus giving it another</a:t>
            </a:r>
          </a:p>
          <a:p>
            <a:pPr>
              <a:lnSpc>
                <a:spcPct val="110000"/>
              </a:lnSpc>
              <a:spcBef>
                <a:spcPts val="0"/>
              </a:spcBef>
              <a:buNone/>
            </a:pPr>
            <a:r>
              <a:rPr lang="en-GB" dirty="0" smtClean="0">
                <a:solidFill>
                  <a:schemeClr val="bg1">
                    <a:lumMod val="95000"/>
                  </a:schemeClr>
                </a:solidFill>
                <a:latin typeface="Arial" pitchFamily="34" charset="0"/>
                <a:cs typeface="Arial" pitchFamily="34" charset="0"/>
              </a:rPr>
              <a:t>feminine connotation. </a:t>
            </a:r>
            <a:endParaRPr lang="en-GB" dirty="0">
              <a:solidFill>
                <a:schemeClr val="bg1">
                  <a:lumMod val="95000"/>
                </a:schemeClr>
              </a:solidFill>
              <a:latin typeface="Arial" pitchFamily="34" charset="0"/>
              <a:cs typeface="Arial" pitchFamily="34" charset="0"/>
            </a:endParaRPr>
          </a:p>
        </p:txBody>
      </p:sp>
      <p:pic>
        <p:nvPicPr>
          <p:cNvPr id="17" name="Content Placeholder 16" descr="breast_cancer_pink_ribbon_c.jpg"/>
          <p:cNvPicPr>
            <a:picLocks noGrp="1" noChangeAspect="1"/>
          </p:cNvPicPr>
          <p:nvPr>
            <p:ph sz="half" idx="1"/>
          </p:nvPr>
        </p:nvPicPr>
        <p:blipFill>
          <a:blip r:embed="rId2"/>
          <a:stretch>
            <a:fillRect/>
          </a:stretch>
        </p:blipFill>
        <p:spPr>
          <a:xfrm>
            <a:off x="1071562" y="1996281"/>
            <a:ext cx="2809875" cy="37338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p:spPr>
        <p:txBody>
          <a:bodyPr>
            <a:normAutofit fontScale="90000"/>
          </a:bodyPr>
          <a:lstStyle/>
          <a:p>
            <a:r>
              <a:rPr lang="en-GB" b="1"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Connotations</a:t>
            </a:r>
            <a:r>
              <a:rPr lang="en-GB"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 of the pink ribbon</a:t>
            </a:r>
            <a:endParaRPr lang="en-GB" dirty="0">
              <a:solidFill>
                <a:schemeClr val="accent2"/>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solidFill>
            <a:schemeClr val="accent2"/>
          </a:solidFill>
        </p:spPr>
        <p:txBody>
          <a:bodyPr>
            <a:normAutofit fontScale="85000" lnSpcReduction="20000"/>
          </a:bodyPr>
          <a:lstStyle/>
          <a:p>
            <a:pPr>
              <a:spcBef>
                <a:spcPts val="0"/>
              </a:spcBef>
            </a:pPr>
            <a:r>
              <a:rPr lang="en-GB" dirty="0" smtClean="0">
                <a:solidFill>
                  <a:schemeClr val="bg1">
                    <a:lumMod val="95000"/>
                  </a:schemeClr>
                </a:solidFill>
                <a:latin typeface="Arial" pitchFamily="34" charset="0"/>
                <a:cs typeface="Arial" pitchFamily="34" charset="0"/>
              </a:rPr>
              <a:t>The ribbon is a modern-day practice of wearing something to promote something or raise awareness of something. This something is often an issue or event in society – you want to signal your solidarity and understanding of this event.</a:t>
            </a:r>
          </a:p>
          <a:p>
            <a:pPr>
              <a:spcBef>
                <a:spcPts val="0"/>
              </a:spcBef>
              <a:buNone/>
            </a:pPr>
            <a:endParaRPr lang="en-GB" dirty="0" smtClean="0">
              <a:solidFill>
                <a:schemeClr val="bg1">
                  <a:lumMod val="95000"/>
                </a:schemeClr>
              </a:solidFill>
              <a:latin typeface="Arial" pitchFamily="34" charset="0"/>
              <a:cs typeface="Arial" pitchFamily="34" charset="0"/>
            </a:endParaRPr>
          </a:p>
          <a:p>
            <a:pPr>
              <a:spcBef>
                <a:spcPts val="0"/>
              </a:spcBef>
            </a:pPr>
            <a:r>
              <a:rPr lang="en-GB" dirty="0" smtClean="0">
                <a:solidFill>
                  <a:schemeClr val="bg1">
                    <a:lumMod val="95000"/>
                  </a:schemeClr>
                </a:solidFill>
                <a:latin typeface="Arial" pitchFamily="34" charset="0"/>
                <a:cs typeface="Arial" pitchFamily="34" charset="0"/>
              </a:rPr>
              <a:t>In Britain, this ribbon is worn to raise awareness of breast cancer,  a disease common in society, but for which there is no cure as yet. So it is necessary to raise awareness, and also money.</a:t>
            </a:r>
          </a:p>
          <a:p>
            <a:pPr>
              <a:spcBef>
                <a:spcPts val="0"/>
              </a:spcBef>
              <a:buNone/>
            </a:pPr>
            <a:endParaRPr lang="en-GB" dirty="0" smtClean="0">
              <a:solidFill>
                <a:schemeClr val="bg1">
                  <a:lumMod val="95000"/>
                </a:schemeClr>
              </a:solidFill>
              <a:latin typeface="Arial" pitchFamily="34" charset="0"/>
              <a:cs typeface="Arial" pitchFamily="34" charset="0"/>
            </a:endParaRPr>
          </a:p>
          <a:p>
            <a:pPr>
              <a:spcBef>
                <a:spcPts val="0"/>
              </a:spcBef>
            </a:pPr>
            <a:r>
              <a:rPr lang="en-GB" dirty="0" smtClean="0">
                <a:solidFill>
                  <a:schemeClr val="bg1">
                    <a:lumMod val="95000"/>
                  </a:schemeClr>
                </a:solidFill>
                <a:latin typeface="Arial" pitchFamily="34" charset="0"/>
                <a:cs typeface="Arial" pitchFamily="34" charset="0"/>
              </a:rPr>
              <a:t>You can show your solidarity with this cause by wearing the pink ribbon.</a:t>
            </a:r>
          </a:p>
          <a:p>
            <a:pPr>
              <a:buNone/>
            </a:pP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2"/>
          </a:solidFill>
        </p:spPr>
        <p:txBody>
          <a:bodyPr>
            <a:normAutofit fontScale="90000"/>
          </a:bodyPr>
          <a:lstStyle/>
          <a:p>
            <a:r>
              <a:rPr lang="en-GB" sz="3200"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This pink ribbon illustrates the sign as </a:t>
            </a:r>
            <a:r>
              <a:rPr lang="en-GB" sz="3200" b="1" i="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triangular</a:t>
            </a:r>
            <a:r>
              <a:rPr lang="en-GB" sz="3200"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 a relationship between three components:</a:t>
            </a:r>
            <a:endParaRPr lang="en-GB" sz="3200" dirty="0">
              <a:solidFill>
                <a:schemeClr val="accent2"/>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14" name="Diagram 13"/>
          <p:cNvGraphicFramePr/>
          <p:nvPr>
            <p:extLst>
              <p:ext uri="{D42A27DB-BD31-4B8C-83A1-F6EECF244321}">
                <p14:modId xmlns:p14="http://schemas.microsoft.com/office/powerpoint/2010/main" xmlns="" val="1148708528"/>
              </p:ext>
            </p:extLst>
          </p:nvPr>
        </p:nvGraphicFramePr>
        <p:xfrm>
          <a:off x="1524000" y="1397000"/>
          <a:ext cx="6576392"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057123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latin typeface="Arial" pitchFamily="34" charset="0"/>
                <a:cs typeface="Arial" pitchFamily="34" charset="0"/>
              </a:rPr>
              <a:t>What is the origin of these universally recognisable signs?</a:t>
            </a:r>
            <a:endParaRPr lang="en-GB" dirty="0">
              <a:latin typeface="Arial" pitchFamily="34" charset="0"/>
              <a:cs typeface="Arial" pitchFamily="34" charset="0"/>
            </a:endParaRPr>
          </a:p>
        </p:txBody>
      </p:sp>
      <p:sp>
        <p:nvSpPr>
          <p:cNvPr id="9" name="Text Placeholder 8"/>
          <p:cNvSpPr>
            <a:spLocks noGrp="1"/>
          </p:cNvSpPr>
          <p:nvPr>
            <p:ph type="body" sz="half" idx="2"/>
          </p:nvPr>
        </p:nvSpPr>
        <p:spPr/>
        <p:txBody>
          <a:bodyPr>
            <a:normAutofit/>
          </a:bodyPr>
          <a:lstStyle/>
          <a:p>
            <a:r>
              <a:rPr lang="en-GB" sz="1800" b="1" dirty="0" smtClean="0">
                <a:latin typeface="Arial" pitchFamily="34" charset="0"/>
                <a:cs typeface="Arial" pitchFamily="34" charset="0"/>
              </a:rPr>
              <a:t>Some are derived from our relationship with the natural environment and the symbols we create from it. They are </a:t>
            </a:r>
            <a:r>
              <a:rPr lang="en-GB" sz="1800" b="1" i="1" dirty="0" smtClean="0">
                <a:latin typeface="Arial" pitchFamily="34" charset="0"/>
                <a:cs typeface="Arial" pitchFamily="34" charset="0"/>
              </a:rPr>
              <a:t>natural</a:t>
            </a:r>
            <a:r>
              <a:rPr lang="en-GB" sz="1800" b="1" dirty="0" smtClean="0">
                <a:latin typeface="Arial" pitchFamily="34" charset="0"/>
                <a:cs typeface="Arial" pitchFamily="34" charset="0"/>
              </a:rPr>
              <a:t> signs.</a:t>
            </a:r>
          </a:p>
          <a:p>
            <a:endParaRPr lang="en-GB" sz="1800" b="1" dirty="0">
              <a:latin typeface="Arial" pitchFamily="34" charset="0"/>
              <a:cs typeface="Arial" pitchFamily="34" charset="0"/>
            </a:endParaRPr>
          </a:p>
          <a:p>
            <a:endParaRPr lang="en-GB" sz="1800" b="1" dirty="0" smtClean="0">
              <a:latin typeface="Arial" pitchFamily="34" charset="0"/>
              <a:cs typeface="Arial" pitchFamily="34" charset="0"/>
            </a:endParaRPr>
          </a:p>
          <a:p>
            <a:r>
              <a:rPr lang="en-GB" sz="1800" b="1" dirty="0" smtClean="0">
                <a:latin typeface="Arial" pitchFamily="34" charset="0"/>
                <a:cs typeface="Arial" pitchFamily="34" charset="0"/>
              </a:rPr>
              <a:t>What is this creature, and what in our minds does it represent?</a:t>
            </a:r>
          </a:p>
          <a:p>
            <a:endParaRPr lang="en-GB" sz="1800" b="1" dirty="0">
              <a:latin typeface="Arial" pitchFamily="34" charset="0"/>
              <a:cs typeface="Arial" pitchFamily="34" charset="0"/>
            </a:endParaRPr>
          </a:p>
          <a:p>
            <a:r>
              <a:rPr lang="en-GB" sz="1800" b="1" dirty="0" smtClean="0">
                <a:latin typeface="Arial" pitchFamily="34" charset="0"/>
                <a:cs typeface="Arial" pitchFamily="34" charset="0"/>
              </a:rPr>
              <a:t>‘At a snail’s pace’</a:t>
            </a:r>
          </a:p>
          <a:p>
            <a:r>
              <a:rPr lang="en-GB" sz="1800" b="1" dirty="0" smtClean="0">
                <a:latin typeface="Arial" pitchFamily="34" charset="0"/>
                <a:cs typeface="Arial" pitchFamily="34" charset="0"/>
              </a:rPr>
              <a:t>“Snail mail”</a:t>
            </a:r>
            <a:endParaRPr lang="en-GB" sz="1800" b="1" dirty="0">
              <a:latin typeface="Arial" pitchFamily="34" charset="0"/>
              <a:cs typeface="Arial" pitchFamily="34" charset="0"/>
            </a:endParaRPr>
          </a:p>
        </p:txBody>
      </p:sp>
      <p:pic>
        <p:nvPicPr>
          <p:cNvPr id="10" name="Content Placeholder 9" descr="Snail 2.jpg"/>
          <p:cNvPicPr>
            <a:picLocks noGrp="1" noChangeAspect="1"/>
          </p:cNvPicPr>
          <p:nvPr>
            <p:ph idx="1"/>
          </p:nvPr>
        </p:nvPicPr>
        <p:blipFill>
          <a:blip r:embed="rId2"/>
          <a:stretch>
            <a:fillRect/>
          </a:stretch>
        </p:blipFill>
        <p:spPr>
          <a:xfrm>
            <a:off x="3575050" y="908720"/>
            <a:ext cx="5111750" cy="4392488"/>
          </a:xfrm>
        </p:spPr>
      </p:pic>
      <p:sp>
        <p:nvSpPr>
          <p:cNvPr id="11" name="Footer Placeholder 10"/>
          <p:cNvSpPr>
            <a:spLocks noGrp="1"/>
          </p:cNvSpPr>
          <p:nvPr>
            <p:ph type="ftr" sz="quarter" idx="11"/>
          </p:nvPr>
        </p:nvSpPr>
        <p:spPr/>
        <p:txBody>
          <a:bodyPr/>
          <a:lstStyle/>
          <a:p>
            <a:r>
              <a:rPr lang="en-GB" smtClean="0"/>
              <a:t>Photo: Creative Commons Attribution, pellea (Jason Hollinger) Flickr</a:t>
            </a:r>
            <a:endParaRPr lang="en-GB"/>
          </a:p>
        </p:txBody>
      </p:sp>
    </p:spTree>
    <p:extLst>
      <p:ext uri="{BB962C8B-B14F-4D97-AF65-F5344CB8AC3E}">
        <p14:creationId xmlns:p14="http://schemas.microsoft.com/office/powerpoint/2010/main" xmlns="" val="1266012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2288" y="4800600"/>
            <a:ext cx="5486400" cy="1004664"/>
          </a:xfrm>
        </p:spPr>
        <p:txBody>
          <a:bodyPr>
            <a:normAutofit fontScale="90000"/>
          </a:bodyPr>
          <a:lstStyle/>
          <a:p>
            <a:r>
              <a:rPr lang="en-GB" sz="1600" dirty="0" smtClean="0">
                <a:latin typeface="Arial" pitchFamily="34" charset="0"/>
                <a:cs typeface="Arial" pitchFamily="34" charset="0"/>
              </a:rPr>
              <a:t>This picture was taken by a road in a small village in Hampshire, next to a school. The caption reads at the top: “20 is plenty”, and at the bottom, “PLEASE SLOW DOWN”</a:t>
            </a:r>
            <a:endParaRPr lang="en-GB" sz="1600" dirty="0">
              <a:latin typeface="Arial" pitchFamily="34" charset="0"/>
              <a:cs typeface="Arial" pitchFamily="34" charset="0"/>
            </a:endParaRPr>
          </a:p>
        </p:txBody>
      </p:sp>
      <p:sp>
        <p:nvSpPr>
          <p:cNvPr id="7" name="Text Placeholder 6"/>
          <p:cNvSpPr>
            <a:spLocks noGrp="1"/>
          </p:cNvSpPr>
          <p:nvPr>
            <p:ph type="body" sz="half" idx="2"/>
          </p:nvPr>
        </p:nvSpPr>
        <p:spPr>
          <a:xfrm>
            <a:off x="1792288" y="5949280"/>
            <a:ext cx="5486400" cy="288032"/>
          </a:xfrm>
        </p:spPr>
        <p:txBody>
          <a:bodyPr>
            <a:normAutofit fontScale="85000" lnSpcReduction="10000"/>
          </a:bodyPr>
          <a:lstStyle/>
          <a:p>
            <a:r>
              <a:rPr lang="en-GB" sz="1600" dirty="0" smtClean="0">
                <a:latin typeface="Arial" pitchFamily="34" charset="0"/>
                <a:cs typeface="Arial" pitchFamily="34" charset="0"/>
              </a:rPr>
              <a:t>What message is this sign trying to convey, and in what context?</a:t>
            </a:r>
            <a:endParaRPr lang="en-GB" sz="1600" dirty="0">
              <a:latin typeface="Arial" pitchFamily="34" charset="0"/>
              <a:cs typeface="Arial" pitchFamily="34" charset="0"/>
            </a:endParaRPr>
          </a:p>
        </p:txBody>
      </p:sp>
      <p:pic>
        <p:nvPicPr>
          <p:cNvPr id="2" name="Picture Placeholder 1"/>
          <p:cNvPicPr>
            <a:picLocks noGrp="1" noChangeAspect="1"/>
          </p:cNvPicPr>
          <p:nvPr>
            <p:ph type="pic" idx="1"/>
          </p:nvPr>
        </p:nvPicPr>
        <p:blipFill>
          <a:blip r:embed="rId2">
            <a:extLst>
              <a:ext uri="{28A0092B-C50C-407E-A947-70E740481C1C}">
                <a14:useLocalDpi xmlns:a14="http://schemas.microsoft.com/office/drawing/2010/main" xmlns="" val="0"/>
              </a:ext>
            </a:extLst>
          </a:blip>
          <a:srcRect t="10562" b="10562"/>
          <a:stretch>
            <a:fillRect/>
          </a:stretch>
        </p:blipFill>
        <p:spPr/>
      </p:pic>
    </p:spTree>
    <p:extLst>
      <p:ext uri="{BB962C8B-B14F-4D97-AF65-F5344CB8AC3E}">
        <p14:creationId xmlns:p14="http://schemas.microsoft.com/office/powerpoint/2010/main" xmlns="" val="2144806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bg2"/>
          </a:solidFill>
        </p:spPr>
        <p:txBody>
          <a:bodyPr>
            <a:noAutofit/>
          </a:bodyPr>
          <a:lstStyle/>
          <a:p>
            <a:pPr algn="l"/>
            <a:r>
              <a:rPr lang="en-GB" sz="1800" b="1" dirty="0" smtClean="0">
                <a:latin typeface="Arial" pitchFamily="34" charset="0"/>
                <a:cs typeface="Arial" pitchFamily="34" charset="0"/>
              </a:rPr>
              <a:t>Some signs derive from a very common ancestry. </a:t>
            </a:r>
            <a:r>
              <a:rPr lang="en-GB" sz="1800" dirty="0" smtClean="0">
                <a:latin typeface="Arial" pitchFamily="34" charset="0"/>
                <a:cs typeface="Arial" pitchFamily="34" charset="0"/>
              </a:rPr>
              <a:t>Here is a picture of the weapons, the bow and arrow, which were used for hunting for food, fighting and defence since prehistoric times to the seventeenth century, in many civilisations around the world.</a:t>
            </a:r>
            <a:endParaRPr lang="en-GB" sz="1800" b="1" dirty="0">
              <a:latin typeface="Arial" pitchFamily="34" charset="0"/>
              <a:cs typeface="Arial" pitchFamily="34" charset="0"/>
            </a:endParaRPr>
          </a:p>
        </p:txBody>
      </p:sp>
      <p:pic>
        <p:nvPicPr>
          <p:cNvPr id="11" name="Content Placeholder 10" descr="Bow and arrow 2.jpg"/>
          <p:cNvPicPr>
            <a:picLocks noGrp="1" noChangeAspect="1"/>
          </p:cNvPicPr>
          <p:nvPr>
            <p:ph sz="half" idx="2"/>
          </p:nvPr>
        </p:nvPicPr>
        <p:blipFill>
          <a:blip r:embed="rId2"/>
          <a:stretch>
            <a:fillRect/>
          </a:stretch>
        </p:blipFill>
        <p:spPr>
          <a:xfrm>
            <a:off x="5076056" y="2060848"/>
            <a:ext cx="2880320" cy="3384376"/>
          </a:xfrm>
        </p:spPr>
      </p:pic>
      <p:pic>
        <p:nvPicPr>
          <p:cNvPr id="17" name="Content Placeholder 16" descr="Arrow medium.jpg"/>
          <p:cNvPicPr>
            <a:picLocks noGrp="1" noChangeAspect="1"/>
          </p:cNvPicPr>
          <p:nvPr>
            <p:ph sz="half" idx="1"/>
          </p:nvPr>
        </p:nvPicPr>
        <p:blipFill>
          <a:blip r:embed="rId3"/>
          <a:stretch>
            <a:fillRect/>
          </a:stretch>
        </p:blipFill>
        <p:spPr>
          <a:xfrm>
            <a:off x="969354" y="1600200"/>
            <a:ext cx="3014291" cy="4525963"/>
          </a:xfrm>
        </p:spPr>
      </p:pic>
      <p:sp>
        <p:nvSpPr>
          <p:cNvPr id="18" name="Footer Placeholder 17"/>
          <p:cNvSpPr>
            <a:spLocks noGrp="1"/>
          </p:cNvSpPr>
          <p:nvPr>
            <p:ph type="ftr" sz="quarter" idx="11"/>
          </p:nvPr>
        </p:nvSpPr>
        <p:spPr/>
        <p:txBody>
          <a:bodyPr/>
          <a:lstStyle/>
          <a:p>
            <a:r>
              <a:rPr lang="en-GB" smtClean="0"/>
              <a:t>Photo: Creative Commons, cavin (Andrew Kuznetso), Flickr. Heraldic image courtesy of Wikimedia </a:t>
            </a:r>
            <a:endParaRPr lang="en-GB"/>
          </a:p>
        </p:txBody>
      </p:sp>
    </p:spTree>
    <p:extLst>
      <p:ext uri="{BB962C8B-B14F-4D97-AF65-F5344CB8AC3E}">
        <p14:creationId xmlns:p14="http://schemas.microsoft.com/office/powerpoint/2010/main" xmlns="" val="2862860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itchFamily="34" charset="0"/>
                <a:cs typeface="Arial" pitchFamily="34" charset="0"/>
              </a:rPr>
              <a:t>A sign using arrows to indicate direction</a:t>
            </a:r>
            <a:endParaRPr lang="en-GB" dirty="0">
              <a:latin typeface="Arial" pitchFamily="34" charset="0"/>
              <a:cs typeface="Arial" pitchFamily="34" charset="0"/>
            </a:endParaRP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a:stretch>
            <a:fillRect/>
          </a:stretch>
        </p:blipFill>
        <p:spPr/>
      </p:pic>
      <p:sp>
        <p:nvSpPr>
          <p:cNvPr id="4" name="Text Placeholder 3"/>
          <p:cNvSpPr>
            <a:spLocks noGrp="1"/>
          </p:cNvSpPr>
          <p:nvPr>
            <p:ph type="body" sz="half" idx="2"/>
          </p:nvPr>
        </p:nvSpPr>
        <p:spPr/>
        <p:txBody>
          <a:bodyPr>
            <a:normAutofit fontScale="92500" lnSpcReduction="10000"/>
          </a:bodyPr>
          <a:lstStyle/>
          <a:p>
            <a:r>
              <a:rPr lang="en-GB" dirty="0" smtClean="0">
                <a:latin typeface="Arial" pitchFamily="34" charset="0"/>
                <a:cs typeface="Arial" pitchFamily="34" charset="0"/>
              </a:rPr>
              <a:t>The hunter-gatherer society is gone, but the ancestral memory remains in the signs we use. The arrow is now used to </a:t>
            </a:r>
            <a:r>
              <a:rPr lang="en-GB" i="1" dirty="0" smtClean="0">
                <a:latin typeface="Arial" pitchFamily="34" charset="0"/>
                <a:cs typeface="Arial" pitchFamily="34" charset="0"/>
              </a:rPr>
              <a:t>position</a:t>
            </a:r>
            <a:r>
              <a:rPr lang="en-GB" dirty="0" smtClean="0">
                <a:latin typeface="Arial" pitchFamily="34" charset="0"/>
                <a:cs typeface="Arial" pitchFamily="34" charset="0"/>
              </a:rPr>
              <a:t> us and </a:t>
            </a:r>
            <a:r>
              <a:rPr lang="en-GB" i="1" dirty="0" smtClean="0">
                <a:latin typeface="Arial" pitchFamily="34" charset="0"/>
                <a:cs typeface="Arial" pitchFamily="34" charset="0"/>
              </a:rPr>
              <a:t>orientate</a:t>
            </a:r>
            <a:r>
              <a:rPr lang="en-GB" dirty="0" smtClean="0">
                <a:latin typeface="Arial" pitchFamily="34" charset="0"/>
                <a:cs typeface="Arial" pitchFamily="34" charset="0"/>
              </a:rPr>
              <a:t> us in relation to the places in our environment: it has a </a:t>
            </a:r>
            <a:r>
              <a:rPr lang="en-GB" i="1" dirty="0" smtClean="0">
                <a:latin typeface="Arial" pitchFamily="34" charset="0"/>
                <a:cs typeface="Arial" pitchFamily="34" charset="0"/>
              </a:rPr>
              <a:t>synchronic</a:t>
            </a:r>
            <a:r>
              <a:rPr lang="en-GB" dirty="0" smtClean="0">
                <a:latin typeface="Arial" pitchFamily="34" charset="0"/>
                <a:cs typeface="Arial" pitchFamily="34" charset="0"/>
              </a:rPr>
              <a:t> function.</a:t>
            </a:r>
            <a:endParaRPr lang="en-GB" dirty="0">
              <a:latin typeface="Arial" pitchFamily="34" charset="0"/>
              <a:cs typeface="Arial" pitchFamily="34" charset="0"/>
            </a:endParaRPr>
          </a:p>
        </p:txBody>
      </p:sp>
      <p:sp>
        <p:nvSpPr>
          <p:cNvPr id="6" name="Footer Placeholder 5"/>
          <p:cNvSpPr>
            <a:spLocks noGrp="1"/>
          </p:cNvSpPr>
          <p:nvPr>
            <p:ph type="ftr" sz="quarter" idx="11"/>
          </p:nvPr>
        </p:nvSpPr>
        <p:spPr/>
        <p:txBody>
          <a:bodyPr/>
          <a:lstStyle/>
          <a:p>
            <a:r>
              <a:rPr lang="en-GB" smtClean="0"/>
              <a:t>Photo: Margaret Anne Clarke</a:t>
            </a:r>
            <a:endParaRPr lang="en-GB"/>
          </a:p>
        </p:txBody>
      </p:sp>
    </p:spTree>
    <p:extLst>
      <p:ext uri="{BB962C8B-B14F-4D97-AF65-F5344CB8AC3E}">
        <p14:creationId xmlns:p14="http://schemas.microsoft.com/office/powerpoint/2010/main" xmlns="" val="1034082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accent1">
              <a:lumMod val="40000"/>
              <a:lumOff val="60000"/>
            </a:schemeClr>
          </a:solidFill>
        </p:spPr>
        <p:txBody>
          <a:bodyPr>
            <a:normAutofit/>
          </a:bodyPr>
          <a:lstStyle/>
          <a:p>
            <a:r>
              <a:rPr lang="en-GB" sz="3600" b="1" dirty="0" smtClean="0">
                <a:latin typeface="Arial" pitchFamily="34" charset="0"/>
                <a:cs typeface="Arial" pitchFamily="34" charset="0"/>
              </a:rPr>
              <a:t>What exactly is semiology?</a:t>
            </a:r>
            <a:endParaRPr lang="en-GB" sz="3600" b="1" dirty="0">
              <a:latin typeface="Arial" pitchFamily="34" charset="0"/>
              <a:cs typeface="Arial" pitchFamily="34" charset="0"/>
            </a:endParaRPr>
          </a:p>
        </p:txBody>
      </p:sp>
      <p:sp>
        <p:nvSpPr>
          <p:cNvPr id="6" name="Content Placeholder 5"/>
          <p:cNvSpPr>
            <a:spLocks noGrp="1"/>
          </p:cNvSpPr>
          <p:nvPr>
            <p:ph idx="1"/>
          </p:nvPr>
        </p:nvSpPr>
        <p:spPr>
          <a:solidFill>
            <a:schemeClr val="accent1">
              <a:lumMod val="40000"/>
              <a:lumOff val="60000"/>
            </a:schemeClr>
          </a:solidFill>
        </p:spPr>
        <p:txBody>
          <a:bodyPr>
            <a:normAutofit lnSpcReduction="10000"/>
          </a:bodyPr>
          <a:lstStyle/>
          <a:p>
            <a:pPr marL="0" indent="0">
              <a:buNone/>
            </a:pPr>
            <a:r>
              <a:rPr lang="en-GB" b="1" i="1" dirty="0" smtClean="0">
                <a:latin typeface="Arial" pitchFamily="34" charset="0"/>
                <a:cs typeface="Arial" pitchFamily="34" charset="0"/>
              </a:rPr>
              <a:t>Semiology</a:t>
            </a:r>
            <a:r>
              <a:rPr lang="en-GB" dirty="0" smtClean="0">
                <a:latin typeface="Arial" pitchFamily="34" charset="0"/>
                <a:cs typeface="Arial" pitchFamily="34" charset="0"/>
              </a:rPr>
              <a:t> derives from </a:t>
            </a:r>
            <a:r>
              <a:rPr lang="en-GB" b="1" i="1" dirty="0" smtClean="0">
                <a:latin typeface="Arial" pitchFamily="34" charset="0"/>
                <a:cs typeface="Arial" pitchFamily="34" charset="0"/>
              </a:rPr>
              <a:t>semiotics</a:t>
            </a:r>
            <a:r>
              <a:rPr lang="en-GB" dirty="0" smtClean="0">
                <a:latin typeface="Arial" pitchFamily="34" charset="0"/>
                <a:cs typeface="Arial" pitchFamily="34" charset="0"/>
              </a:rPr>
              <a:t>. Semiotics is the theory, science or analysis of </a:t>
            </a:r>
            <a:r>
              <a:rPr lang="en-GB" b="1" i="1" dirty="0" smtClean="0">
                <a:latin typeface="Arial" pitchFamily="34" charset="0"/>
                <a:cs typeface="Arial" pitchFamily="34" charset="0"/>
              </a:rPr>
              <a:t>signs</a:t>
            </a:r>
            <a:r>
              <a:rPr lang="en-GB" dirty="0" smtClean="0">
                <a:latin typeface="Arial" pitchFamily="34" charset="0"/>
                <a:cs typeface="Arial" pitchFamily="34" charset="0"/>
              </a:rPr>
              <a:t>. We all live in an environment consisting of numerous signs which convey meaning to us. We have to interpret them in order to understand our environment.</a:t>
            </a:r>
          </a:p>
          <a:p>
            <a:pPr marL="0" indent="0">
              <a:buNone/>
            </a:pPr>
            <a:endParaRPr lang="en-GB" dirty="0">
              <a:latin typeface="Arial" pitchFamily="34" charset="0"/>
              <a:cs typeface="Arial" pitchFamily="34" charset="0"/>
            </a:endParaRPr>
          </a:p>
          <a:p>
            <a:pPr marL="0" indent="0">
              <a:buNone/>
            </a:pPr>
            <a:r>
              <a:rPr lang="en-GB" b="1" i="1" dirty="0" smtClean="0">
                <a:latin typeface="Arial" pitchFamily="34" charset="0"/>
                <a:cs typeface="Arial" pitchFamily="34" charset="0"/>
              </a:rPr>
              <a:t>Public signs </a:t>
            </a:r>
            <a:r>
              <a:rPr lang="en-GB" dirty="0" smtClean="0">
                <a:latin typeface="Arial" pitchFamily="34" charset="0"/>
                <a:cs typeface="Arial" pitchFamily="34" charset="0"/>
              </a:rPr>
              <a:t>consist of universally recognised images together with short text.</a:t>
            </a:r>
            <a:endParaRPr lang="en-GB" dirty="0">
              <a:latin typeface="Arial" pitchFamily="34" charset="0"/>
              <a:cs typeface="Arial" pitchFamily="34" charset="0"/>
            </a:endParaRPr>
          </a:p>
        </p:txBody>
      </p:sp>
    </p:spTree>
    <p:extLst>
      <p:ext uri="{BB962C8B-B14F-4D97-AF65-F5344CB8AC3E}">
        <p14:creationId xmlns:p14="http://schemas.microsoft.com/office/powerpoint/2010/main" xmlns="" val="1368443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bg1"/>
          </a:solidFill>
        </p:spPr>
        <p:txBody>
          <a:bodyPr>
            <a:normAutofit/>
          </a:bodyPr>
          <a:lstStyle/>
          <a:p>
            <a:r>
              <a:rPr lang="en-GB" sz="2400" dirty="0" smtClean="0">
                <a:solidFill>
                  <a:schemeClr val="accent2">
                    <a:lumMod val="75000"/>
                  </a:schemeClr>
                </a:solidFill>
                <a:latin typeface="Arial" pitchFamily="34" charset="0"/>
                <a:cs typeface="Arial" pitchFamily="34" charset="0"/>
              </a:rPr>
              <a:t>So signs have a </a:t>
            </a:r>
            <a:r>
              <a:rPr lang="en-GB" sz="2400" b="1" dirty="0" smtClean="0">
                <a:solidFill>
                  <a:schemeClr val="accent2">
                    <a:lumMod val="75000"/>
                  </a:schemeClr>
                </a:solidFill>
                <a:latin typeface="Arial" pitchFamily="34" charset="0"/>
                <a:cs typeface="Arial" pitchFamily="34" charset="0"/>
              </a:rPr>
              <a:t>synchronic</a:t>
            </a:r>
            <a:r>
              <a:rPr lang="en-GB" sz="2400" dirty="0" smtClean="0">
                <a:solidFill>
                  <a:schemeClr val="accent2">
                    <a:lumMod val="75000"/>
                  </a:schemeClr>
                </a:solidFill>
                <a:latin typeface="Arial" pitchFamily="34" charset="0"/>
                <a:cs typeface="Arial" pitchFamily="34" charset="0"/>
              </a:rPr>
              <a:t> and </a:t>
            </a:r>
            <a:r>
              <a:rPr lang="en-GB" sz="2400" b="1" dirty="0" smtClean="0">
                <a:solidFill>
                  <a:schemeClr val="accent2">
                    <a:lumMod val="75000"/>
                  </a:schemeClr>
                </a:solidFill>
                <a:latin typeface="Arial" pitchFamily="34" charset="0"/>
                <a:cs typeface="Arial" pitchFamily="34" charset="0"/>
              </a:rPr>
              <a:t>diachronic</a:t>
            </a:r>
            <a:r>
              <a:rPr lang="en-GB" sz="2400" dirty="0" smtClean="0">
                <a:solidFill>
                  <a:schemeClr val="accent2">
                    <a:lumMod val="75000"/>
                  </a:schemeClr>
                </a:solidFill>
                <a:latin typeface="Arial" pitchFamily="34" charset="0"/>
                <a:cs typeface="Arial" pitchFamily="34" charset="0"/>
              </a:rPr>
              <a:t> aspect</a:t>
            </a:r>
            <a:endParaRPr lang="en-GB" sz="2400" dirty="0">
              <a:solidFill>
                <a:schemeClr val="accent2">
                  <a:lumMod val="75000"/>
                </a:schemeClr>
              </a:solidFill>
              <a:latin typeface="Arial" pitchFamily="34" charset="0"/>
              <a:cs typeface="Arial" pitchFamily="34" charset="0"/>
            </a:endParaRPr>
          </a:p>
        </p:txBody>
      </p:sp>
      <p:graphicFrame>
        <p:nvGraphicFramePr>
          <p:cNvPr id="7" name="Diagram 6"/>
          <p:cNvGraphicFramePr/>
          <p:nvPr>
            <p:extLst>
              <p:ext uri="{D42A27DB-BD31-4B8C-83A1-F6EECF244321}">
                <p14:modId xmlns:p14="http://schemas.microsoft.com/office/powerpoint/2010/main" xmlns="" val="23693334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55826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FF0000"/>
          </a:solidFill>
        </p:spPr>
        <p:txBody>
          <a:bodyPr>
            <a:noAutofit/>
          </a:bodyPr>
          <a:lstStyle/>
          <a:p>
            <a:r>
              <a:rPr lang="en-GB" sz="2400" dirty="0" smtClean="0">
                <a:solidFill>
                  <a:schemeClr val="bg2">
                    <a:lumMod val="90000"/>
                  </a:schemeClr>
                </a:solidFill>
                <a:latin typeface="Arial" pitchFamily="34" charset="0"/>
                <a:cs typeface="Arial" pitchFamily="34" charset="0"/>
              </a:rPr>
              <a:t>These poppies commemorate Remembrance Day</a:t>
            </a:r>
            <a:endParaRPr lang="en-GB" sz="2400" dirty="0">
              <a:solidFill>
                <a:schemeClr val="bg2">
                  <a:lumMod val="90000"/>
                </a:schemeClr>
              </a:solidFill>
              <a:latin typeface="Arial" pitchFamily="34" charset="0"/>
              <a:cs typeface="Arial" pitchFamily="34" charset="0"/>
            </a:endParaRPr>
          </a:p>
        </p:txBody>
      </p:sp>
      <p:pic>
        <p:nvPicPr>
          <p:cNvPr id="6" name="Content Placeholder 5" descr="Poppy 1.jpg"/>
          <p:cNvPicPr>
            <a:picLocks noGrp="1" noChangeAspect="1"/>
          </p:cNvPicPr>
          <p:nvPr>
            <p:ph idx="1"/>
          </p:nvPr>
        </p:nvPicPr>
        <p:blipFill>
          <a:blip r:embed="rId2"/>
          <a:stretch>
            <a:fillRect/>
          </a:stretch>
        </p:blipFill>
        <p:spPr>
          <a:xfrm>
            <a:off x="4201541" y="456406"/>
            <a:ext cx="3858768" cy="5486400"/>
          </a:xfrm>
        </p:spPr>
      </p:pic>
      <p:sp>
        <p:nvSpPr>
          <p:cNvPr id="5" name="Text Placeholder 4"/>
          <p:cNvSpPr>
            <a:spLocks noGrp="1"/>
          </p:cNvSpPr>
          <p:nvPr>
            <p:ph type="body" sz="half" idx="2"/>
          </p:nvPr>
        </p:nvSpPr>
        <p:spPr>
          <a:xfrm>
            <a:off x="457200" y="1700808"/>
            <a:ext cx="3008313" cy="4425355"/>
          </a:xfrm>
          <a:solidFill>
            <a:srgbClr val="FF0000"/>
          </a:solidFill>
        </p:spPr>
        <p:txBody>
          <a:bodyPr>
            <a:normAutofit/>
          </a:bodyPr>
          <a:lstStyle/>
          <a:p>
            <a:r>
              <a:rPr lang="en-GB" sz="2400" b="1" dirty="0" smtClean="0">
                <a:solidFill>
                  <a:schemeClr val="bg2">
                    <a:lumMod val="90000"/>
                  </a:schemeClr>
                </a:solidFill>
                <a:latin typeface="Arial" pitchFamily="34" charset="0"/>
                <a:cs typeface="Arial" pitchFamily="34" charset="0"/>
              </a:rPr>
              <a:t>Remembrance Day traditionally takes place in November (November 11).</a:t>
            </a:r>
          </a:p>
          <a:p>
            <a:endParaRPr lang="en-GB" sz="2400" b="1" dirty="0">
              <a:solidFill>
                <a:schemeClr val="bg2">
                  <a:lumMod val="90000"/>
                </a:schemeClr>
              </a:solidFill>
              <a:latin typeface="Arial" pitchFamily="34" charset="0"/>
              <a:cs typeface="Arial" pitchFamily="34" charset="0"/>
            </a:endParaRPr>
          </a:p>
          <a:p>
            <a:r>
              <a:rPr lang="en-GB" sz="2400" b="1" dirty="0" smtClean="0">
                <a:solidFill>
                  <a:schemeClr val="bg2">
                    <a:lumMod val="90000"/>
                  </a:schemeClr>
                </a:solidFill>
                <a:latin typeface="Arial" pitchFamily="34" charset="0"/>
                <a:cs typeface="Arial" pitchFamily="34" charset="0"/>
              </a:rPr>
              <a:t>It commemorates an historical event, World War 1, which lasted from 1914 - 1918</a:t>
            </a:r>
            <a:endParaRPr lang="en-GB" sz="2400" b="1" dirty="0">
              <a:solidFill>
                <a:schemeClr val="bg2">
                  <a:lumMod val="90000"/>
                </a:schemeClr>
              </a:solidFill>
              <a:latin typeface="Arial" pitchFamily="34" charset="0"/>
              <a:cs typeface="Arial" pitchFamily="34" charset="0"/>
            </a:endParaRPr>
          </a:p>
        </p:txBody>
      </p:sp>
      <p:sp>
        <p:nvSpPr>
          <p:cNvPr id="8" name="Footer Placeholder 7"/>
          <p:cNvSpPr>
            <a:spLocks noGrp="1"/>
          </p:cNvSpPr>
          <p:nvPr>
            <p:ph type="ftr" sz="quarter" idx="11"/>
          </p:nvPr>
        </p:nvSpPr>
        <p:spPr/>
        <p:txBody>
          <a:bodyPr/>
          <a:lstStyle/>
          <a:p>
            <a:r>
              <a:rPr lang="en-GB" smtClean="0"/>
              <a:t>Photo: Wikimedia, courtesy of Andrew Dunn, www.andrewdunn.com</a:t>
            </a:r>
            <a:endParaRPr lang="en-GB"/>
          </a:p>
        </p:txBody>
      </p:sp>
    </p:spTree>
    <p:extLst>
      <p:ext uri="{BB962C8B-B14F-4D97-AF65-F5344CB8AC3E}">
        <p14:creationId xmlns:p14="http://schemas.microsoft.com/office/powerpoint/2010/main" xmlns="" val="1394120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94122"/>
          </a:xfrm>
          <a:solidFill>
            <a:srgbClr val="FF0000"/>
          </a:solidFill>
        </p:spPr>
        <p:txBody>
          <a:bodyPr>
            <a:normAutofit/>
          </a:bodyPr>
          <a:lstStyle/>
          <a:p>
            <a:r>
              <a:rPr lang="en-GB" sz="4000" dirty="0" smtClean="0">
                <a:solidFill>
                  <a:schemeClr val="bg2">
                    <a:lumMod val="90000"/>
                  </a:schemeClr>
                </a:solidFill>
                <a:latin typeface="Arial" pitchFamily="34" charset="0"/>
                <a:cs typeface="Arial" pitchFamily="34" charset="0"/>
              </a:rPr>
              <a:t>Remembrance Day</a:t>
            </a:r>
            <a:endParaRPr lang="en-GB" sz="4000" dirty="0">
              <a:solidFill>
                <a:schemeClr val="bg2">
                  <a:lumMod val="90000"/>
                </a:schemeClr>
              </a:solidFill>
              <a:latin typeface="Arial" pitchFamily="34" charset="0"/>
              <a:cs typeface="Arial" pitchFamily="34" charset="0"/>
            </a:endParaRPr>
          </a:p>
        </p:txBody>
      </p:sp>
      <p:sp>
        <p:nvSpPr>
          <p:cNvPr id="6" name="Content Placeholder 5"/>
          <p:cNvSpPr>
            <a:spLocks noGrp="1"/>
          </p:cNvSpPr>
          <p:nvPr>
            <p:ph idx="1"/>
          </p:nvPr>
        </p:nvSpPr>
        <p:spPr/>
        <p:txBody>
          <a:bodyPr>
            <a:normAutofit fontScale="70000" lnSpcReduction="20000"/>
          </a:bodyPr>
          <a:lstStyle/>
          <a:p>
            <a:pPr marL="0" indent="0">
              <a:spcBef>
                <a:spcPts val="0"/>
              </a:spcBef>
              <a:buNone/>
            </a:pPr>
            <a:r>
              <a:rPr lang="en-GB" sz="4100" dirty="0" smtClean="0">
                <a:solidFill>
                  <a:srgbClr val="FF0000"/>
                </a:solidFill>
                <a:latin typeface="Arial" pitchFamily="34" charset="0"/>
                <a:cs typeface="Arial" pitchFamily="34" charset="0"/>
              </a:rPr>
              <a:t>At least 722,000 British men died in </a:t>
            </a:r>
            <a:r>
              <a:rPr lang="en-GB" sz="4100" dirty="0">
                <a:solidFill>
                  <a:srgbClr val="FF0000"/>
                </a:solidFill>
                <a:latin typeface="Arial" pitchFamily="34" charset="0"/>
                <a:cs typeface="Arial" pitchFamily="34" charset="0"/>
              </a:rPr>
              <a:t>W</a:t>
            </a:r>
            <a:r>
              <a:rPr lang="en-GB" sz="4100" dirty="0" smtClean="0">
                <a:solidFill>
                  <a:srgbClr val="FF0000"/>
                </a:solidFill>
                <a:latin typeface="Arial" pitchFamily="34" charset="0"/>
                <a:cs typeface="Arial" pitchFamily="34" charset="0"/>
              </a:rPr>
              <a:t>orld War 1. The sale of these poppies every November raises money for the British Legion, an association which looks after soldiers and their families.</a:t>
            </a:r>
          </a:p>
          <a:p>
            <a:pPr marL="0" indent="0">
              <a:spcBef>
                <a:spcPts val="0"/>
              </a:spcBef>
              <a:buNone/>
            </a:pPr>
            <a:r>
              <a:rPr lang="en-GB" sz="4100" dirty="0" smtClean="0">
                <a:solidFill>
                  <a:srgbClr val="FF0000"/>
                </a:solidFill>
                <a:latin typeface="Arial" pitchFamily="34" charset="0"/>
                <a:cs typeface="Arial" pitchFamily="34" charset="0"/>
              </a:rPr>
              <a:t>The poppies represent the flowers growing on the fields where </a:t>
            </a:r>
            <a:r>
              <a:rPr lang="en-GB" sz="4100" dirty="0" smtClean="0">
                <a:solidFill>
                  <a:srgbClr val="FF0000"/>
                </a:solidFill>
                <a:latin typeface="Arial" pitchFamily="34" charset="0"/>
                <a:cs typeface="Arial" pitchFamily="34" charset="0"/>
              </a:rPr>
              <a:t>much </a:t>
            </a:r>
            <a:r>
              <a:rPr lang="en-GB" sz="4100" dirty="0" smtClean="0">
                <a:solidFill>
                  <a:srgbClr val="FF0000"/>
                </a:solidFill>
                <a:latin typeface="Arial" pitchFamily="34" charset="0"/>
                <a:cs typeface="Arial" pitchFamily="34" charset="0"/>
              </a:rPr>
              <a:t>of the actual fighting took place</a:t>
            </a:r>
            <a:r>
              <a:rPr lang="en-GB" sz="4100" dirty="0" smtClean="0">
                <a:solidFill>
                  <a:srgbClr val="FF0000"/>
                </a:solidFill>
                <a:latin typeface="Arial" pitchFamily="34" charset="0"/>
                <a:cs typeface="Arial" pitchFamily="34" charset="0"/>
              </a:rPr>
              <a:t>.</a:t>
            </a:r>
          </a:p>
          <a:p>
            <a:pPr marL="0" indent="0">
              <a:spcBef>
                <a:spcPts val="0"/>
              </a:spcBef>
              <a:buNone/>
            </a:pPr>
            <a:endParaRPr lang="en-GB" sz="4100" dirty="0" smtClean="0">
              <a:solidFill>
                <a:srgbClr val="FF0000"/>
              </a:solidFill>
              <a:latin typeface="Arial" pitchFamily="34" charset="0"/>
              <a:cs typeface="Arial" pitchFamily="34" charset="0"/>
            </a:endParaRPr>
          </a:p>
          <a:p>
            <a:pPr marL="0" indent="0">
              <a:buNone/>
            </a:pPr>
            <a:r>
              <a:rPr lang="en-GB" sz="4100" dirty="0" smtClean="0">
                <a:solidFill>
                  <a:srgbClr val="FF0000"/>
                </a:solidFill>
                <a:latin typeface="Arial" pitchFamily="34" charset="0"/>
                <a:cs typeface="Arial" pitchFamily="34" charset="0"/>
              </a:rPr>
              <a:t>Remembrance Day at the Cenotaph:</a:t>
            </a:r>
          </a:p>
          <a:p>
            <a:pPr marL="0" indent="0">
              <a:buNone/>
            </a:pPr>
            <a:r>
              <a:rPr lang="en-GB" sz="4100" dirty="0" smtClean="0">
                <a:solidFill>
                  <a:srgbClr val="FF0000"/>
                </a:solidFill>
                <a:latin typeface="Arial" pitchFamily="34" charset="0"/>
                <a:cs typeface="Arial" pitchFamily="34" charset="0"/>
              </a:rPr>
              <a:t>http://www.youtube.com/watch?v=pSol1JxSniU</a:t>
            </a:r>
          </a:p>
          <a:p>
            <a:pPr marL="0" indent="0">
              <a:spcBef>
                <a:spcPts val="0"/>
              </a:spcBef>
              <a:buNone/>
            </a:pPr>
            <a:r>
              <a:rPr lang="en-GB" sz="4100" dirty="0" smtClean="0">
                <a:solidFill>
                  <a:srgbClr val="FF0000"/>
                </a:solidFill>
                <a:latin typeface="Arial" pitchFamily="34" charset="0"/>
                <a:cs typeface="Arial" pitchFamily="34" charset="0"/>
              </a:rPr>
              <a:t> </a:t>
            </a:r>
            <a:endParaRPr lang="en-GB" sz="4100" dirty="0" smtClean="0">
              <a:solidFill>
                <a:srgbClr val="FF0000"/>
              </a:solidFill>
              <a:latin typeface="Arial" pitchFamily="34" charset="0"/>
              <a:cs typeface="Arial" pitchFamily="34" charset="0"/>
            </a:endParaRPr>
          </a:p>
          <a:p>
            <a:pPr marL="0" indent="0">
              <a:spcBef>
                <a:spcPts val="0"/>
              </a:spcBef>
              <a:buNone/>
            </a:pPr>
            <a:endParaRPr lang="en-GB" sz="36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xmlns="" val="1667985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a:bodyPr>
          <a:lstStyle/>
          <a:p>
            <a:r>
              <a:rPr lang="en-GB" sz="3200" dirty="0" smtClean="0">
                <a:solidFill>
                  <a:schemeClr val="bg2">
                    <a:lumMod val="90000"/>
                  </a:schemeClr>
                </a:solidFill>
                <a:latin typeface="Arial" pitchFamily="34" charset="0"/>
                <a:cs typeface="Arial" pitchFamily="34" charset="0"/>
              </a:rPr>
              <a:t>Thus the poppy has many </a:t>
            </a:r>
            <a:r>
              <a:rPr lang="en-GB" sz="3200" b="1" i="1" dirty="0" smtClean="0">
                <a:solidFill>
                  <a:schemeClr val="bg2">
                    <a:lumMod val="90000"/>
                  </a:schemeClr>
                </a:solidFill>
                <a:latin typeface="Arial" pitchFamily="34" charset="0"/>
                <a:cs typeface="Arial" pitchFamily="34" charset="0"/>
              </a:rPr>
              <a:t>connotations</a:t>
            </a:r>
            <a:r>
              <a:rPr lang="en-GB" sz="3200" dirty="0" smtClean="0">
                <a:solidFill>
                  <a:schemeClr val="bg2">
                    <a:lumMod val="90000"/>
                  </a:schemeClr>
                </a:solidFill>
                <a:latin typeface="Arial" pitchFamily="34" charset="0"/>
                <a:cs typeface="Arial" pitchFamily="34" charset="0"/>
              </a:rPr>
              <a:t>:</a:t>
            </a:r>
            <a:endParaRPr lang="en-GB" sz="3200" b="1" i="1" dirty="0">
              <a:solidFill>
                <a:schemeClr val="bg2">
                  <a:lumMod val="90000"/>
                </a:schemeClr>
              </a:solidFill>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GB" dirty="0" smtClean="0">
                <a:solidFill>
                  <a:srgbClr val="FF0000"/>
                </a:solidFill>
                <a:latin typeface="Arial" pitchFamily="34" charset="0"/>
                <a:cs typeface="Arial" pitchFamily="34" charset="0"/>
              </a:rPr>
              <a:t>Blood, signifying death</a:t>
            </a:r>
          </a:p>
          <a:p>
            <a:pPr marL="514350" indent="-514350">
              <a:buFont typeface="+mj-lt"/>
              <a:buAutoNum type="arabicPeriod"/>
            </a:pPr>
            <a:r>
              <a:rPr lang="en-GB" dirty="0" smtClean="0">
                <a:solidFill>
                  <a:srgbClr val="FF0000"/>
                </a:solidFill>
                <a:latin typeface="Arial" pitchFamily="34" charset="0"/>
                <a:cs typeface="Arial" pitchFamily="34" charset="0"/>
              </a:rPr>
              <a:t>Red, signifying blood</a:t>
            </a:r>
          </a:p>
          <a:p>
            <a:pPr marL="514350" indent="-514350">
              <a:buFont typeface="+mj-lt"/>
              <a:buAutoNum type="arabicPeriod"/>
            </a:pPr>
            <a:r>
              <a:rPr lang="en-GB" dirty="0" smtClean="0">
                <a:solidFill>
                  <a:srgbClr val="FF0000"/>
                </a:solidFill>
                <a:latin typeface="Arial" pitchFamily="34" charset="0"/>
                <a:cs typeface="Arial" pitchFamily="34" charset="0"/>
              </a:rPr>
              <a:t>Flowers meaning rebirth after death, the beauty of life</a:t>
            </a:r>
          </a:p>
          <a:p>
            <a:pPr marL="514350" indent="-514350">
              <a:buFont typeface="+mj-lt"/>
              <a:buAutoNum type="arabicPeriod"/>
            </a:pPr>
            <a:r>
              <a:rPr lang="en-GB" dirty="0" smtClean="0">
                <a:solidFill>
                  <a:srgbClr val="FF0000"/>
                </a:solidFill>
                <a:latin typeface="Arial" pitchFamily="34" charset="0"/>
                <a:cs typeface="Arial" pitchFamily="34" charset="0"/>
              </a:rPr>
              <a:t>A place in Europe – the fields with flowers where men died</a:t>
            </a:r>
          </a:p>
          <a:p>
            <a:pPr marL="0" indent="0">
              <a:buNone/>
            </a:pPr>
            <a:r>
              <a:rPr lang="en-GB" dirty="0" smtClean="0">
                <a:solidFill>
                  <a:srgbClr val="FF0000"/>
                </a:solidFill>
                <a:latin typeface="Arial" pitchFamily="34" charset="0"/>
                <a:cs typeface="Arial" pitchFamily="34" charset="0"/>
              </a:rPr>
              <a:t>These all form a </a:t>
            </a:r>
            <a:r>
              <a:rPr lang="en-GB" b="1" i="1" dirty="0" smtClean="0">
                <a:solidFill>
                  <a:srgbClr val="FF0000"/>
                </a:solidFill>
                <a:latin typeface="Arial" pitchFamily="34" charset="0"/>
                <a:cs typeface="Arial" pitchFamily="34" charset="0"/>
              </a:rPr>
              <a:t>chain of signifiers </a:t>
            </a:r>
            <a:r>
              <a:rPr lang="en-GB" dirty="0" smtClean="0">
                <a:solidFill>
                  <a:srgbClr val="FF0000"/>
                </a:solidFill>
                <a:latin typeface="Arial" pitchFamily="34" charset="0"/>
                <a:cs typeface="Arial" pitchFamily="34" charset="0"/>
              </a:rPr>
              <a:t>– but the principal </a:t>
            </a:r>
            <a:r>
              <a:rPr lang="en-GB" dirty="0" smtClean="0">
                <a:solidFill>
                  <a:srgbClr val="FF0000"/>
                </a:solidFill>
                <a:latin typeface="Arial" pitchFamily="34" charset="0"/>
                <a:cs typeface="Arial" pitchFamily="34" charset="0"/>
              </a:rPr>
              <a:t>signified </a:t>
            </a:r>
            <a:r>
              <a:rPr lang="en-GB" dirty="0" smtClean="0">
                <a:solidFill>
                  <a:srgbClr val="FF0000"/>
                </a:solidFill>
                <a:latin typeface="Arial" pitchFamily="34" charset="0"/>
                <a:cs typeface="Arial" pitchFamily="34" charset="0"/>
              </a:rPr>
              <a:t>is war, and the death of men</a:t>
            </a:r>
            <a:r>
              <a:rPr lang="en-GB" dirty="0" smtClean="0">
                <a:solidFill>
                  <a:srgbClr val="FF0000"/>
                </a:solidFill>
                <a:latin typeface="Arial" pitchFamily="34" charset="0"/>
                <a:cs typeface="Arial" pitchFamily="34" charset="0"/>
              </a:rPr>
              <a:t>.</a:t>
            </a:r>
          </a:p>
          <a:p>
            <a:pPr marL="514350" indent="-514350">
              <a:buFont typeface="+mj-lt"/>
              <a:buAutoNum type="arabicPeriod"/>
            </a:pPr>
            <a:endParaRPr lang="en-GB"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xmlns="" val="2412407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normAutofit fontScale="90000"/>
          </a:bodyPr>
          <a:lstStyle/>
          <a:p>
            <a:r>
              <a:rPr lang="en-GB" sz="3200" dirty="0" smtClean="0">
                <a:solidFill>
                  <a:schemeClr val="bg2">
                    <a:lumMod val="90000"/>
                  </a:schemeClr>
                </a:solidFill>
                <a:latin typeface="Arial" pitchFamily="34" charset="0"/>
                <a:cs typeface="Arial" pitchFamily="34" charset="0"/>
              </a:rPr>
              <a:t>Let’s take another example of a sign that can be used to interpret British history: </a:t>
            </a:r>
            <a:r>
              <a:rPr lang="en-GB" sz="3200" b="1" dirty="0" smtClean="0">
                <a:solidFill>
                  <a:schemeClr val="bg2">
                    <a:lumMod val="90000"/>
                  </a:schemeClr>
                </a:solidFill>
                <a:latin typeface="Arial" pitchFamily="34" charset="0"/>
                <a:cs typeface="Arial" pitchFamily="34" charset="0"/>
              </a:rPr>
              <a:t>the pub sign</a:t>
            </a:r>
            <a:endParaRPr lang="en-GB" sz="3200" b="1" dirty="0">
              <a:solidFill>
                <a:schemeClr val="bg2">
                  <a:lumMod val="90000"/>
                </a:schemeClr>
              </a:solidFill>
              <a:latin typeface="Arial" pitchFamily="34" charset="0"/>
              <a:cs typeface="Arial" pitchFamily="34" charset="0"/>
            </a:endParaRPr>
          </a:p>
        </p:txBody>
      </p:sp>
      <p:pic>
        <p:nvPicPr>
          <p:cNvPr id="8" name="Content Placeholder 7" descr="Wheelbarrow.jpg"/>
          <p:cNvPicPr>
            <a:picLocks noGrp="1" noChangeAspect="1"/>
          </p:cNvPicPr>
          <p:nvPr>
            <p:ph sz="half" idx="1"/>
          </p:nvPr>
        </p:nvPicPr>
        <p:blipFill>
          <a:blip r:embed="rId2"/>
          <a:stretch>
            <a:fillRect/>
          </a:stretch>
        </p:blipFill>
        <p:spPr>
          <a:xfrm>
            <a:off x="611560" y="2564904"/>
            <a:ext cx="3388940" cy="3168351"/>
          </a:xfrm>
        </p:spPr>
      </p:pic>
      <p:pic>
        <p:nvPicPr>
          <p:cNvPr id="9" name="Content Placeholder 8" descr="Pub sign.BMP"/>
          <p:cNvPicPr>
            <a:picLocks noGrp="1" noChangeAspect="1"/>
          </p:cNvPicPr>
          <p:nvPr>
            <p:ph sz="half" idx="2"/>
          </p:nvPr>
        </p:nvPicPr>
        <p:blipFill>
          <a:blip r:embed="rId3" cstate="print"/>
          <a:stretch>
            <a:fillRect/>
          </a:stretch>
        </p:blipFill>
        <p:spPr>
          <a:xfrm>
            <a:off x="4970264" y="1600200"/>
            <a:ext cx="3394472" cy="4525963"/>
          </a:xfrm>
        </p:spPr>
      </p:pic>
      <p:sp>
        <p:nvSpPr>
          <p:cNvPr id="10" name="Footer Placeholder 9"/>
          <p:cNvSpPr>
            <a:spLocks noGrp="1"/>
          </p:cNvSpPr>
          <p:nvPr>
            <p:ph type="ftr" sz="quarter" idx="11"/>
          </p:nvPr>
        </p:nvSpPr>
        <p:spPr/>
        <p:txBody>
          <a:bodyPr/>
          <a:lstStyle/>
          <a:p>
            <a:r>
              <a:rPr lang="en-GB" smtClean="0"/>
              <a:t>Photos: Margaret Anne Clarke</a:t>
            </a:r>
            <a:endParaRPr lang="en-GB"/>
          </a:p>
        </p:txBody>
      </p:sp>
    </p:spTree>
    <p:extLst>
      <p:ext uri="{BB962C8B-B14F-4D97-AF65-F5344CB8AC3E}">
        <p14:creationId xmlns:p14="http://schemas.microsoft.com/office/powerpoint/2010/main" xmlns="" val="3620363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normAutofit fontScale="90000"/>
          </a:bodyPr>
          <a:lstStyle/>
          <a:p>
            <a:r>
              <a:rPr lang="en-GB" sz="3600" dirty="0" smtClean="0">
                <a:solidFill>
                  <a:schemeClr val="bg2">
                    <a:lumMod val="90000"/>
                  </a:schemeClr>
                </a:solidFill>
                <a:latin typeface="Arial" pitchFamily="34" charset="0"/>
                <a:cs typeface="Arial" pitchFamily="34" charset="0"/>
              </a:rPr>
              <a:t>Why do all pubs, without exception, display a sign?</a:t>
            </a:r>
            <a:endParaRPr lang="en-GB" sz="3600" dirty="0">
              <a:solidFill>
                <a:schemeClr val="bg2">
                  <a:lumMod val="90000"/>
                </a:schemeClr>
              </a:solidFill>
              <a:latin typeface="Arial" pitchFamily="34" charset="0"/>
              <a:cs typeface="Arial" pitchFamily="34" charset="0"/>
            </a:endParaRPr>
          </a:p>
        </p:txBody>
      </p:sp>
      <p:sp>
        <p:nvSpPr>
          <p:cNvPr id="3" name="Content Placeholder 2"/>
          <p:cNvSpPr>
            <a:spLocks noGrp="1"/>
          </p:cNvSpPr>
          <p:nvPr>
            <p:ph idx="1"/>
          </p:nvPr>
        </p:nvSpPr>
        <p:spPr>
          <a:solidFill>
            <a:schemeClr val="bg2"/>
          </a:solidFill>
        </p:spPr>
        <p:txBody>
          <a:bodyPr>
            <a:normAutofit lnSpcReduction="10000"/>
          </a:bodyPr>
          <a:lstStyle/>
          <a:p>
            <a:pPr>
              <a:spcBef>
                <a:spcPts val="0"/>
              </a:spcBef>
            </a:pPr>
            <a:r>
              <a:rPr lang="en-GB" sz="2400" dirty="0" smtClean="0">
                <a:solidFill>
                  <a:schemeClr val="tx2">
                    <a:lumMod val="75000"/>
                  </a:schemeClr>
                </a:solidFill>
                <a:latin typeface="Arial" pitchFamily="34" charset="0"/>
                <a:cs typeface="Arial" pitchFamily="34" charset="0"/>
              </a:rPr>
              <a:t>A British public house is where people and communities go to have a social drink and a meal, and is often a place where travellers stay the night. Pubs were first established in Britain 2,000 years ago, and many pubs and their names have been in existence for hundreds of years.</a:t>
            </a:r>
          </a:p>
          <a:p>
            <a:pPr>
              <a:spcBef>
                <a:spcPts val="0"/>
              </a:spcBef>
            </a:pPr>
            <a:r>
              <a:rPr lang="en-GB" sz="2400" dirty="0" smtClean="0">
                <a:solidFill>
                  <a:schemeClr val="tx2">
                    <a:lumMod val="75000"/>
                  </a:schemeClr>
                </a:solidFill>
                <a:latin typeface="Arial" pitchFamily="34" charset="0"/>
                <a:cs typeface="Arial" pitchFamily="34" charset="0"/>
              </a:rPr>
              <a:t>Each pub has a sign, with a title and a picture. The reason for this is that many people could not read or write, so a picture was necessary.</a:t>
            </a:r>
          </a:p>
          <a:p>
            <a:pPr>
              <a:spcBef>
                <a:spcPts val="0"/>
              </a:spcBef>
            </a:pPr>
            <a:r>
              <a:rPr lang="en-GB" sz="2400" dirty="0" smtClean="0">
                <a:solidFill>
                  <a:schemeClr val="tx2">
                    <a:lumMod val="75000"/>
                  </a:schemeClr>
                </a:solidFill>
                <a:latin typeface="Arial" pitchFamily="34" charset="0"/>
                <a:cs typeface="Arial" pitchFamily="34" charset="0"/>
              </a:rPr>
              <a:t>Pubs were named after distinguished people or royal families (The King’s Head), professions or sports (Fox and Hounds) or where they are situated (The Station Arms)</a:t>
            </a:r>
          </a:p>
          <a:p>
            <a:pPr marL="0" indent="0">
              <a:spcBef>
                <a:spcPts val="0"/>
              </a:spcBef>
              <a:buNone/>
            </a:pPr>
            <a:endParaRPr lang="en-GB" sz="2400"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xmlns="" val="3171379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2288" y="4800600"/>
            <a:ext cx="5486400" cy="1004664"/>
          </a:xfrm>
        </p:spPr>
        <p:txBody>
          <a:bodyPr>
            <a:normAutofit fontScale="90000"/>
          </a:bodyPr>
          <a:lstStyle/>
          <a:p>
            <a:r>
              <a:rPr lang="en-GB" dirty="0" smtClean="0">
                <a:solidFill>
                  <a:schemeClr val="tx2">
                    <a:lumMod val="50000"/>
                  </a:schemeClr>
                </a:solidFill>
                <a:latin typeface="Arial" pitchFamily="34" charset="0"/>
                <a:cs typeface="Arial" pitchFamily="34" charset="0"/>
              </a:rPr>
              <a:t>This is a local pub, the Red, White and Blue. Why do many pub signs in Portsmouth represent historical ships?</a:t>
            </a:r>
            <a:endParaRPr lang="en-GB" dirty="0">
              <a:solidFill>
                <a:schemeClr val="tx2">
                  <a:lumMod val="50000"/>
                </a:schemeClr>
              </a:solidFill>
              <a:latin typeface="Arial" pitchFamily="34" charset="0"/>
              <a:cs typeface="Arial" pitchFamily="34" charset="0"/>
            </a:endParaRPr>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t="21875" b="21875"/>
          <a:stretch>
            <a:fillRect/>
          </a:stretch>
        </p:blipFill>
        <p:spPr/>
      </p:pic>
      <p:sp>
        <p:nvSpPr>
          <p:cNvPr id="6" name="Text Placeholder 5"/>
          <p:cNvSpPr>
            <a:spLocks noGrp="1"/>
          </p:cNvSpPr>
          <p:nvPr>
            <p:ph type="body" sz="half" idx="2"/>
          </p:nvPr>
        </p:nvSpPr>
        <p:spPr>
          <a:xfrm>
            <a:off x="1792288" y="5805264"/>
            <a:ext cx="5486400" cy="576064"/>
          </a:xfrm>
        </p:spPr>
        <p:txBody>
          <a:bodyPr>
            <a:normAutofit fontScale="92500" lnSpcReduction="10000"/>
          </a:bodyPr>
          <a:lstStyle/>
          <a:p>
            <a:r>
              <a:rPr lang="en-GB" sz="1800" dirty="0" smtClean="0">
                <a:solidFill>
                  <a:schemeClr val="tx2">
                    <a:lumMod val="75000"/>
                  </a:schemeClr>
                </a:solidFill>
                <a:latin typeface="Arial" pitchFamily="34" charset="0"/>
                <a:cs typeface="Arial" pitchFamily="34" charset="0"/>
              </a:rPr>
              <a:t>This sign and its title shows very clearly the intersection between the </a:t>
            </a:r>
            <a:r>
              <a:rPr lang="en-GB" sz="1800" b="1" dirty="0" smtClean="0">
                <a:solidFill>
                  <a:schemeClr val="tx2">
                    <a:lumMod val="75000"/>
                  </a:schemeClr>
                </a:solidFill>
                <a:latin typeface="Arial" pitchFamily="34" charset="0"/>
                <a:cs typeface="Arial" pitchFamily="34" charset="0"/>
              </a:rPr>
              <a:t>national</a:t>
            </a:r>
            <a:r>
              <a:rPr lang="en-GB" sz="1800" dirty="0" smtClean="0">
                <a:solidFill>
                  <a:schemeClr val="tx2">
                    <a:lumMod val="75000"/>
                  </a:schemeClr>
                </a:solidFill>
                <a:latin typeface="Arial" pitchFamily="34" charset="0"/>
                <a:cs typeface="Arial" pitchFamily="34" charset="0"/>
              </a:rPr>
              <a:t> and the </a:t>
            </a:r>
            <a:r>
              <a:rPr lang="en-GB" sz="1800" b="1" dirty="0" smtClean="0">
                <a:solidFill>
                  <a:schemeClr val="tx2">
                    <a:lumMod val="75000"/>
                  </a:schemeClr>
                </a:solidFill>
                <a:latin typeface="Arial" pitchFamily="34" charset="0"/>
                <a:cs typeface="Arial" pitchFamily="34" charset="0"/>
              </a:rPr>
              <a:t>local</a:t>
            </a:r>
            <a:endParaRPr lang="en-GB" sz="1800" b="1" dirty="0">
              <a:solidFill>
                <a:schemeClr val="tx2">
                  <a:lumMod val="75000"/>
                </a:schemeClr>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GB" smtClean="0"/>
              <a:t>Photos: Margaret Anne Clarke</a:t>
            </a:r>
            <a:endParaRPr lang="en-GB"/>
          </a:p>
        </p:txBody>
      </p:sp>
    </p:spTree>
    <p:extLst>
      <p:ext uri="{BB962C8B-B14F-4D97-AF65-F5344CB8AC3E}">
        <p14:creationId xmlns:p14="http://schemas.microsoft.com/office/powerpoint/2010/main" xmlns="" val="1866972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sz="1800" b="1" dirty="0"/>
              <a:t>Elaine Saunders, “A History of Britain in its Pub Signs </a:t>
            </a:r>
            <a:r>
              <a:rPr lang="en-GB" sz="1800" b="1" dirty="0" smtClean="0"/>
              <a:t>Parts I and 2”</a:t>
            </a:r>
            <a:r>
              <a:rPr lang="en-GB" sz="1800" dirty="0"/>
              <a:t/>
            </a:r>
            <a:br>
              <a:rPr lang="en-GB" sz="1800" dirty="0"/>
            </a:br>
            <a:r>
              <a:rPr lang="en-GB" sz="1800" b="1" u="sng" dirty="0">
                <a:hlinkClick r:id="rId2"/>
              </a:rPr>
              <a:t>http://</a:t>
            </a:r>
            <a:r>
              <a:rPr lang="en-GB" sz="1800" b="1" u="sng" dirty="0" smtClean="0">
                <a:hlinkClick r:id="rId2"/>
              </a:rPr>
              <a:t>www.timetravel-britain.com/articles/history/pubsigns1/shtml</a:t>
            </a:r>
            <a:r>
              <a:rPr lang="en-GB" sz="1800" b="1" u="sng" dirty="0" smtClean="0"/>
              <a:t/>
            </a:r>
            <a:br>
              <a:rPr lang="en-GB" sz="1800" b="1" u="sng" dirty="0" smtClean="0"/>
            </a:br>
            <a:r>
              <a:rPr lang="en-GB" sz="1800" b="1" dirty="0">
                <a:hlinkClick r:id="rId3"/>
              </a:rPr>
              <a:t>http://</a:t>
            </a:r>
            <a:r>
              <a:rPr lang="en-GB" sz="1800" b="1" dirty="0" smtClean="0">
                <a:hlinkClick r:id="rId3"/>
              </a:rPr>
              <a:t>www.timetravel-britain.com/articles/history/pubsigns2/shtml</a:t>
            </a:r>
            <a:r>
              <a:rPr lang="en-GB" sz="1800" b="1" dirty="0" smtClean="0"/>
              <a:t> </a:t>
            </a:r>
            <a:r>
              <a:rPr lang="en-GB" sz="1800" dirty="0"/>
              <a:t/>
            </a:r>
            <a:br>
              <a:rPr lang="en-GB" sz="1800" dirty="0"/>
            </a:br>
            <a:endParaRPr lang="en-GB" sz="1800" dirty="0">
              <a:solidFill>
                <a:schemeClr val="tx2">
                  <a:lumMod val="75000"/>
                </a:schemeClr>
              </a:solidFill>
              <a:latin typeface="Arial" pitchFamily="34" charset="0"/>
              <a:cs typeface="Arial" pitchFamily="34" charset="0"/>
            </a:endParaRPr>
          </a:p>
        </p:txBody>
      </p:sp>
      <p:sp>
        <p:nvSpPr>
          <p:cNvPr id="6" name="Content Placeholder 5"/>
          <p:cNvSpPr>
            <a:spLocks noGrp="1"/>
          </p:cNvSpPr>
          <p:nvPr>
            <p:ph idx="1"/>
          </p:nvPr>
        </p:nvSpPr>
        <p:spPr>
          <a:solidFill>
            <a:schemeClr val="tx2">
              <a:lumMod val="75000"/>
            </a:schemeClr>
          </a:solidFill>
        </p:spPr>
        <p:txBody>
          <a:bodyPr>
            <a:normAutofit/>
          </a:bodyPr>
          <a:lstStyle/>
          <a:p>
            <a:pPr marL="0" indent="0">
              <a:spcBef>
                <a:spcPts val="0"/>
              </a:spcBef>
              <a:buNone/>
            </a:pPr>
            <a:r>
              <a:rPr lang="en-GB" sz="2800" dirty="0" smtClean="0">
                <a:solidFill>
                  <a:schemeClr val="bg2">
                    <a:lumMod val="90000"/>
                  </a:schemeClr>
                </a:solidFill>
                <a:latin typeface="Arial" pitchFamily="34" charset="0"/>
                <a:cs typeface="Arial" pitchFamily="34" charset="0"/>
              </a:rPr>
              <a:t>“Pub signs are like snapshots from time, every one of them capturing an historical event or era”.</a:t>
            </a:r>
          </a:p>
          <a:p>
            <a:pPr marL="0" indent="0">
              <a:spcBef>
                <a:spcPts val="0"/>
              </a:spcBef>
              <a:buNone/>
            </a:pPr>
            <a:endParaRPr lang="en-GB" sz="2800" dirty="0">
              <a:solidFill>
                <a:schemeClr val="bg2">
                  <a:lumMod val="90000"/>
                </a:schemeClr>
              </a:solidFill>
              <a:latin typeface="Arial" pitchFamily="34" charset="0"/>
              <a:cs typeface="Arial" pitchFamily="34" charset="0"/>
            </a:endParaRPr>
          </a:p>
          <a:p>
            <a:pPr marL="0" indent="0">
              <a:spcBef>
                <a:spcPts val="0"/>
              </a:spcBef>
              <a:buNone/>
            </a:pPr>
            <a:r>
              <a:rPr lang="en-GB" sz="2800" dirty="0" smtClean="0">
                <a:solidFill>
                  <a:schemeClr val="bg2">
                    <a:lumMod val="90000"/>
                  </a:schemeClr>
                </a:solidFill>
                <a:latin typeface="Arial" pitchFamily="34" charset="0"/>
                <a:cs typeface="Arial" pitchFamily="34" charset="0"/>
              </a:rPr>
              <a:t>Pub signs are  </a:t>
            </a:r>
            <a:r>
              <a:rPr lang="en-GB" sz="2800" b="1" i="1" dirty="0" smtClean="0">
                <a:solidFill>
                  <a:schemeClr val="bg2">
                    <a:lumMod val="90000"/>
                  </a:schemeClr>
                </a:solidFill>
                <a:latin typeface="Arial" pitchFamily="34" charset="0"/>
                <a:cs typeface="Arial" pitchFamily="34" charset="0"/>
              </a:rPr>
              <a:t>synchronic</a:t>
            </a:r>
            <a:r>
              <a:rPr lang="en-GB" sz="2800" dirty="0" smtClean="0">
                <a:solidFill>
                  <a:schemeClr val="bg2">
                    <a:lumMod val="90000"/>
                  </a:schemeClr>
                </a:solidFill>
                <a:latin typeface="Arial" pitchFamily="34" charset="0"/>
                <a:cs typeface="Arial" pitchFamily="34" charset="0"/>
              </a:rPr>
              <a:t> and </a:t>
            </a:r>
            <a:r>
              <a:rPr lang="en-GB" sz="2800" b="1" i="1" dirty="0" smtClean="0">
                <a:solidFill>
                  <a:schemeClr val="bg2">
                    <a:lumMod val="90000"/>
                  </a:schemeClr>
                </a:solidFill>
                <a:latin typeface="Arial" pitchFamily="34" charset="0"/>
                <a:cs typeface="Arial" pitchFamily="34" charset="0"/>
              </a:rPr>
              <a:t>diachronic</a:t>
            </a:r>
            <a:r>
              <a:rPr lang="en-GB" sz="2800" dirty="0" smtClean="0">
                <a:solidFill>
                  <a:schemeClr val="bg2">
                    <a:lumMod val="90000"/>
                  </a:schemeClr>
                </a:solidFill>
                <a:latin typeface="Arial" pitchFamily="34" charset="0"/>
                <a:cs typeface="Arial" pitchFamily="34" charset="0"/>
              </a:rPr>
              <a:t>: they are </a:t>
            </a:r>
            <a:r>
              <a:rPr lang="en-GB" sz="2800" b="1" i="1" dirty="0" smtClean="0">
                <a:solidFill>
                  <a:schemeClr val="bg2">
                    <a:lumMod val="90000"/>
                  </a:schemeClr>
                </a:solidFill>
                <a:latin typeface="Arial" pitchFamily="34" charset="0"/>
                <a:cs typeface="Arial" pitchFamily="34" charset="0"/>
              </a:rPr>
              <a:t>located</a:t>
            </a:r>
            <a:r>
              <a:rPr lang="en-GB" sz="2800" dirty="0" smtClean="0">
                <a:solidFill>
                  <a:schemeClr val="bg2">
                    <a:lumMod val="90000"/>
                  </a:schemeClr>
                </a:solidFill>
                <a:latin typeface="Arial" pitchFamily="34" charset="0"/>
                <a:cs typeface="Arial" pitchFamily="34" charset="0"/>
              </a:rPr>
              <a:t> in relation to their neighbourhood and community, and show changes and events in local and national society over </a:t>
            </a:r>
            <a:r>
              <a:rPr lang="en-GB" sz="2800" b="1" i="1" dirty="0" smtClean="0">
                <a:solidFill>
                  <a:schemeClr val="bg2">
                    <a:lumMod val="90000"/>
                  </a:schemeClr>
                </a:solidFill>
                <a:latin typeface="Arial" pitchFamily="34" charset="0"/>
                <a:cs typeface="Arial" pitchFamily="34" charset="0"/>
              </a:rPr>
              <a:t>time</a:t>
            </a:r>
            <a:r>
              <a:rPr lang="en-GB" sz="2800" dirty="0" smtClean="0">
                <a:solidFill>
                  <a:schemeClr val="bg2">
                    <a:lumMod val="90000"/>
                  </a:schemeClr>
                </a:solidFill>
                <a:latin typeface="Arial" pitchFamily="34" charset="0"/>
                <a:cs typeface="Arial" pitchFamily="34" charset="0"/>
              </a:rPr>
              <a:t>.</a:t>
            </a:r>
          </a:p>
          <a:p>
            <a:pPr marL="0" indent="0">
              <a:spcBef>
                <a:spcPts val="0"/>
              </a:spcBef>
              <a:buNone/>
            </a:pPr>
            <a:endParaRPr lang="en-GB" sz="2800" dirty="0">
              <a:solidFill>
                <a:schemeClr val="bg2">
                  <a:lumMod val="90000"/>
                </a:schemeClr>
              </a:solidFill>
              <a:latin typeface="Arial" pitchFamily="34" charset="0"/>
              <a:cs typeface="Arial" pitchFamily="34" charset="0"/>
            </a:endParaRPr>
          </a:p>
          <a:p>
            <a:pPr marL="0" indent="0">
              <a:spcBef>
                <a:spcPts val="0"/>
              </a:spcBef>
              <a:buNone/>
            </a:pPr>
            <a:r>
              <a:rPr lang="en-GB" sz="2800" b="1" i="1" dirty="0" err="1" smtClean="0">
                <a:solidFill>
                  <a:schemeClr val="bg2">
                    <a:lumMod val="90000"/>
                  </a:schemeClr>
                </a:solidFill>
                <a:latin typeface="Arial" pitchFamily="34" charset="0"/>
                <a:cs typeface="Arial" pitchFamily="34" charset="0"/>
              </a:rPr>
              <a:t>Diachrony</a:t>
            </a:r>
            <a:r>
              <a:rPr lang="en-GB" sz="2800" dirty="0" smtClean="0">
                <a:solidFill>
                  <a:schemeClr val="bg2">
                    <a:lumMod val="90000"/>
                  </a:schemeClr>
                </a:solidFill>
                <a:latin typeface="Arial" pitchFamily="34" charset="0"/>
                <a:cs typeface="Arial" pitchFamily="34" charset="0"/>
              </a:rPr>
              <a:t> is time, history, process and change.</a:t>
            </a:r>
            <a:endParaRPr lang="en-GB" sz="2800" dirty="0">
              <a:solidFill>
                <a:schemeClr val="bg2">
                  <a:lumMod val="90000"/>
                </a:schemeClr>
              </a:solidFill>
              <a:latin typeface="Arial" pitchFamily="34" charset="0"/>
              <a:cs typeface="Arial" pitchFamily="34" charset="0"/>
            </a:endParaRPr>
          </a:p>
        </p:txBody>
      </p:sp>
    </p:spTree>
    <p:extLst>
      <p:ext uri="{BB962C8B-B14F-4D97-AF65-F5344CB8AC3E}">
        <p14:creationId xmlns:p14="http://schemas.microsoft.com/office/powerpoint/2010/main" xmlns="" val="2879538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a:solidFill>
            <a:schemeClr val="accent1">
              <a:lumMod val="40000"/>
              <a:lumOff val="60000"/>
            </a:schemeClr>
          </a:solidFill>
        </p:spPr>
        <p:txBody>
          <a:bodyPr>
            <a:noAutofit/>
          </a:bodyPr>
          <a:lstStyle/>
          <a:p>
            <a:r>
              <a:rPr lang="en-GB" sz="3600" dirty="0" smtClean="0">
                <a:latin typeface="Arial" pitchFamily="34" charset="0"/>
                <a:cs typeface="Arial" pitchFamily="34" charset="0"/>
              </a:rPr>
              <a:t>Public signs regulate our access and use of space </a:t>
            </a:r>
            <a:endParaRPr lang="en-GB" sz="3600" dirty="0">
              <a:latin typeface="Arial" pitchFamily="34" charset="0"/>
              <a:cs typeface="Arial" pitchFamily="34" charset="0"/>
            </a:endParaRPr>
          </a:p>
        </p:txBody>
      </p:sp>
      <p:pic>
        <p:nvPicPr>
          <p:cNvPr id="5" name="Content Placeholder 3" descr="no smoking sign.jpg"/>
          <p:cNvPicPr>
            <a:picLocks noChangeAspect="1"/>
          </p:cNvPicPr>
          <p:nvPr/>
        </p:nvPicPr>
        <p:blipFill>
          <a:blip r:embed="rId2" cstate="print"/>
          <a:stretch>
            <a:fillRect/>
          </a:stretch>
        </p:blipFill>
        <p:spPr>
          <a:xfrm>
            <a:off x="2483768" y="1600200"/>
            <a:ext cx="3888432" cy="4525963"/>
          </a:xfrm>
          <a:prstGeom prst="rect">
            <a:avLst/>
          </a:prstGeom>
        </p:spPr>
      </p:pic>
      <p:sp>
        <p:nvSpPr>
          <p:cNvPr id="6" name="Footer Placeholder 5"/>
          <p:cNvSpPr>
            <a:spLocks noGrp="1"/>
          </p:cNvSpPr>
          <p:nvPr>
            <p:ph type="ftr" sz="quarter" idx="11"/>
          </p:nvPr>
        </p:nvSpPr>
        <p:spPr/>
        <p:txBody>
          <a:bodyPr/>
          <a:lstStyle/>
          <a:p>
            <a:r>
              <a:rPr lang="en-GB" smtClean="0"/>
              <a:t>Photo: Rose Clark</a:t>
            </a:r>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normAutofit/>
          </a:bodyPr>
          <a:lstStyle/>
          <a:p>
            <a:r>
              <a:rPr lang="en-GB" sz="3600" dirty="0" smtClean="0">
                <a:latin typeface="Arial" pitchFamily="34" charset="0"/>
                <a:cs typeface="Arial" pitchFamily="34" charset="0"/>
              </a:rPr>
              <a:t>Public signs regulate our behaviour</a:t>
            </a:r>
            <a:endParaRPr lang="en-GB" sz="3600" dirty="0">
              <a:latin typeface="Arial" pitchFamily="34" charset="0"/>
              <a:cs typeface="Arial" pitchFamily="34" charset="0"/>
            </a:endParaRPr>
          </a:p>
        </p:txBody>
      </p:sp>
      <p:pic>
        <p:nvPicPr>
          <p:cNvPr id="3" name="Content Placeholder 3" descr="sign 2.jpg"/>
          <p:cNvPicPr>
            <a:picLocks noChangeAspect="1"/>
          </p:cNvPicPr>
          <p:nvPr/>
        </p:nvPicPr>
        <p:blipFill>
          <a:blip r:embed="rId2"/>
          <a:stretch>
            <a:fillRect/>
          </a:stretch>
        </p:blipFill>
        <p:spPr>
          <a:xfrm>
            <a:off x="971600" y="1844824"/>
            <a:ext cx="7632848" cy="4392488"/>
          </a:xfrm>
          <a:prstGeom prst="rect">
            <a:avLst/>
          </a:prstGeom>
        </p:spPr>
      </p:pic>
      <p:sp>
        <p:nvSpPr>
          <p:cNvPr id="4" name="Footer Placeholder 3"/>
          <p:cNvSpPr>
            <a:spLocks noGrp="1"/>
          </p:cNvSpPr>
          <p:nvPr>
            <p:ph type="ftr" sz="quarter" idx="11"/>
          </p:nvPr>
        </p:nvSpPr>
        <p:spPr/>
        <p:txBody>
          <a:bodyPr/>
          <a:lstStyle/>
          <a:p>
            <a:r>
              <a:rPr lang="en-GB" smtClean="0"/>
              <a:t>Photo: Rose Clark</a:t>
            </a: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latin typeface="Arial" pitchFamily="34" charset="0"/>
                <a:cs typeface="Arial" pitchFamily="34" charset="0"/>
              </a:rPr>
              <a:t>This photo was taken on a public footpath in a well-known tourist location.</a:t>
            </a:r>
            <a:endParaRPr lang="en-GB" dirty="0">
              <a:latin typeface="Arial" pitchFamily="34" charset="0"/>
              <a:cs typeface="Arial" pitchFamily="34" charset="0"/>
            </a:endParaRPr>
          </a:p>
        </p:txBody>
      </p:sp>
      <p:sp>
        <p:nvSpPr>
          <p:cNvPr id="6" name="Text Placeholder 5"/>
          <p:cNvSpPr>
            <a:spLocks noGrp="1"/>
          </p:cNvSpPr>
          <p:nvPr>
            <p:ph type="body" sz="half" idx="2"/>
          </p:nvPr>
        </p:nvSpPr>
        <p:spPr/>
        <p:txBody>
          <a:bodyPr>
            <a:normAutofit fontScale="92500" lnSpcReduction="10000"/>
          </a:bodyPr>
          <a:lstStyle/>
          <a:p>
            <a:r>
              <a:rPr lang="en-GB" sz="1800" b="1" dirty="0" smtClean="0">
                <a:latin typeface="Arial" pitchFamily="34" charset="0"/>
                <a:cs typeface="Arial" pitchFamily="34" charset="0"/>
              </a:rPr>
              <a:t>What message is the sign in the photo conveying?  What do the images indicate? What is the significance of the colour yellow?</a:t>
            </a:r>
            <a:endParaRPr lang="en-GB" sz="1800" b="1" dirty="0">
              <a:latin typeface="Arial" pitchFamily="34" charset="0"/>
              <a:cs typeface="Arial" pitchFamily="34" charset="0"/>
            </a:endParaRPr>
          </a:p>
        </p:txBody>
      </p:sp>
      <p:pic>
        <p:nvPicPr>
          <p:cNvPr id="11" name="Picture Placeholder 10"/>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t="21875" b="21875"/>
          <a:stretch>
            <a:fillRect/>
          </a:stretch>
        </p:blipFill>
        <p:spPr/>
      </p:pic>
      <p:sp>
        <p:nvSpPr>
          <p:cNvPr id="5" name="Footer Placeholder 4"/>
          <p:cNvSpPr>
            <a:spLocks noGrp="1"/>
          </p:cNvSpPr>
          <p:nvPr>
            <p:ph type="ftr" sz="quarter" idx="11"/>
          </p:nvPr>
        </p:nvSpPr>
        <p:spPr/>
        <p:txBody>
          <a:bodyPr/>
          <a:lstStyle/>
          <a:p>
            <a:r>
              <a:rPr lang="en-GB" smtClean="0"/>
              <a:t>Photo: Margaret Anne Clarke</a:t>
            </a:r>
            <a:endParaRPr lang="en-GB"/>
          </a:p>
        </p:txBody>
      </p:sp>
    </p:spTree>
    <p:extLst>
      <p:ext uri="{BB962C8B-B14F-4D97-AF65-F5344CB8AC3E}">
        <p14:creationId xmlns:p14="http://schemas.microsoft.com/office/powerpoint/2010/main" xmlns="" val="1750012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Arial" pitchFamily="34" charset="0"/>
                <a:cs typeface="Arial" pitchFamily="34" charset="0"/>
              </a:rPr>
              <a:t>This photo was taken in an agricultural area with limited public access.</a:t>
            </a:r>
            <a:endParaRPr lang="en-GB" dirty="0">
              <a:latin typeface="Arial" pitchFamily="34" charset="0"/>
              <a:cs typeface="Arial" pitchFamily="34" charset="0"/>
            </a:endParaRPr>
          </a:p>
        </p:txBody>
      </p:sp>
      <p:sp>
        <p:nvSpPr>
          <p:cNvPr id="4" name="Text Placeholder 3"/>
          <p:cNvSpPr>
            <a:spLocks noGrp="1"/>
          </p:cNvSpPr>
          <p:nvPr>
            <p:ph type="body" sz="half" idx="2"/>
          </p:nvPr>
        </p:nvSpPr>
        <p:spPr/>
        <p:txBody>
          <a:bodyPr>
            <a:normAutofit fontScale="92500"/>
          </a:bodyPr>
          <a:lstStyle/>
          <a:p>
            <a:r>
              <a:rPr lang="en-GB" b="1" dirty="0" smtClean="0">
                <a:latin typeface="Arial" pitchFamily="34" charset="0"/>
                <a:cs typeface="Arial" pitchFamily="34" charset="0"/>
              </a:rPr>
              <a:t>What does the colour red convey? What is the meaning of the red circle? What is the colour blue used for?  What information is given about what you should or should not do with dogs?</a:t>
            </a:r>
            <a:endParaRPr lang="en-GB" b="1" dirty="0">
              <a:latin typeface="Arial" pitchFamily="34" charset="0"/>
              <a:cs typeface="Arial" pitchFamily="34" charset="0"/>
            </a:endParaRPr>
          </a:p>
        </p:txBody>
      </p:sp>
      <p:pic>
        <p:nvPicPr>
          <p:cNvPr id="9" name="Picture Placeholder 8"/>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t="19875" b="19875"/>
          <a:stretch>
            <a:fillRect/>
          </a:stretch>
        </p:blipFill>
        <p:spPr>
          <a:xfrm>
            <a:off x="1792288" y="612775"/>
            <a:ext cx="5486400" cy="4040361"/>
          </a:xfrm>
        </p:spPr>
      </p:pic>
      <p:sp>
        <p:nvSpPr>
          <p:cNvPr id="5" name="Footer Placeholder 4"/>
          <p:cNvSpPr>
            <a:spLocks noGrp="1"/>
          </p:cNvSpPr>
          <p:nvPr>
            <p:ph type="ftr" sz="quarter" idx="11"/>
          </p:nvPr>
        </p:nvSpPr>
        <p:spPr/>
        <p:txBody>
          <a:bodyPr/>
          <a:lstStyle/>
          <a:p>
            <a:r>
              <a:rPr lang="en-GB" smtClean="0"/>
              <a:t>Photo: Margaret Anne Clarke</a:t>
            </a:r>
            <a:endParaRPr lang="en-GB"/>
          </a:p>
        </p:txBody>
      </p:sp>
    </p:spTree>
    <p:extLst>
      <p:ext uri="{BB962C8B-B14F-4D97-AF65-F5344CB8AC3E}">
        <p14:creationId xmlns:p14="http://schemas.microsoft.com/office/powerpoint/2010/main" xmlns="" val="3751541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latin typeface="Arial" pitchFamily="34" charset="0"/>
                <a:cs typeface="Arial" pitchFamily="34" charset="0"/>
              </a:rPr>
              <a:t>Why is this subject important?</a:t>
            </a:r>
            <a:endParaRPr lang="en-GB" sz="2800" dirty="0">
              <a:latin typeface="Arial" pitchFamily="34" charset="0"/>
              <a:cs typeface="Arial" pitchFamily="34" charset="0"/>
            </a:endParaRPr>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normAutofit/>
          </a:bodyPr>
          <a:lstStyle/>
          <a:p>
            <a:r>
              <a:rPr lang="en-GB" sz="1800" b="1" dirty="0" smtClean="0">
                <a:latin typeface="Arial" pitchFamily="34" charset="0"/>
                <a:cs typeface="Arial" pitchFamily="34" charset="0"/>
              </a:rPr>
              <a:t>What two images are contained in this picture?</a:t>
            </a:r>
            <a:endParaRPr lang="en-GB" sz="1800" b="1" dirty="0">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55776" y="1412776"/>
            <a:ext cx="3960440" cy="32403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85902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354162"/>
          </a:xfrm>
          <a:solidFill>
            <a:schemeClr val="accent1">
              <a:lumMod val="40000"/>
              <a:lumOff val="60000"/>
            </a:schemeClr>
          </a:solidFill>
        </p:spPr>
        <p:txBody>
          <a:bodyPr>
            <a:noAutofit/>
          </a:bodyPr>
          <a:lstStyle/>
          <a:p>
            <a:pPr algn="l"/>
            <a:r>
              <a:rPr lang="en-GB" sz="2800" dirty="0" smtClean="0">
                <a:latin typeface="Arial" pitchFamily="34" charset="0"/>
                <a:cs typeface="Arial" pitchFamily="34" charset="0"/>
              </a:rPr>
              <a:t>We – human beings – make meaning through our creation and interpretation of signs</a:t>
            </a:r>
            <a:endParaRPr lang="en-GB" sz="2800" dirty="0">
              <a:latin typeface="Arial" pitchFamily="34" charset="0"/>
              <a:cs typeface="Arial" pitchFamily="34" charset="0"/>
            </a:endParaRPr>
          </a:p>
        </p:txBody>
      </p:sp>
      <p:sp>
        <p:nvSpPr>
          <p:cNvPr id="6" name="Content Placeholder 5"/>
          <p:cNvSpPr>
            <a:spLocks noGrp="1"/>
          </p:cNvSpPr>
          <p:nvPr>
            <p:ph idx="1"/>
          </p:nvPr>
        </p:nvSpPr>
        <p:spPr>
          <a:xfrm>
            <a:off x="395536" y="1916832"/>
            <a:ext cx="8229600" cy="4497363"/>
          </a:xfrm>
          <a:solidFill>
            <a:schemeClr val="accent1">
              <a:lumMod val="40000"/>
              <a:lumOff val="60000"/>
            </a:schemeClr>
          </a:solidFill>
        </p:spPr>
        <p:txBody>
          <a:bodyPr>
            <a:noAutofit/>
          </a:bodyPr>
          <a:lstStyle/>
          <a:p>
            <a:pPr marL="0" indent="0">
              <a:buNone/>
            </a:pPr>
            <a:r>
              <a:rPr lang="en-GB" sz="2400" dirty="0" smtClean="0">
                <a:latin typeface="Arial" pitchFamily="34" charset="0"/>
                <a:cs typeface="Arial" pitchFamily="34" charset="0"/>
              </a:rPr>
              <a:t>The picture above is a sign, but it is </a:t>
            </a:r>
            <a:r>
              <a:rPr lang="en-GB" sz="2400" b="1" i="1" dirty="0" smtClean="0">
                <a:latin typeface="Arial" pitchFamily="34" charset="0"/>
                <a:cs typeface="Arial" pitchFamily="34" charset="0"/>
              </a:rPr>
              <a:t>ambiguous</a:t>
            </a:r>
            <a:r>
              <a:rPr lang="en-GB" sz="2400" dirty="0" smtClean="0">
                <a:latin typeface="Arial" pitchFamily="34" charset="0"/>
                <a:cs typeface="Arial" pitchFamily="34" charset="0"/>
              </a:rPr>
              <a:t>: it has a dual meaning. It could convey a vase, or two faces. </a:t>
            </a:r>
          </a:p>
          <a:p>
            <a:pPr marL="0" indent="0">
              <a:buNone/>
            </a:pPr>
            <a:endParaRPr lang="en-GB" sz="2400" dirty="0" smtClean="0">
              <a:latin typeface="Arial" pitchFamily="34" charset="0"/>
              <a:cs typeface="Arial" pitchFamily="34" charset="0"/>
            </a:endParaRPr>
          </a:p>
          <a:p>
            <a:pPr marL="0" indent="0">
              <a:buNone/>
            </a:pPr>
            <a:r>
              <a:rPr lang="en-GB" sz="2400" dirty="0" smtClean="0">
                <a:latin typeface="Arial" pitchFamily="34" charset="0"/>
                <a:cs typeface="Arial" pitchFamily="34" charset="0"/>
              </a:rPr>
              <a:t>So it is important, in a social context, to know what signs mean, and, the more we know about signs, the better we can interpret our environment.</a:t>
            </a:r>
          </a:p>
          <a:p>
            <a:pPr marL="0" indent="0">
              <a:buNone/>
            </a:pPr>
            <a:endParaRPr lang="en-GB" sz="2400" dirty="0">
              <a:latin typeface="Arial" pitchFamily="34" charset="0"/>
              <a:cs typeface="Arial" pitchFamily="34" charset="0"/>
            </a:endParaRPr>
          </a:p>
          <a:p>
            <a:pPr marL="0" indent="0">
              <a:buNone/>
            </a:pPr>
            <a:r>
              <a:rPr lang="en-GB" sz="2400" dirty="0" smtClean="0">
                <a:latin typeface="Arial" pitchFamily="34" charset="0"/>
                <a:cs typeface="Arial" pitchFamily="34" charset="0"/>
              </a:rPr>
              <a:t>We are now </a:t>
            </a:r>
            <a:r>
              <a:rPr lang="en-GB" sz="2400" smtClean="0">
                <a:latin typeface="Arial" pitchFamily="34" charset="0"/>
                <a:cs typeface="Arial" pitchFamily="34" charset="0"/>
              </a:rPr>
              <a:t>going to look at semiology as </a:t>
            </a:r>
            <a:r>
              <a:rPr lang="en-GB" sz="2400" dirty="0" smtClean="0">
                <a:latin typeface="Arial" pitchFamily="34" charset="0"/>
                <a:cs typeface="Arial" pitchFamily="34" charset="0"/>
              </a:rPr>
              <a:t>a tool that can be used </a:t>
            </a:r>
            <a:r>
              <a:rPr lang="en-GB" sz="2400" smtClean="0">
                <a:latin typeface="Arial" pitchFamily="34" charset="0"/>
                <a:cs typeface="Arial" pitchFamily="34" charset="0"/>
              </a:rPr>
              <a:t>to “see” </a:t>
            </a:r>
            <a:r>
              <a:rPr lang="en-GB" sz="2400" dirty="0" smtClean="0">
                <a:latin typeface="Arial" pitchFamily="34" charset="0"/>
                <a:cs typeface="Arial" pitchFamily="34" charset="0"/>
              </a:rPr>
              <a:t>the structure of key aspects of society and all the social, cultural and historical aspects that </a:t>
            </a:r>
            <a:r>
              <a:rPr lang="en-GB" sz="2400" smtClean="0">
                <a:latin typeface="Arial" pitchFamily="34" charset="0"/>
                <a:cs typeface="Arial" pitchFamily="34" charset="0"/>
              </a:rPr>
              <a:t>have formed it.</a:t>
            </a:r>
            <a:endParaRPr lang="en-GB" sz="2400" dirty="0" smtClean="0">
              <a:latin typeface="Arial" pitchFamily="34" charset="0"/>
              <a:cs typeface="Arial" pitchFamily="34" charset="0"/>
            </a:endParaRPr>
          </a:p>
          <a:p>
            <a:pPr marL="0" indent="0">
              <a:buNone/>
            </a:pPr>
            <a:endParaRPr lang="en-GB" dirty="0" smtClean="0">
              <a:latin typeface="Arial" pitchFamily="34" charset="0"/>
              <a:cs typeface="Arial" pitchFamily="34" charset="0"/>
            </a:endParaRPr>
          </a:p>
          <a:p>
            <a:pPr marL="0" indent="0">
              <a:buNone/>
            </a:pPr>
            <a:endParaRPr lang="en-GB" dirty="0">
              <a:latin typeface="Arial" pitchFamily="34" charset="0"/>
              <a:cs typeface="Arial" pitchFamily="34" charset="0"/>
            </a:endParaRPr>
          </a:p>
        </p:txBody>
      </p:sp>
    </p:spTree>
    <p:extLst>
      <p:ext uri="{BB962C8B-B14F-4D97-AF65-F5344CB8AC3E}">
        <p14:creationId xmlns:p14="http://schemas.microsoft.com/office/powerpoint/2010/main" xmlns="" val="1483134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latin typeface="Arial" pitchFamily="34" charset="0"/>
                <a:cs typeface="Arial" pitchFamily="34" charset="0"/>
              </a:rPr>
              <a:t>According to Ferdinand de Saussure (1857 – 1913), a sign takes two parts:</a:t>
            </a:r>
            <a:endParaRPr lang="en-GB" sz="2800" dirty="0">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74799578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632392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TotalTime>
  <Words>1370</Words>
  <Application>Microsoft Office PowerPoint</Application>
  <PresentationFormat>On-screen Show (4:3)</PresentationFormat>
  <Paragraphs>118</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Interpreting our environment and culture through signs  </vt:lpstr>
      <vt:lpstr>What exactly is semiology?</vt:lpstr>
      <vt:lpstr>Public signs regulate our access and use of space </vt:lpstr>
      <vt:lpstr>Public signs regulate our behaviour</vt:lpstr>
      <vt:lpstr>This photo was taken on a public footpath in a well-known tourist location.</vt:lpstr>
      <vt:lpstr>This photo was taken in an agricultural area with limited public access.</vt:lpstr>
      <vt:lpstr>Why is this subject important?</vt:lpstr>
      <vt:lpstr>We – human beings – make meaning through our creation and interpretation of signs</vt:lpstr>
      <vt:lpstr>According to Ferdinand de Saussure (1857 – 1913), a sign takes two parts:</vt:lpstr>
      <vt:lpstr>Slide 10</vt:lpstr>
      <vt:lpstr>Let’s stick with colours as an example.</vt:lpstr>
      <vt:lpstr>What does this sign consist of?</vt:lpstr>
      <vt:lpstr>Another example: the pink ribbon</vt:lpstr>
      <vt:lpstr>Connotations of the pink ribbon</vt:lpstr>
      <vt:lpstr>This pink ribbon illustrates the sign as triangular: a relationship between three components:</vt:lpstr>
      <vt:lpstr>What is the origin of these universally recognisable signs?</vt:lpstr>
      <vt:lpstr>This picture was taken by a road in a small village in Hampshire, next to a school. The caption reads at the top: “20 is plenty”, and at the bottom, “PLEASE SLOW DOWN”</vt:lpstr>
      <vt:lpstr>Some signs derive from a very common ancestry. Here is a picture of the weapons, the bow and arrow, which were used for hunting for food, fighting and defence since prehistoric times to the seventeenth century, in many civilisations around the world.</vt:lpstr>
      <vt:lpstr>A sign using arrows to indicate direction</vt:lpstr>
      <vt:lpstr>So signs have a synchronic and diachronic aspect</vt:lpstr>
      <vt:lpstr>These poppies commemorate Remembrance Day</vt:lpstr>
      <vt:lpstr>Remembrance Day</vt:lpstr>
      <vt:lpstr>Thus the poppy has many connotations:</vt:lpstr>
      <vt:lpstr>Let’s take another example of a sign that can be used to interpret British history: the pub sign</vt:lpstr>
      <vt:lpstr>Why do all pubs, without exception, display a sign?</vt:lpstr>
      <vt:lpstr>This is a local pub, the Red, White and Blue. Why do many pub signs in Portsmouth represent historical ships?</vt:lpstr>
      <vt:lpstr>Elaine Saunders, “A History of Britain in its Pub Signs Parts I and 2” http://www.timetravel-britain.com/articles/history/pubsigns1/shtml http://www.timetravel-britain.com/articles/history/pubsigns2/shtml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Clarkema</dc:creator>
  <cp:lastModifiedBy>ClarkeMA</cp:lastModifiedBy>
  <cp:revision>82</cp:revision>
  <dcterms:created xsi:type="dcterms:W3CDTF">2011-10-02T13:46:04Z</dcterms:created>
  <dcterms:modified xsi:type="dcterms:W3CDTF">2011-10-06T08:43:25Z</dcterms:modified>
</cp:coreProperties>
</file>