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pdf" ContentType="application/pdf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3" r:id="rId1"/>
  </p:sldMasterIdLst>
  <p:sldIdLst>
    <p:sldId id="256" r:id="rId2"/>
    <p:sldId id="258" r:id="rId3"/>
    <p:sldId id="257" r:id="rId4"/>
    <p:sldId id="263" r:id="rId5"/>
    <p:sldId id="266" r:id="rId6"/>
    <p:sldId id="264" r:id="rId7"/>
    <p:sldId id="265" r:id="rId8"/>
    <p:sldId id="268" r:id="rId9"/>
    <p:sldId id="262" r:id="rId10"/>
    <p:sldId id="270" r:id="rId11"/>
    <p:sldId id="261" r:id="rId12"/>
    <p:sldId id="275" r:id="rId13"/>
    <p:sldId id="273" r:id="rId14"/>
    <p:sldId id="271" r:id="rId15"/>
    <p:sldId id="260" r:id="rId16"/>
    <p:sldId id="274" r:id="rId17"/>
    <p:sldId id="272" r:id="rId18"/>
    <p:sldId id="267" r:id="rId19"/>
    <p:sldId id="276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5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0" y="1572768"/>
            <a:ext cx="4910328" cy="2130552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3711388"/>
            <a:ext cx="4910328" cy="886968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F5BF-E9E5-8341-AFF6-4B8082F68C41}" type="datetimeFigureOut">
              <a:rPr lang="en-US" smtClean="0"/>
              <a:pPr/>
              <a:t>11/21/2011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C2F1-9294-AD4D-B2DE-74B19185BA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121024" y="85165"/>
            <a:ext cx="4433047" cy="4433047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179294" y="112058"/>
            <a:ext cx="4201255" cy="4201255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264460" y="138952"/>
            <a:ext cx="3988777" cy="4056383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/>
          <p:cNvSpPr/>
          <p:nvPr/>
        </p:nvSpPr>
        <p:spPr>
          <a:xfrm>
            <a:off x="264460" y="138953"/>
            <a:ext cx="3897026" cy="3897026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127000" dist="63500" dir="162000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1178859"/>
            <a:ext cx="9144000" cy="45291"/>
            <a:chOff x="0" y="1613647"/>
            <a:chExt cx="9144000" cy="45291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0" y="5715000"/>
            <a:ext cx="9144000" cy="45291"/>
            <a:chOff x="0" y="1613647"/>
            <a:chExt cx="9144000" cy="45291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3581400" cy="1252538"/>
          </a:xfrm>
        </p:spPr>
        <p:txBody>
          <a:bodyPr anchor="b">
            <a:normAutofit/>
          </a:bodyPr>
          <a:lstStyle>
            <a:lvl1pPr algn="l">
              <a:defRPr sz="3600" b="1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895600"/>
            <a:ext cx="3581400" cy="2438400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F5BF-E9E5-8341-AFF6-4B8082F68C41}" type="datetimeFigureOut">
              <a:rPr lang="en-US" smtClean="0"/>
              <a:pPr/>
              <a:t>11/21/2011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C2F1-9294-AD4D-B2DE-74B19185BA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4285131" y="1116106"/>
            <a:ext cx="4724400" cy="472440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3386" y="1148001"/>
            <a:ext cx="4434840" cy="4434987"/>
          </a:xfrm>
          <a:prstGeom prst="ellipse">
            <a:avLst/>
          </a:prstGeom>
          <a:effectLst>
            <a:innerShdw blurRad="63500" dist="50800" dir="18900000">
              <a:prstClr val="black">
                <a:alpha val="30000"/>
              </a:prstClr>
            </a:inn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1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F5BF-E9E5-8341-AFF6-4B8082F68C41}" type="datetimeFigureOut">
              <a:rPr lang="en-US" smtClean="0"/>
              <a:pPr/>
              <a:t>11/21/2011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C2F1-9294-AD4D-B2DE-74B19185BA2D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6500" y="609600"/>
            <a:ext cx="1587500" cy="5516563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629400" cy="5516563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56499" y="6356350"/>
            <a:ext cx="1148229" cy="365125"/>
          </a:xfrm>
        </p:spPr>
        <p:txBody>
          <a:bodyPr/>
          <a:lstStyle/>
          <a:p>
            <a:fld id="{8536F5BF-E9E5-8341-AFF6-4B8082F68C41}" type="datetimeFigureOut">
              <a:rPr lang="en-US" smtClean="0"/>
              <a:pPr/>
              <a:t>11/21/2011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C2F1-9294-AD4D-B2DE-74B19185BA2D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 rot="5400000">
            <a:off x="4065260" y="3406355"/>
            <a:ext cx="6858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20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F5BF-E9E5-8341-AFF6-4B8082F68C41}" type="datetimeFigureOut">
              <a:rPr lang="en-US" smtClean="0"/>
              <a:pPr/>
              <a:t>11/21/2011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C2F1-9294-AD4D-B2DE-74B19185BA2D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10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65376" y="1573306"/>
            <a:ext cx="3653117" cy="2133600"/>
          </a:xfrm>
        </p:spPr>
        <p:txBody>
          <a:bodyPr anchor="b" anchorCtr="0"/>
          <a:lstStyle>
            <a:lvl1pPr algn="r">
              <a:defRPr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65376" y="3998259"/>
            <a:ext cx="3653117" cy="883024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F5BF-E9E5-8341-AFF6-4B8082F68C41}" type="datetimeFigureOut">
              <a:rPr lang="en-US" smtClean="0"/>
              <a:pPr/>
              <a:t>11/21/2011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134471" y="685800"/>
            <a:ext cx="5268049" cy="526804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229676" y="712694"/>
            <a:ext cx="4983480" cy="4983480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241232" y="716992"/>
            <a:ext cx="4906459" cy="4852935"/>
          </a:xfrm>
          <a:prstGeom prst="ellipse">
            <a:avLst/>
          </a:prstGeom>
          <a:effectLst>
            <a:innerShdw blurRad="63500" dist="50800" dir="16200000">
              <a:prstClr val="black">
                <a:alpha val="30000"/>
              </a:prstClr>
            </a:innerShdw>
          </a:effectLst>
        </p:spPr>
        <p:txBody>
          <a:bodyPr>
            <a:normAutofit/>
          </a:bodyPr>
          <a:lstStyle>
            <a:lvl1pPr algn="r">
              <a:buNone/>
              <a:defRPr sz="1800"/>
            </a:lvl1pPr>
          </a:lstStyle>
          <a:p>
            <a:r>
              <a:rPr lang="en-GB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8013" cy="1362075"/>
          </a:xfrm>
        </p:spPr>
        <p:txBody>
          <a:bodyPr anchor="b" anchorCtr="0">
            <a:normAutofit/>
          </a:bodyPr>
          <a:lstStyle>
            <a:lvl1pPr algn="ctr">
              <a:defRPr sz="4800" b="1" cap="none" baseline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29013"/>
            <a:ext cx="8228013" cy="1347787"/>
          </a:xfrm>
        </p:spPr>
        <p:txBody>
          <a:bodyPr anchor="t" anchorCtr="0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F5BF-E9E5-8341-AFF6-4B8082F68C41}" type="datetimeFigureOut">
              <a:rPr lang="en-US" smtClean="0"/>
              <a:pPr/>
              <a:t>11/21/2011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0" y="1447800"/>
            <a:ext cx="9144000" cy="45291"/>
            <a:chOff x="0" y="1613647"/>
            <a:chExt cx="9144000" cy="45291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10"/>
          <p:cNvGrpSpPr/>
          <p:nvPr/>
        </p:nvGrpSpPr>
        <p:grpSpPr>
          <a:xfrm>
            <a:off x="0" y="4939553"/>
            <a:ext cx="9144000" cy="45291"/>
            <a:chOff x="0" y="1613647"/>
            <a:chExt cx="9144000" cy="45291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F5BF-E9E5-8341-AFF6-4B8082F68C41}" type="datetimeFigureOut">
              <a:rPr lang="en-US" smtClean="0"/>
              <a:pPr/>
              <a:t>11/21/2011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C2F1-9294-AD4D-B2DE-74B19185BA2D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1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F5BF-E9E5-8341-AFF6-4B8082F68C41}" type="datetimeFigureOut">
              <a:rPr lang="en-US" smtClean="0"/>
              <a:pPr/>
              <a:t>11/21/2011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C2F1-9294-AD4D-B2DE-74B19185BA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F5BF-E9E5-8341-AFF6-4B8082F68C41}" type="datetimeFigureOut">
              <a:rPr lang="en-US" smtClean="0"/>
              <a:pPr/>
              <a:t>11/21/2011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C2F1-9294-AD4D-B2DE-74B19185BA2D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F5BF-E9E5-8341-AFF6-4B8082F68C41}" type="datetimeFigureOut">
              <a:rPr lang="en-US" smtClean="0"/>
              <a:pPr/>
              <a:t>11/21/2011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C2F1-9294-AD4D-B2DE-74B19185BA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58906"/>
            <a:ext cx="3602039" cy="1162050"/>
          </a:xfrm>
        </p:spPr>
        <p:txBody>
          <a:bodyPr anchor="b">
            <a:normAutofit/>
          </a:bodyPr>
          <a:lstStyle>
            <a:lvl1pPr algn="ctr">
              <a:defRPr sz="3600" b="1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3388" y="273051"/>
            <a:ext cx="4206240" cy="57785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1905001"/>
            <a:ext cx="3602039" cy="3733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F5BF-E9E5-8341-AFF6-4B8082F68C41}" type="datetimeFigureOut">
              <a:rPr lang="en-US" smtClean="0"/>
              <a:pPr/>
              <a:t>11/21/2011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6C2F1-9294-AD4D-B2DE-74B19185BA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7401"/>
            <a:ext cx="8229600" cy="396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71129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36F5BF-E9E5-8341-AFF6-4B8082F68C41}" type="datetimeFigureOut">
              <a:rPr lang="en-US" smtClean="0"/>
              <a:pPr/>
              <a:t>11/21/2011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6C2F1-9294-AD4D-B2DE-74B19185BA2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4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22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0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6.xml"/><Relationship Id="rId7" Type="http://schemas.openxmlformats.org/officeDocument/2006/relationships/image" Target="../media/image4.pdf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5" Type="http://schemas.openxmlformats.org/officeDocument/2006/relationships/slide" Target="slide15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6.xml"/><Relationship Id="rId7" Type="http://schemas.openxmlformats.org/officeDocument/2006/relationships/image" Target="../media/image4.pdf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5" Type="http://schemas.openxmlformats.org/officeDocument/2006/relationships/slide" Target="slide15.xml"/><Relationship Id="rId4" Type="http://schemas.openxmlformats.org/officeDocument/2006/relationships/slide" Target="slide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6.xml"/><Relationship Id="rId7" Type="http://schemas.openxmlformats.org/officeDocument/2006/relationships/image" Target="../media/image4.pdf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5" Type="http://schemas.openxmlformats.org/officeDocument/2006/relationships/slide" Target="slide11.xml"/><Relationship Id="rId4" Type="http://schemas.openxmlformats.org/officeDocument/2006/relationships/slide" Target="slide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6.xml"/><Relationship Id="rId7" Type="http://schemas.openxmlformats.org/officeDocument/2006/relationships/image" Target="../media/image4.pdf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11.xml"/><Relationship Id="rId4" Type="http://schemas.openxmlformats.org/officeDocument/2006/relationships/slide" Target="slide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9.xml"/><Relationship Id="rId7" Type="http://schemas.openxmlformats.org/officeDocument/2006/relationships/image" Target="../media/image4.pdf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5" Type="http://schemas.openxmlformats.org/officeDocument/2006/relationships/slide" Target="slide15.xml"/><Relationship Id="rId4" Type="http://schemas.openxmlformats.org/officeDocument/2006/relationships/slide" Target="slide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" Target="slide9.xml"/><Relationship Id="rId7" Type="http://schemas.openxmlformats.org/officeDocument/2006/relationships/image" Target="../media/image4.pdf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5" Type="http://schemas.openxmlformats.org/officeDocument/2006/relationships/slide" Target="slide15.xml"/><Relationship Id="rId4" Type="http://schemas.openxmlformats.org/officeDocument/2006/relationships/slide" Target="slide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5815" y="1068779"/>
            <a:ext cx="7854696" cy="3578087"/>
          </a:xfrm>
        </p:spPr>
        <p:txBody>
          <a:bodyPr>
            <a:normAutofit/>
          </a:bodyPr>
          <a:lstStyle/>
          <a:p>
            <a:r>
              <a:rPr lang="en-US" dirty="0" smtClean="0"/>
              <a:t>‘Choose Your Own Adventure’:</a:t>
            </a:r>
            <a:br>
              <a:rPr lang="en-US" dirty="0" smtClean="0"/>
            </a:br>
            <a:r>
              <a:rPr lang="en-US" dirty="0" smtClean="0"/>
              <a:t> Student-led Teaching in Large Lectures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5814" y="4981136"/>
            <a:ext cx="7854696" cy="1752600"/>
          </a:xfrm>
        </p:spPr>
        <p:txBody>
          <a:bodyPr/>
          <a:lstStyle/>
          <a:p>
            <a:r>
              <a:rPr lang="en-US" dirty="0" smtClean="0"/>
              <a:t>Jolene Debert, University of Manchester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hlinkClick r:id="rId2" action="ppaction://hlinksldjump"/>
              </a:rPr>
              <a:t>Background</a:t>
            </a:r>
            <a:endParaRPr lang="en-US" dirty="0" smtClean="0"/>
          </a:p>
          <a:p>
            <a:r>
              <a:rPr lang="en-US" dirty="0" smtClean="0">
                <a:hlinkClick r:id="rId3" action="ppaction://hlinksldjump"/>
              </a:rPr>
              <a:t>Objectives</a:t>
            </a:r>
            <a:endParaRPr lang="en-US" dirty="0" smtClean="0"/>
          </a:p>
          <a:p>
            <a:r>
              <a:rPr lang="en-US" dirty="0" smtClean="0">
                <a:hlinkClick r:id="rId4" action="ppaction://hlinksldjump"/>
              </a:rPr>
              <a:t>Examples</a:t>
            </a:r>
            <a:endParaRPr lang="en-US" dirty="0" smtClean="0"/>
          </a:p>
          <a:p>
            <a:r>
              <a:rPr lang="en-US" dirty="0" smtClean="0">
                <a:hlinkClick r:id="rId5" action="ppaction://hlinksldjump"/>
              </a:rPr>
              <a:t>Outcomes</a:t>
            </a:r>
            <a:endParaRPr lang="en-US" dirty="0" smtClean="0"/>
          </a:p>
          <a:p>
            <a:r>
              <a:rPr lang="en-US" dirty="0" smtClean="0">
                <a:hlinkClick r:id="rId6" action="ppaction://hlinksldjump"/>
              </a:rPr>
              <a:t>Conclusions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7"/>
              <a:stretch>
                <a:fillRect/>
              </a:stretch>
            </p:blipFill>
          </mc:Choice>
          <mc:Fallback>
            <p:blipFill>
              <a:blip r:embed="rId8"/>
              <a:stretch>
                <a:fillRect/>
              </a:stretch>
            </p:blipFill>
          </mc:Fallback>
        </mc:AlternateContent>
        <p:spPr>
          <a:xfrm>
            <a:off x="5281565" y="2299335"/>
            <a:ext cx="2450387" cy="32077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pic>
        <p:nvPicPr>
          <p:cNvPr id="4" name="Content Placeholder 3" descr="slide3.tiff"/>
          <p:cNvPicPr>
            <a:picLocks noGrp="1" noChangeAspect="1"/>
          </p:cNvPicPr>
          <p:nvPr>
            <p:ph idx="1"/>
          </p:nvPr>
        </p:nvPicPr>
        <p:blipFill>
          <a:blip r:embed="rId2"/>
          <a:srcRect l="-28269" r="-28269"/>
          <a:stretch>
            <a:fillRect/>
          </a:stretch>
        </p:blipFill>
        <p:spPr>
          <a:xfrm>
            <a:off x="-1293001" y="1732121"/>
            <a:ext cx="7437040" cy="3580797"/>
          </a:xfrm>
        </p:spPr>
      </p:pic>
      <p:pic>
        <p:nvPicPr>
          <p:cNvPr id="5" name="Picture 4" descr="slide4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4355" y="3703672"/>
            <a:ext cx="4203181" cy="31543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pic>
        <p:nvPicPr>
          <p:cNvPr id="6" name="Content Placeholder 5" descr="slide9.tiff"/>
          <p:cNvPicPr>
            <a:picLocks noGrp="1" noChangeAspect="1"/>
          </p:cNvPicPr>
          <p:nvPr>
            <p:ph idx="1"/>
          </p:nvPr>
        </p:nvPicPr>
        <p:blipFill>
          <a:blip r:embed="rId2"/>
          <a:srcRect l="-27312" r="-27312"/>
          <a:stretch>
            <a:fillRect/>
          </a:stretch>
        </p:blipFill>
        <p:spPr>
          <a:xfrm>
            <a:off x="-1204484" y="1724529"/>
            <a:ext cx="7052356" cy="3395579"/>
          </a:xfrm>
        </p:spPr>
      </p:pic>
      <p:pic>
        <p:nvPicPr>
          <p:cNvPr id="7" name="Picture 6" descr="slide8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1578" y="3328294"/>
            <a:ext cx="4732421" cy="352970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</a:t>
            </a:r>
            <a:endParaRPr lang="en-US" dirty="0"/>
          </a:p>
        </p:txBody>
      </p:sp>
      <p:pic>
        <p:nvPicPr>
          <p:cNvPr id="6" name="Content Placeholder 5" descr="slide6.tiff"/>
          <p:cNvPicPr>
            <a:picLocks noGrp="1" noChangeAspect="1"/>
          </p:cNvPicPr>
          <p:nvPr>
            <p:ph idx="1"/>
          </p:nvPr>
        </p:nvPicPr>
        <p:blipFill>
          <a:blip r:embed="rId2"/>
          <a:srcRect l="-27454" r="-27454"/>
          <a:stretch>
            <a:fillRect/>
          </a:stretch>
        </p:blipFill>
        <p:spPr>
          <a:xfrm>
            <a:off x="-1231049" y="1670162"/>
            <a:ext cx="7116665" cy="3426542"/>
          </a:xfrm>
        </p:spPr>
      </p:pic>
      <p:pic>
        <p:nvPicPr>
          <p:cNvPr id="7" name="Picture 6" descr="slide7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0074" y="3439479"/>
            <a:ext cx="4543926" cy="34185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hlinkClick r:id="rId2" action="ppaction://hlinksldjump"/>
              </a:rPr>
              <a:t>Background</a:t>
            </a:r>
            <a:endParaRPr lang="en-US" dirty="0" smtClean="0"/>
          </a:p>
          <a:p>
            <a:r>
              <a:rPr lang="en-US" dirty="0" smtClean="0">
                <a:hlinkClick r:id="rId3" action="ppaction://hlinksldjump"/>
              </a:rPr>
              <a:t>Objectives</a:t>
            </a:r>
            <a:endParaRPr lang="en-US" dirty="0" smtClean="0"/>
          </a:p>
          <a:p>
            <a:r>
              <a:rPr lang="en-US" dirty="0" smtClean="0">
                <a:hlinkClick r:id="rId4" action="ppaction://hlinksldjump"/>
              </a:rPr>
              <a:t>Examples</a:t>
            </a:r>
            <a:endParaRPr lang="en-US" dirty="0" smtClean="0"/>
          </a:p>
          <a:p>
            <a:r>
              <a:rPr lang="en-US" dirty="0" smtClean="0">
                <a:hlinkClick r:id="rId5" action="ppaction://hlinksldjump"/>
              </a:rPr>
              <a:t>Outcomes</a:t>
            </a:r>
            <a:endParaRPr lang="en-US" dirty="0" smtClean="0"/>
          </a:p>
          <a:p>
            <a:r>
              <a:rPr lang="en-US" dirty="0" smtClean="0">
                <a:hlinkClick r:id="rId6" action="ppaction://hlinksldjump"/>
              </a:rPr>
              <a:t>Conclusions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7"/>
              <a:stretch>
                <a:fillRect/>
              </a:stretch>
            </p:blipFill>
          </mc:Choice>
          <mc:Fallback>
            <p:blipFill>
              <a:blip r:embed="rId8"/>
              <a:stretch>
                <a:fillRect/>
              </a:stretch>
            </p:blipFill>
          </mc:Fallback>
        </mc:AlternateContent>
        <p:spPr>
          <a:xfrm>
            <a:off x="5281565" y="2299335"/>
            <a:ext cx="2450387" cy="320777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 discussion</a:t>
            </a:r>
          </a:p>
          <a:p>
            <a:r>
              <a:rPr lang="en-US" dirty="0" smtClean="0"/>
              <a:t>Several Alternative suggestions</a:t>
            </a:r>
          </a:p>
          <a:p>
            <a:r>
              <a:rPr lang="en-US" dirty="0" smtClean="0"/>
              <a:t>Positive student feedback</a:t>
            </a:r>
          </a:p>
          <a:p>
            <a:r>
              <a:rPr lang="en-US" dirty="0" smtClean="0"/>
              <a:t>Positive staff feedback</a:t>
            </a:r>
          </a:p>
          <a:p>
            <a:r>
              <a:rPr lang="en-US" dirty="0" smtClean="0"/>
              <a:t>Conversion of lecture to workshop (WP)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98331" y="2664203"/>
            <a:ext cx="3020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Most interesting lecture, ever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28988" y="4615887"/>
            <a:ext cx="3841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Archaeology is cool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940820" y="4985219"/>
            <a:ext cx="4203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 transferred into the class after the lecture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940820" y="2292454"/>
            <a:ext cx="3345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All classes should be like that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98331" y="5354551"/>
            <a:ext cx="3020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Needed more options, but fun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911830" y="3454171"/>
            <a:ext cx="3608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 didn’t even know I was learning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484905" y="4197669"/>
            <a:ext cx="4801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 liked arguing with the lecturer… and winning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2" presetClass="entr" presetSubtype="9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3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2" presetClass="entr" presetSubtype="12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0"/>
                            </p:stCondLst>
                            <p:childTnLst>
                              <p:par>
                                <p:cTn id="35" presetID="2" presetClass="entr" presetSubtype="1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hlinkClick r:id="rId2" action="ppaction://hlinksldjump"/>
              </a:rPr>
              <a:t>Background</a:t>
            </a:r>
            <a:endParaRPr lang="en-US" dirty="0" smtClean="0"/>
          </a:p>
          <a:p>
            <a:r>
              <a:rPr lang="en-US" dirty="0" smtClean="0">
                <a:hlinkClick r:id="rId3" action="ppaction://hlinksldjump"/>
              </a:rPr>
              <a:t>Objectives</a:t>
            </a:r>
            <a:endParaRPr lang="en-US" dirty="0" smtClean="0"/>
          </a:p>
          <a:p>
            <a:r>
              <a:rPr lang="en-US" dirty="0" smtClean="0">
                <a:hlinkClick r:id="rId4" action="ppaction://hlinksldjump"/>
              </a:rPr>
              <a:t>Technical Bits</a:t>
            </a:r>
            <a:endParaRPr lang="en-US" dirty="0" smtClean="0"/>
          </a:p>
          <a:p>
            <a:r>
              <a:rPr lang="en-US" dirty="0" smtClean="0">
                <a:hlinkClick r:id="rId5" action="ppaction://hlinksldjump"/>
              </a:rPr>
              <a:t>Examples</a:t>
            </a:r>
            <a:endParaRPr lang="en-US" dirty="0" smtClean="0"/>
          </a:p>
          <a:p>
            <a:r>
              <a:rPr lang="en-US" dirty="0" smtClean="0">
                <a:hlinkClick r:id="rId6" action="ppaction://hlinksldjump"/>
              </a:rPr>
              <a:t>Conclusions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7"/>
              <a:stretch>
                <a:fillRect/>
              </a:stretch>
            </p:blipFill>
          </mc:Choice>
          <mc:Fallback>
            <p:blipFill>
              <a:blip r:embed="rId8"/>
              <a:stretch>
                <a:fillRect/>
              </a:stretch>
            </p:blipFill>
          </mc:Fallback>
        </mc:AlternateContent>
        <p:spPr>
          <a:xfrm>
            <a:off x="5281565" y="2299335"/>
            <a:ext cx="2450387" cy="32077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Student- directed lectures are possible</a:t>
            </a:r>
          </a:p>
          <a:p>
            <a:r>
              <a:rPr lang="en-US" dirty="0" smtClean="0"/>
              <a:t>Minimal extra prep time</a:t>
            </a:r>
          </a:p>
          <a:p>
            <a:r>
              <a:rPr lang="en-US" dirty="0" smtClean="0"/>
              <a:t>Students respond positively to directing their lectures</a:t>
            </a:r>
          </a:p>
          <a:p>
            <a:r>
              <a:rPr lang="en-US" dirty="0" smtClean="0"/>
              <a:t>Engagement with material was enhanced</a:t>
            </a:r>
          </a:p>
          <a:p>
            <a:r>
              <a:rPr lang="en-US" dirty="0" smtClean="0"/>
              <a:t>In-class discussions were lively and had </a:t>
            </a:r>
            <a:r>
              <a:rPr lang="en-US" smtClean="0"/>
              <a:t>large participation  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Lecture turned into a WP workshop</a:t>
            </a:r>
          </a:p>
          <a:p>
            <a:r>
              <a:rPr lang="en-US" dirty="0" smtClean="0"/>
              <a:t>Workshop to be made into a GLO for online use</a:t>
            </a:r>
          </a:p>
          <a:p>
            <a:r>
              <a:rPr lang="en-US" dirty="0" smtClean="0"/>
              <a:t>Development of other lectures in the same format but with different topics</a:t>
            </a:r>
          </a:p>
          <a:p>
            <a:r>
              <a:rPr lang="en-US" dirty="0" smtClean="0"/>
              <a:t>Further collection of feedback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 action="ppaction://hlinksldjump"/>
              </a:rPr>
              <a:t>Background</a:t>
            </a:r>
            <a:endParaRPr lang="en-US" dirty="0" smtClean="0"/>
          </a:p>
          <a:p>
            <a:r>
              <a:rPr lang="en-US" dirty="0" smtClean="0">
                <a:hlinkClick r:id="rId3" action="ppaction://hlinksldjump"/>
              </a:rPr>
              <a:t>Objectives</a:t>
            </a:r>
            <a:endParaRPr lang="en-US" dirty="0" smtClean="0"/>
          </a:p>
          <a:p>
            <a:r>
              <a:rPr lang="en-US" dirty="0" smtClean="0">
                <a:hlinkClick r:id="rId4" action="ppaction://hlinksldjump"/>
              </a:rPr>
              <a:t>Technical Bits</a:t>
            </a:r>
            <a:endParaRPr lang="en-US" dirty="0" smtClean="0"/>
          </a:p>
          <a:p>
            <a:r>
              <a:rPr lang="en-US" dirty="0" smtClean="0">
                <a:hlinkClick r:id="rId5" action="ppaction://hlinksldjump"/>
              </a:rPr>
              <a:t>Examples</a:t>
            </a:r>
            <a:endParaRPr lang="en-US" dirty="0" smtClean="0"/>
          </a:p>
          <a:p>
            <a:r>
              <a:rPr lang="en-US" dirty="0" smtClean="0">
                <a:hlinkClick r:id="rId6" action="ppaction://hlinksldjump"/>
              </a:rPr>
              <a:t>Outcomes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7"/>
              <a:stretch>
                <a:fillRect/>
              </a:stretch>
            </p:blipFill>
          </mc:Choice>
          <mc:Fallback>
            <p:blipFill>
              <a:blip r:embed="rId8"/>
              <a:stretch>
                <a:fillRect/>
              </a:stretch>
            </p:blipFill>
          </mc:Fallback>
        </mc:AlternateContent>
        <p:spPr>
          <a:xfrm>
            <a:off x="5281565" y="2299335"/>
            <a:ext cx="2450387" cy="32077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Post: The place of finding: </a:t>
            </a:r>
            <a:r>
              <a:rPr lang="en-GB" dirty="0" smtClean="0"/>
              <a:t>Embedding Enquiry Based Learning in Archaeology</a:t>
            </a:r>
            <a:endParaRPr lang="en-US" dirty="0" smtClean="0"/>
          </a:p>
          <a:p>
            <a:r>
              <a:rPr lang="en-US" dirty="0" smtClean="0"/>
              <a:t>Guest lecture: World Archaeology </a:t>
            </a:r>
          </a:p>
          <a:p>
            <a:r>
              <a:rPr lang="en-US" dirty="0" smtClean="0"/>
              <a:t>100 first year students</a:t>
            </a:r>
          </a:p>
          <a:p>
            <a:r>
              <a:rPr lang="en-US" dirty="0" smtClean="0"/>
              <a:t>Enquiry-Based lecture</a:t>
            </a:r>
          </a:p>
          <a:p>
            <a:r>
              <a:rPr lang="en-US" dirty="0" smtClean="0"/>
              <a:t>Topic was completely open</a:t>
            </a:r>
            <a:endParaRPr lang="en-US" dirty="0"/>
          </a:p>
        </p:txBody>
      </p:sp>
      <p:pic>
        <p:nvPicPr>
          <p:cNvPr id="4" name="Picture 3" descr="oetzi_dieentdecku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154" y="3825918"/>
            <a:ext cx="4174918" cy="29391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2057400"/>
            <a:ext cx="3888350" cy="4291999"/>
          </a:xfrm>
        </p:spPr>
        <p:txBody>
          <a:bodyPr>
            <a:normAutofit/>
          </a:bodyPr>
          <a:lstStyle/>
          <a:p>
            <a:r>
              <a:rPr lang="en-US" dirty="0" err="1" smtClean="0"/>
              <a:t>Otzi</a:t>
            </a:r>
            <a:r>
              <a:rPr lang="en-US" dirty="0" smtClean="0"/>
              <a:t> the Iceman</a:t>
            </a:r>
          </a:p>
          <a:p>
            <a:r>
              <a:rPr lang="en-US" dirty="0" smtClean="0"/>
              <a:t>Set up a scenario: With students being experts</a:t>
            </a:r>
          </a:p>
          <a:p>
            <a:r>
              <a:rPr lang="en-US" dirty="0" smtClean="0"/>
              <a:t>Given a set of objectives they needed to achieve</a:t>
            </a:r>
          </a:p>
          <a:p>
            <a:r>
              <a:rPr lang="en-US" dirty="0" smtClean="0"/>
              <a:t>Students were then asked to take the lead and decide on what information they needed</a:t>
            </a:r>
          </a:p>
          <a:p>
            <a:endParaRPr lang="en-US" dirty="0"/>
          </a:p>
        </p:txBody>
      </p:sp>
      <p:pic>
        <p:nvPicPr>
          <p:cNvPr id="4" name="Picture 3" descr="Slide1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5550" y="3110796"/>
            <a:ext cx="4798450" cy="35524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>
                <a:hlinkClick r:id="rId2" action="ppaction://hlinksldjump"/>
              </a:rPr>
              <a:t>Objectives</a:t>
            </a:r>
            <a:endParaRPr lang="en-US" dirty="0" smtClean="0"/>
          </a:p>
          <a:p>
            <a:r>
              <a:rPr lang="en-US" dirty="0" smtClean="0">
                <a:hlinkClick r:id="rId3" action="ppaction://hlinksldjump"/>
              </a:rPr>
              <a:t>Technical Bits</a:t>
            </a:r>
            <a:endParaRPr lang="en-US" dirty="0" smtClean="0"/>
          </a:p>
          <a:p>
            <a:r>
              <a:rPr lang="en-US" dirty="0" smtClean="0">
                <a:hlinkClick r:id="rId4" action="ppaction://hlinksldjump"/>
              </a:rPr>
              <a:t>Examples</a:t>
            </a:r>
            <a:endParaRPr lang="en-US" dirty="0" smtClean="0"/>
          </a:p>
          <a:p>
            <a:r>
              <a:rPr lang="en-US" dirty="0" smtClean="0">
                <a:hlinkClick r:id="rId5" action="ppaction://hlinksldjump"/>
              </a:rPr>
              <a:t>Outcomes</a:t>
            </a:r>
            <a:endParaRPr lang="en-US" dirty="0" smtClean="0"/>
          </a:p>
          <a:p>
            <a:r>
              <a:rPr lang="en-US" dirty="0" smtClean="0">
                <a:hlinkClick r:id="rId6" action="ppaction://hlinksldjump"/>
              </a:rPr>
              <a:t>Conclusions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7"/>
              <a:stretch>
                <a:fillRect/>
              </a:stretch>
            </p:blipFill>
          </mc:Choice>
          <mc:Fallback>
            <p:blipFill>
              <a:blip r:embed="rId8"/>
              <a:stretch>
                <a:fillRect/>
              </a:stretch>
            </p:blipFill>
          </mc:Fallback>
        </mc:AlternateContent>
        <p:spPr>
          <a:xfrm>
            <a:off x="5281565" y="2299335"/>
            <a:ext cx="2450387" cy="32077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Creation of a student-directed lecture</a:t>
            </a:r>
          </a:p>
          <a:p>
            <a:r>
              <a:rPr lang="en-US" dirty="0" smtClean="0"/>
              <a:t>Students prioritize types of information</a:t>
            </a:r>
          </a:p>
          <a:p>
            <a:r>
              <a:rPr lang="en-US" dirty="0" smtClean="0"/>
              <a:t>Students synthesized large amounts of information  </a:t>
            </a:r>
            <a:endParaRPr lang="en-US" dirty="0"/>
          </a:p>
        </p:txBody>
      </p:sp>
      <p:pic>
        <p:nvPicPr>
          <p:cNvPr id="4" name="Picture 3" descr="048.JPG"/>
          <p:cNvPicPr>
            <a:picLocks noChangeAspect="1"/>
          </p:cNvPicPr>
          <p:nvPr/>
        </p:nvPicPr>
        <p:blipFill>
          <a:blip r:embed="rId2">
            <a:lum bright="11000" contrast="13000"/>
          </a:blip>
          <a:srcRect t="14764"/>
          <a:stretch>
            <a:fillRect/>
          </a:stretch>
        </p:blipFill>
        <p:spPr>
          <a:xfrm>
            <a:off x="4615562" y="3956281"/>
            <a:ext cx="4466485" cy="28552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 for </a:t>
            </a:r>
            <a:r>
              <a:rPr lang="en-US" dirty="0" err="1" smtClean="0"/>
              <a:t>Ozti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How did the individual die.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When did he die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Why did he die</a:t>
            </a:r>
          </a:p>
          <a:p>
            <a:r>
              <a:rPr lang="en-GB" dirty="0" smtClean="0">
                <a:solidFill>
                  <a:srgbClr val="FFFFFF"/>
                </a:solidFill>
              </a:rPr>
              <a:t>What was his identity:</a:t>
            </a:r>
          </a:p>
          <a:p>
            <a:pPr lvl="1"/>
            <a:r>
              <a:rPr lang="en-GB" dirty="0" smtClean="0">
                <a:solidFill>
                  <a:srgbClr val="FFFFFF"/>
                </a:solidFill>
              </a:rPr>
              <a:t>Occupation</a:t>
            </a:r>
          </a:p>
          <a:p>
            <a:pPr lvl="1"/>
            <a:r>
              <a:rPr lang="en-GB" dirty="0" smtClean="0">
                <a:solidFill>
                  <a:srgbClr val="FFFFFF"/>
                </a:solidFill>
              </a:rPr>
              <a:t>Beliefs</a:t>
            </a:r>
          </a:p>
          <a:p>
            <a:pPr lvl="1"/>
            <a:r>
              <a:rPr lang="en-GB" dirty="0" smtClean="0">
                <a:solidFill>
                  <a:srgbClr val="FFFFFF"/>
                </a:solidFill>
              </a:rPr>
              <a:t>etc</a:t>
            </a:r>
          </a:p>
          <a:p>
            <a:endParaRPr lang="en-US" dirty="0"/>
          </a:p>
        </p:txBody>
      </p:sp>
      <p:pic>
        <p:nvPicPr>
          <p:cNvPr id="4" name="Picture 3" descr="oetzi_warum_blieb_er_unversehr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8641" y="2854026"/>
            <a:ext cx="4762500" cy="335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hlinkClick r:id="rId2" action="ppaction://hlinksldjump"/>
              </a:rPr>
              <a:t>Background</a:t>
            </a:r>
            <a:endParaRPr lang="en-US" dirty="0" smtClean="0"/>
          </a:p>
          <a:p>
            <a:r>
              <a:rPr lang="en-US" dirty="0" smtClean="0">
                <a:hlinkClick r:id="rId3" action="ppaction://hlinksldjump"/>
              </a:rPr>
              <a:t>Technical Bits</a:t>
            </a:r>
            <a:endParaRPr lang="en-US" dirty="0" smtClean="0"/>
          </a:p>
          <a:p>
            <a:r>
              <a:rPr lang="en-US" dirty="0" smtClean="0">
                <a:hlinkClick r:id="rId4" action="ppaction://hlinksldjump"/>
              </a:rPr>
              <a:t>Examples</a:t>
            </a:r>
            <a:endParaRPr lang="en-US" dirty="0" smtClean="0"/>
          </a:p>
          <a:p>
            <a:r>
              <a:rPr lang="en-US" dirty="0" smtClean="0">
                <a:hlinkClick r:id="rId5" action="ppaction://hlinksldjump"/>
              </a:rPr>
              <a:t>Outcomes</a:t>
            </a:r>
            <a:endParaRPr lang="en-US" dirty="0" smtClean="0"/>
          </a:p>
          <a:p>
            <a:r>
              <a:rPr lang="en-US" dirty="0" smtClean="0">
                <a:hlinkClick r:id="rId6" action="ppaction://hlinksldjump"/>
              </a:rPr>
              <a:t>Conclusions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7"/>
              <a:stretch>
                <a:fillRect/>
              </a:stretch>
            </p:blipFill>
          </mc:Choice>
          <mc:Fallback>
            <p:blipFill>
              <a:blip r:embed="rId8"/>
              <a:stretch>
                <a:fillRect/>
              </a:stretch>
            </p:blipFill>
          </mc:Fallback>
        </mc:AlternateContent>
        <p:spPr>
          <a:xfrm>
            <a:off x="5281565" y="2299335"/>
            <a:ext cx="2450387" cy="32077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Technical Bits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1"/>
            <a:ext cx="5428415" cy="3962400"/>
          </a:xfrm>
        </p:spPr>
        <p:txBody>
          <a:bodyPr/>
          <a:lstStyle/>
          <a:p>
            <a:r>
              <a:rPr lang="en-US" dirty="0" smtClean="0"/>
              <a:t>Use of PPT hyperlinks</a:t>
            </a:r>
          </a:p>
          <a:p>
            <a:r>
              <a:rPr lang="en-US" dirty="0" smtClean="0"/>
              <a:t>Use of Turning Point and Clicker Technology</a:t>
            </a:r>
          </a:p>
          <a:p>
            <a:r>
              <a:rPr lang="en-US" dirty="0" smtClean="0"/>
              <a:t>Requires excellent time  management</a:t>
            </a:r>
          </a:p>
          <a:p>
            <a:r>
              <a:rPr lang="en-US" dirty="0" smtClean="0"/>
              <a:t>Links need to be included                     to take to summary page</a:t>
            </a:r>
            <a:endParaRPr lang="en-US" dirty="0"/>
          </a:p>
        </p:txBody>
      </p:sp>
      <p:pic>
        <p:nvPicPr>
          <p:cNvPr id="4" name="Picture 3" descr="slide2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8350" y="3187163"/>
            <a:ext cx="4915650" cy="36708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cus">
  <a:themeElements>
    <a:clrScheme name="Focus">
      <a:dk1>
        <a:sysClr val="windowText" lastClr="000000"/>
      </a:dk1>
      <a:lt1>
        <a:sysClr val="window" lastClr="FFFFFF"/>
      </a:lt1>
      <a:dk2>
        <a:srgbClr val="0064E2"/>
      </a:dk2>
      <a:lt2>
        <a:srgbClr val="B5D2F5"/>
      </a:lt2>
      <a:accent1>
        <a:srgbClr val="FFB91D"/>
      </a:accent1>
      <a:accent2>
        <a:srgbClr val="F97817"/>
      </a:accent2>
      <a:accent3>
        <a:srgbClr val="6DE304"/>
      </a:accent3>
      <a:accent4>
        <a:srgbClr val="FF0000"/>
      </a:accent4>
      <a:accent5>
        <a:srgbClr val="732BEA"/>
      </a:accent5>
      <a:accent6>
        <a:srgbClr val="C913AD"/>
      </a:accent6>
      <a:hlink>
        <a:srgbClr val="FFE400"/>
      </a:hlink>
      <a:folHlink>
        <a:srgbClr val="A3EC62"/>
      </a:folHlink>
    </a:clrScheme>
    <a:fontScheme name="Focus">
      <a:majorFont>
        <a:latin typeface="Corbel"/>
        <a:ea typeface=""/>
        <a:cs typeface=""/>
        <a:font script="Jpan" typeface="ＭＳ ゴシック"/>
      </a:majorFont>
      <a:minorFont>
        <a:latin typeface="Corbel"/>
        <a:ea typeface=""/>
        <a:cs typeface=""/>
        <a:font script="Jpan" typeface="ＭＳ ゴシック"/>
      </a:minorFont>
    </a:fontScheme>
    <a:fmtScheme name="Focus">
      <a:fillStyleLst>
        <a:solidFill>
          <a:schemeClr val="phClr"/>
        </a:solidFill>
        <a:solidFill>
          <a:schemeClr val="phClr"/>
        </a:solidFill>
        <a:solidFill>
          <a:schemeClr val="phClr">
            <a:satMod val="150000"/>
          </a:schemeClr>
        </a:solidFill>
      </a:fillStyleLst>
      <a:lnStyleLst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101600" dist="63500" dir="4200000" algn="br" rotWithShape="0">
              <a:srgbClr val="000000">
                <a:alpha val="50000"/>
              </a:srgbClr>
            </a:outerShdw>
          </a:effectLst>
        </a:effectStyle>
        <a:effectStyle>
          <a:effectLst>
            <a:glow rad="101600">
              <a:schemeClr val="lt1"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soft" dir="r">
              <a:rot lat="0" lon="0" rev="5400000"/>
            </a:lightRig>
          </a:scene3d>
          <a:sp3d prstMaterial="softmetal">
            <a:bevelT w="31750" h="63500"/>
          </a:sp3d>
        </a:effectStyle>
      </a:effectStyleLst>
      <a:bgFillStyleLst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3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Focus.thmx</Template>
  <TotalTime>1766</TotalTime>
  <Words>319</Words>
  <Application>Microsoft Office PowerPoint</Application>
  <PresentationFormat>On-screen Show (4:3)</PresentationFormat>
  <Paragraphs>95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Focus</vt:lpstr>
      <vt:lpstr>‘Choose Your Own Adventure’:  Student-led Teaching in Large Lectures</vt:lpstr>
      <vt:lpstr>Options</vt:lpstr>
      <vt:lpstr>Background</vt:lpstr>
      <vt:lpstr>Background</vt:lpstr>
      <vt:lpstr>Options</vt:lpstr>
      <vt:lpstr>Objectives</vt:lpstr>
      <vt:lpstr>Objectives for Ozti</vt:lpstr>
      <vt:lpstr>Options</vt:lpstr>
      <vt:lpstr>Technical Bits</vt:lpstr>
      <vt:lpstr>Options</vt:lpstr>
      <vt:lpstr>Examples</vt:lpstr>
      <vt:lpstr>Examples</vt:lpstr>
      <vt:lpstr>Examples </vt:lpstr>
      <vt:lpstr>Options</vt:lpstr>
      <vt:lpstr>Outcomes</vt:lpstr>
      <vt:lpstr>Outcomes</vt:lpstr>
      <vt:lpstr>Options</vt:lpstr>
      <vt:lpstr>Conclusions</vt:lpstr>
      <vt:lpstr>Future Activities</vt:lpstr>
    </vt:vector>
  </TitlesOfParts>
  <Company>University of Manchester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‘Choose Your Own Adventure’: Student-led Teaching in Large Lectures</dc:title>
  <dc:creator>Jolene Debert</dc:creator>
  <cp:lastModifiedBy>hysiak</cp:lastModifiedBy>
  <cp:revision>33</cp:revision>
  <dcterms:created xsi:type="dcterms:W3CDTF">2010-09-14T06:19:08Z</dcterms:created>
  <dcterms:modified xsi:type="dcterms:W3CDTF">2011-11-21T11:19:20Z</dcterms:modified>
</cp:coreProperties>
</file>