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70" r:id="rId13"/>
    <p:sldId id="269" r:id="rId14"/>
    <p:sldId id="271" r:id="rId15"/>
    <p:sldId id="272" r:id="rId16"/>
    <p:sldId id="273" r:id="rId17"/>
    <p:sldId id="274" r:id="rId18"/>
    <p:sldId id="275" r:id="rId19"/>
    <p:sldId id="277" r:id="rId20"/>
    <p:sldId id="276" r:id="rId21"/>
    <p:sldId id="278" r:id="rId22"/>
    <p:sldId id="280" r:id="rId23"/>
    <p:sldId id="279" r:id="rId24"/>
    <p:sldId id="281" r:id="rId25"/>
    <p:sldId id="282" r:id="rId26"/>
    <p:sldId id="264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F3A8E"/>
    <a:srgbClr val="E1B5E1"/>
    <a:srgbClr val="F2DEF2"/>
    <a:srgbClr val="CB7FCB"/>
    <a:srgbClr val="8064A2"/>
    <a:srgbClr val="6C1348"/>
    <a:srgbClr val="005C84"/>
    <a:srgbClr val="007C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679" autoAdjust="0"/>
  </p:normalViewPr>
  <p:slideViewPr>
    <p:cSldViewPr>
      <p:cViewPr varScale="1">
        <p:scale>
          <a:sx n="70" d="100"/>
          <a:sy n="70" d="100"/>
        </p:scale>
        <p:origin x="-156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D04DA3-2757-423C-A458-97821EF11294}" type="datetimeFigureOut">
              <a:rPr lang="en-GB" smtClean="0"/>
              <a:t>13/04/2012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2DC43D-C7EE-4DAE-BF5A-55F9151D6B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6200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5599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44828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83952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05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13/04/2012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8298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13/04/2012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875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13/04/2012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293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13/04/2012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0739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13/04/2012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6768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13/04/2012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1068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13/04/2012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95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13/04/2012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944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13/04/2012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3418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13/04/2012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259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B9127-CC23-4007-BA0E-F999874DA794}" type="datetimeFigureOut">
              <a:rPr lang="en-GB" smtClean="0"/>
              <a:t>13/04/2012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7807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B9127-CC23-4007-BA0E-F999874DA794}" type="datetimeFigureOut">
              <a:rPr lang="en-GB" smtClean="0"/>
              <a:t>13/04/2012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F19709-CC7C-4C63-9C6F-FCAE5C2E2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2211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www.llas.ac.uk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languagebox.ac.uk/" TargetMode="External"/><Relationship Id="rId3" Type="http://schemas.openxmlformats.org/officeDocument/2006/relationships/hyperlink" Target="http://bit.ly/oerinfokit" TargetMode="External"/><Relationship Id="rId7" Type="http://schemas.openxmlformats.org/officeDocument/2006/relationships/hyperlink" Target="http://www.humbox.ac.uk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jorum.ac.uk/" TargetMode="External"/><Relationship Id="rId5" Type="http://schemas.openxmlformats.org/officeDocument/2006/relationships/hyperlink" Target="http://www.ocwconsortium.org/" TargetMode="External"/><Relationship Id="rId10" Type="http://schemas.openxmlformats.org/officeDocument/2006/relationships/image" Target="../media/image3.gif"/><Relationship Id="rId4" Type="http://schemas.openxmlformats.org/officeDocument/2006/relationships/hyperlink" Target="http://www.jisc.ac.uk/" TargetMode="External"/><Relationship Id="rId9" Type="http://schemas.openxmlformats.org/officeDocument/2006/relationships/hyperlink" Target="http://loro.open.ac.uk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vocaroo.com/" TargetMode="External"/><Relationship Id="rId13" Type="http://schemas.openxmlformats.org/officeDocument/2006/relationships/hyperlink" Target="http://www.toondoo.com/" TargetMode="External"/><Relationship Id="rId3" Type="http://schemas.openxmlformats.org/officeDocument/2006/relationships/hyperlink" Target="http://hotpot.uvic.ca/" TargetMode="External"/><Relationship Id="rId7" Type="http://schemas.openxmlformats.org/officeDocument/2006/relationships/hyperlink" Target="http://www.wimba.com/products/wimba_create/" TargetMode="External"/><Relationship Id="rId12" Type="http://schemas.openxmlformats.org/officeDocument/2006/relationships/hyperlink" Target="http://www.brainshark.com/mybrainshark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lomaker.org/" TargetMode="External"/><Relationship Id="rId11" Type="http://schemas.openxmlformats.org/officeDocument/2006/relationships/hyperlink" Target="http://mailvu.com/" TargetMode="External"/><Relationship Id="rId5" Type="http://schemas.openxmlformats.org/officeDocument/2006/relationships/hyperlink" Target="http://www.nottingham.ac.uk/xerte/" TargetMode="External"/><Relationship Id="rId10" Type="http://schemas.openxmlformats.org/officeDocument/2006/relationships/hyperlink" Target="http://www.eyejot.com/about.html" TargetMode="External"/><Relationship Id="rId4" Type="http://schemas.openxmlformats.org/officeDocument/2006/relationships/hyperlink" Target="http://loc.llas.ac.uk/" TargetMode="External"/><Relationship Id="rId9" Type="http://schemas.openxmlformats.org/officeDocument/2006/relationships/hyperlink" Target="http://audacity.sourceforge.net/" TargetMode="External"/><Relationship Id="rId14" Type="http://schemas.openxmlformats.org/officeDocument/2006/relationships/image" Target="../media/image3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hyperlink" Target="http://www.iltl.wordpress.com/" TargetMode="External"/><Relationship Id="rId7" Type="http://schemas.openxmlformats.org/officeDocument/2006/relationships/hyperlink" Target="http://yazikopen.org.uk/yazikopen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llas.ac.uk/events/archive/6395" TargetMode="External"/><Relationship Id="rId5" Type="http://schemas.openxmlformats.org/officeDocument/2006/relationships/hyperlink" Target="http://tinyurl.com/cp76drx" TargetMode="External"/><Relationship Id="rId4" Type="http://schemas.openxmlformats.org/officeDocument/2006/relationships/hyperlink" Target="http://learn231.wordpress.com/2011/10/25/trend-report-1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3.gif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gif"/><Relationship Id="rId10" Type="http://schemas.openxmlformats.org/officeDocument/2006/relationships/image" Target="../media/image9.png"/><Relationship Id="rId4" Type="http://schemas.openxmlformats.org/officeDocument/2006/relationships/hyperlink" Target="http://www.ocwconsortium.org/" TargetMode="External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2130425"/>
            <a:ext cx="7772400" cy="1470025"/>
          </a:xfrm>
        </p:spPr>
        <p:txBody>
          <a:bodyPr anchor="b"/>
          <a:lstStyle/>
          <a:p>
            <a:pPr algn="l"/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Gill Sans Std" pitchFamily="34" charset="0"/>
              </a:rPr>
              <a:t>Using, developing and sharing your teaching resources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632848" cy="1752600"/>
          </a:xfrm>
        </p:spPr>
        <p:txBody>
          <a:bodyPr/>
          <a:lstStyle/>
          <a:p>
            <a:pPr algn="l"/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Kate Borthwick</a:t>
            </a:r>
          </a:p>
          <a:p>
            <a:pPr algn="l"/>
            <a:r>
              <a:rPr lang="en-GB" sz="18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Centre </a:t>
            </a:r>
            <a:r>
              <a:rPr lang="en-GB" sz="18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for Languages, Linguistics and Area Studies</a:t>
            </a:r>
          </a:p>
          <a:p>
            <a:pPr algn="l"/>
            <a:r>
              <a:rPr lang="en-GB" sz="18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University </a:t>
            </a:r>
            <a:r>
              <a:rPr lang="en-GB" sz="18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of Southampton </a:t>
            </a:r>
          </a:p>
          <a:p>
            <a:pPr algn="l"/>
            <a:endParaRPr lang="en-GB" sz="1800" dirty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683568" y="3789040"/>
            <a:ext cx="7786439" cy="0"/>
          </a:xfrm>
          <a:prstGeom prst="line">
            <a:avLst/>
          </a:prstGeom>
          <a:ln w="57150">
            <a:solidFill>
              <a:srgbClr val="8F3A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985" y="260648"/>
            <a:ext cx="3836852" cy="79208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683568" y="6021288"/>
            <a:ext cx="280831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>
                <a:solidFill>
                  <a:schemeClr val="bg1"/>
                </a:solidFill>
                <a:latin typeface="Gill Sans MT" pitchFamily="34" charset="0"/>
              </a:rPr>
              <a:t>LLAS</a:t>
            </a:r>
          </a:p>
          <a:p>
            <a:r>
              <a:rPr lang="en-GB" sz="900" dirty="0" smtClean="0">
                <a:solidFill>
                  <a:schemeClr val="bg1"/>
                </a:solidFill>
                <a:latin typeface="Gill Sans MT" pitchFamily="34" charset="0"/>
              </a:rPr>
              <a:t>Centre </a:t>
            </a:r>
            <a:r>
              <a:rPr lang="en-GB" sz="900" dirty="0">
                <a:solidFill>
                  <a:schemeClr val="bg1"/>
                </a:solidFill>
                <a:latin typeface="Gill Sans MT" pitchFamily="34" charset="0"/>
              </a:rPr>
              <a:t>for Languages, Linguistics and Area Studies</a:t>
            </a:r>
            <a:br>
              <a:rPr lang="en-GB" sz="900" dirty="0">
                <a:solidFill>
                  <a:schemeClr val="bg1"/>
                </a:solidFill>
                <a:latin typeface="Gill Sans MT" pitchFamily="34" charset="0"/>
              </a:rPr>
            </a:br>
            <a:r>
              <a:rPr lang="en-GB" sz="900" dirty="0">
                <a:solidFill>
                  <a:schemeClr val="bg1"/>
                </a:solidFill>
                <a:latin typeface="Gill Sans MT" pitchFamily="34" charset="0"/>
              </a:rPr>
              <a:t>University of Southampton </a:t>
            </a:r>
          </a:p>
          <a:p>
            <a:r>
              <a:rPr lang="en-GB" sz="900" dirty="0" smtClean="0">
                <a:solidFill>
                  <a:schemeClr val="bg1"/>
                </a:solidFill>
                <a:latin typeface="Gill Sans MT" pitchFamily="34" charset="0"/>
              </a:rPr>
              <a:t>Southampton, </a:t>
            </a:r>
            <a:r>
              <a:rPr lang="en-GB" sz="900" dirty="0">
                <a:solidFill>
                  <a:schemeClr val="bg1"/>
                </a:solidFill>
                <a:latin typeface="Gill Sans MT" pitchFamily="34" charset="0"/>
              </a:rPr>
              <a:t>SO17 1BJ </a:t>
            </a:r>
            <a:br>
              <a:rPr lang="en-GB" sz="900" dirty="0">
                <a:solidFill>
                  <a:schemeClr val="bg1"/>
                </a:solidFill>
                <a:latin typeface="Gill Sans MT" pitchFamily="34" charset="0"/>
              </a:rPr>
            </a:br>
            <a:r>
              <a:rPr lang="de-DE" sz="900" dirty="0">
                <a:solidFill>
                  <a:schemeClr val="bg1"/>
                </a:solidFill>
                <a:latin typeface="Gill Sans MT" pitchFamily="34" charset="0"/>
              </a:rPr>
              <a:t>+44 (0) 23 8059 6860 </a:t>
            </a:r>
            <a:r>
              <a:rPr lang="en-GB" sz="900" b="1" dirty="0">
                <a:solidFill>
                  <a:schemeClr val="bg1"/>
                </a:solidFill>
                <a:latin typeface="Gill Sans MT" pitchFamily="34" charset="0"/>
              </a:rPr>
              <a:t>|</a:t>
            </a:r>
            <a:r>
              <a:rPr lang="en-GB" sz="900" dirty="0">
                <a:solidFill>
                  <a:schemeClr val="bg1"/>
                </a:solidFill>
                <a:latin typeface="Gill Sans MT" pitchFamily="34" charset="0"/>
              </a:rPr>
              <a:t> </a:t>
            </a:r>
            <a:r>
              <a:rPr lang="en-GB" sz="900" dirty="0" smtClean="0">
                <a:solidFill>
                  <a:schemeClr val="bg1"/>
                </a:solidFill>
                <a:latin typeface="Gill Sans MT" pitchFamily="34" charset="0"/>
              </a:rPr>
              <a:t>@LLASCentre </a:t>
            </a:r>
            <a:r>
              <a:rPr lang="en-GB" sz="900" b="1" dirty="0" smtClean="0">
                <a:solidFill>
                  <a:schemeClr val="bg1"/>
                </a:solidFill>
                <a:latin typeface="Gill Sans MT" pitchFamily="34" charset="0"/>
              </a:rPr>
              <a:t>|</a:t>
            </a:r>
            <a:r>
              <a:rPr lang="en-GB" sz="900" dirty="0">
                <a:solidFill>
                  <a:schemeClr val="bg1"/>
                </a:solidFill>
                <a:latin typeface="Gill Sans MT" pitchFamily="34" charset="0"/>
              </a:rPr>
              <a:t> </a:t>
            </a:r>
            <a:r>
              <a:rPr lang="en-GB" sz="900" dirty="0" smtClean="0">
                <a:solidFill>
                  <a:schemeClr val="bg1"/>
                </a:solidFill>
                <a:latin typeface="Gill Sans MT" pitchFamily="34" charset="0"/>
                <a:hlinkClick r:id="rId4"/>
              </a:rPr>
              <a:t>www.llas.ac.uk</a:t>
            </a:r>
            <a:endParaRPr lang="en-GB" sz="900" dirty="0">
              <a:solidFill>
                <a:schemeClr val="bg1"/>
              </a:solidFill>
              <a:latin typeface="Gill Sans MT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6266065"/>
            <a:ext cx="838200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019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864096"/>
          </a:xfrm>
        </p:spPr>
        <p:txBody>
          <a:bodyPr>
            <a:noAutofit/>
          </a:bodyPr>
          <a:lstStyle/>
          <a:p>
            <a:pPr algn="r"/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1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31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013576" cy="403244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864096"/>
          </a:xfrm>
        </p:spPr>
        <p:txBody>
          <a:bodyPr>
            <a:noAutofit/>
          </a:bodyPr>
          <a:lstStyle/>
          <a:p>
            <a:pPr algn="r"/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4" t="6763" r="9953"/>
          <a:stretch/>
        </p:blipFill>
        <p:spPr bwMode="auto">
          <a:xfrm>
            <a:off x="53752" y="0"/>
            <a:ext cx="9036496" cy="6834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267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864096"/>
          </a:xfrm>
        </p:spPr>
        <p:txBody>
          <a:bodyPr>
            <a:noAutofit/>
          </a:bodyPr>
          <a:lstStyle/>
          <a:p>
            <a:pPr algn="r"/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8" t="19313" r="11001" b="6612"/>
          <a:stretch/>
        </p:blipFill>
        <p:spPr bwMode="auto">
          <a:xfrm>
            <a:off x="0" y="0"/>
            <a:ext cx="6109072" cy="4387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87"/>
          <a:stretch/>
        </p:blipFill>
        <p:spPr bwMode="auto">
          <a:xfrm>
            <a:off x="4878673" y="1844824"/>
            <a:ext cx="4265327" cy="3706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90"/>
          <a:stretch/>
        </p:blipFill>
        <p:spPr bwMode="auto">
          <a:xfrm>
            <a:off x="498363" y="2919780"/>
            <a:ext cx="5112345" cy="3938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096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013576" cy="403244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864096"/>
          </a:xfrm>
        </p:spPr>
        <p:txBody>
          <a:bodyPr>
            <a:noAutofit/>
          </a:bodyPr>
          <a:lstStyle/>
          <a:p>
            <a:pPr algn="r"/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7" t="6386" r="11276" b="2980"/>
          <a:stretch/>
        </p:blipFill>
        <p:spPr bwMode="auto">
          <a:xfrm>
            <a:off x="-31849" y="0"/>
            <a:ext cx="9175849" cy="6852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44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013576" cy="403244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864096"/>
          </a:xfrm>
        </p:spPr>
        <p:txBody>
          <a:bodyPr>
            <a:noAutofit/>
          </a:bodyPr>
          <a:lstStyle/>
          <a:p>
            <a:pPr algn="r"/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5" t="6840" r="11046" b="4810"/>
          <a:stretch/>
        </p:blipFill>
        <p:spPr bwMode="auto">
          <a:xfrm>
            <a:off x="24016" y="21734"/>
            <a:ext cx="8940472" cy="6860887"/>
          </a:xfrm>
          <a:prstGeom prst="rect">
            <a:avLst/>
          </a:prstGeom>
          <a:noFill/>
          <a:ln w="9525">
            <a:solidFill>
              <a:schemeClr val="tx2">
                <a:alpha val="9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773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013576" cy="403244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864096"/>
          </a:xfrm>
        </p:spPr>
        <p:txBody>
          <a:bodyPr>
            <a:noAutofit/>
          </a:bodyPr>
          <a:lstStyle/>
          <a:p>
            <a:pPr algn="r"/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4" t="14772" r="11560" b="840"/>
          <a:stretch/>
        </p:blipFill>
        <p:spPr bwMode="auto">
          <a:xfrm>
            <a:off x="0" y="0"/>
            <a:ext cx="9144000" cy="6732478"/>
          </a:xfrm>
          <a:prstGeom prst="rect">
            <a:avLst/>
          </a:prstGeom>
          <a:noFill/>
          <a:ln w="9525">
            <a:solidFill>
              <a:schemeClr val="tx2">
                <a:alpha val="93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227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16832"/>
            <a:ext cx="8013576" cy="38164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5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What about sharing your own materials?</a:t>
            </a:r>
            <a:endParaRPr lang="en-GB" sz="5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864096"/>
          </a:xfrm>
        </p:spPr>
        <p:txBody>
          <a:bodyPr>
            <a:noAutofit/>
          </a:bodyPr>
          <a:lstStyle/>
          <a:p>
            <a:pPr algn="r"/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49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864096"/>
          </a:xfrm>
        </p:spPr>
        <p:txBody>
          <a:bodyPr>
            <a:noAutofit/>
          </a:bodyPr>
          <a:lstStyle/>
          <a:p>
            <a:pPr algn="r"/>
            <a:r>
              <a:rPr lang="en-GB" sz="3200" b="1" dirty="0" smtClean="0">
                <a:solidFill>
                  <a:srgbClr val="8F3A8E"/>
                </a:solidFill>
                <a:effectLst/>
                <a:latin typeface="Gill Sans Std" pitchFamily="34" charset="0"/>
              </a:rPr>
              <a:t>Benefits of sharing</a:t>
            </a:r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1" t="6840" r="17407" b="8493"/>
          <a:stretch/>
        </p:blipFill>
        <p:spPr bwMode="auto">
          <a:xfrm>
            <a:off x="179512" y="1215430"/>
            <a:ext cx="4492046" cy="4464496"/>
          </a:xfrm>
          <a:prstGeom prst="rect">
            <a:avLst/>
          </a:prstGeom>
          <a:noFill/>
          <a:ln w="9525">
            <a:solidFill>
              <a:schemeClr val="tx2">
                <a:alpha val="9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4860032" y="1215430"/>
            <a:ext cx="40324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dirty="0">
                <a:latin typeface="Gill Sans Std Light"/>
              </a:rPr>
              <a:t>demonstrates excellence in </a:t>
            </a:r>
            <a:r>
              <a:rPr lang="en-GB" dirty="0" smtClean="0">
                <a:latin typeface="Gill Sans Std Light"/>
              </a:rPr>
              <a:t>teaching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>
                <a:latin typeface="Gill Sans Std Light"/>
              </a:rPr>
              <a:t>way </a:t>
            </a:r>
            <a:r>
              <a:rPr lang="en-GB" dirty="0">
                <a:latin typeface="Gill Sans Std Light"/>
              </a:rPr>
              <a:t>of showing impact for non-research </a:t>
            </a:r>
            <a:r>
              <a:rPr lang="en-GB" dirty="0" smtClean="0">
                <a:latin typeface="Gill Sans Std Light"/>
              </a:rPr>
              <a:t>staff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>
                <a:latin typeface="Gill Sans Std Light"/>
              </a:rPr>
              <a:t>raises your profile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>
                <a:latin typeface="Gill Sans Std Light"/>
              </a:rPr>
              <a:t>way </a:t>
            </a:r>
            <a:r>
              <a:rPr lang="en-GB" dirty="0">
                <a:latin typeface="Gill Sans Std Light"/>
              </a:rPr>
              <a:t>of linking research and </a:t>
            </a:r>
            <a:r>
              <a:rPr lang="en-GB" dirty="0" smtClean="0">
                <a:latin typeface="Gill Sans Std Light"/>
              </a:rPr>
              <a:t>teaching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>
                <a:latin typeface="Gill Sans Std Light"/>
              </a:rPr>
              <a:t>demonstrates </a:t>
            </a:r>
            <a:r>
              <a:rPr lang="en-GB" dirty="0">
                <a:latin typeface="Gill Sans Std Light"/>
              </a:rPr>
              <a:t>excellence in content, technology or </a:t>
            </a:r>
            <a:r>
              <a:rPr lang="en-GB" dirty="0" smtClean="0">
                <a:latin typeface="Gill Sans Std Light"/>
              </a:rPr>
              <a:t>pedagogy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>
                <a:latin typeface="Gill Sans Std Light"/>
              </a:rPr>
              <a:t>a</a:t>
            </a:r>
            <a:r>
              <a:rPr lang="en-GB" dirty="0" smtClean="0">
                <a:latin typeface="Gill Sans Std Light"/>
              </a:rPr>
              <a:t> way of making </a:t>
            </a:r>
            <a:r>
              <a:rPr lang="en-GB" dirty="0">
                <a:latin typeface="Gill Sans Std Light"/>
              </a:rPr>
              <a:t>connections in discipline </a:t>
            </a:r>
            <a:r>
              <a:rPr lang="en-GB" dirty="0" smtClean="0">
                <a:latin typeface="Gill Sans Std Light"/>
              </a:rPr>
              <a:t>community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>
                <a:latin typeface="Gill Sans Std Light"/>
              </a:rPr>
              <a:t>a</a:t>
            </a:r>
            <a:r>
              <a:rPr lang="en-GB" dirty="0" smtClean="0">
                <a:latin typeface="Gill Sans Std Light"/>
              </a:rPr>
              <a:t> way of making </a:t>
            </a:r>
            <a:r>
              <a:rPr lang="en-GB" dirty="0">
                <a:latin typeface="Gill Sans Std Light"/>
              </a:rPr>
              <a:t>contact with other </a:t>
            </a:r>
            <a:r>
              <a:rPr lang="en-GB" dirty="0" smtClean="0">
                <a:latin typeface="Gill Sans Std Light"/>
              </a:rPr>
              <a:t>audiences for </a:t>
            </a:r>
            <a:r>
              <a:rPr lang="en-GB" dirty="0">
                <a:latin typeface="Gill Sans Std Light"/>
              </a:rPr>
              <a:t>your </a:t>
            </a:r>
            <a:r>
              <a:rPr lang="en-GB" dirty="0" smtClean="0">
                <a:latin typeface="Gill Sans Std Light"/>
              </a:rPr>
              <a:t>work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>
                <a:latin typeface="Gill Sans Std Light"/>
              </a:rPr>
              <a:t>encourages </a:t>
            </a:r>
            <a:r>
              <a:rPr lang="en-GB" dirty="0">
                <a:latin typeface="Gill Sans Std Light"/>
              </a:rPr>
              <a:t>collaborative </a:t>
            </a:r>
            <a:r>
              <a:rPr lang="en-GB" dirty="0" smtClean="0">
                <a:latin typeface="Gill Sans Std Light"/>
              </a:rPr>
              <a:t>working</a:t>
            </a:r>
          </a:p>
        </p:txBody>
      </p:sp>
    </p:spTree>
    <p:extLst>
      <p:ext uri="{BB962C8B-B14F-4D97-AF65-F5344CB8AC3E}">
        <p14:creationId xmlns:p14="http://schemas.microsoft.com/office/powerpoint/2010/main" val="300684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013576" cy="4248472"/>
          </a:xfrm>
        </p:spPr>
        <p:txBody>
          <a:bodyPr>
            <a:normAutofit lnSpcReduction="10000"/>
          </a:bodyPr>
          <a:lstStyle/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see what other practitioners/institutions are doing</a:t>
            </a:r>
          </a:p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to 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share practice and get reviews</a:t>
            </a:r>
          </a:p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can 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find useful resources to adapt</a:t>
            </a:r>
          </a:p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helps 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to reflect on own practice</a:t>
            </a:r>
          </a:p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provides 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good ideas to improve/enhance practice</a:t>
            </a:r>
          </a:p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good 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way to keep up with developments in the discipline</a:t>
            </a:r>
          </a:p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early 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career researchers can showcase work and teaching experience</a:t>
            </a:r>
          </a:p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can 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see perspectives from other hums disciplines</a:t>
            </a:r>
          </a:p>
          <a:p>
            <a:pPr marL="0" indent="0">
              <a:buNone/>
            </a:pPr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864096"/>
          </a:xfrm>
        </p:spPr>
        <p:txBody>
          <a:bodyPr>
            <a:noAutofit/>
          </a:bodyPr>
          <a:lstStyle/>
          <a:p>
            <a:pPr algn="r"/>
            <a:r>
              <a:rPr lang="en-GB" sz="3200" b="1" dirty="0">
                <a:solidFill>
                  <a:srgbClr val="8F3A8E"/>
                </a:solidFill>
                <a:latin typeface="Gill Sans Std" pitchFamily="34" charset="0"/>
              </a:rPr>
              <a:t>Reasons for using </a:t>
            </a:r>
            <a:r>
              <a:rPr lang="en-GB" sz="3200" b="1" dirty="0" err="1">
                <a:solidFill>
                  <a:srgbClr val="8F3A8E"/>
                </a:solidFill>
                <a:latin typeface="Gill Sans Std" pitchFamily="34" charset="0"/>
              </a:rPr>
              <a:t>HumBox</a:t>
            </a:r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96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013576" cy="4032448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Download from various sites to get a feel for the material and the repository</a:t>
            </a:r>
          </a:p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Dip your toe in first</a:t>
            </a:r>
          </a:p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You don’t have to share everything</a:t>
            </a:r>
          </a:p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Don’t worry about material having to be ‘perfect’</a:t>
            </a:r>
          </a:p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Make use of all 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the online 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help out there on IPR/copyright, processes for 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sharing</a:t>
            </a:r>
          </a:p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Find out if your institution has a repository, </a:t>
            </a:r>
            <a:r>
              <a:rPr lang="en-GB" sz="2400" dirty="0" err="1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iTunesU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 site and any guidance for engaging with OER</a:t>
            </a:r>
            <a:endParaRPr lang="en-GB" sz="2400" dirty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  <a:p>
            <a:pPr marL="0" indent="0">
              <a:buNone/>
            </a:pPr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864096"/>
          </a:xfrm>
        </p:spPr>
        <p:txBody>
          <a:bodyPr>
            <a:noAutofit/>
          </a:bodyPr>
          <a:lstStyle/>
          <a:p>
            <a:pPr algn="r"/>
            <a:r>
              <a:rPr lang="en-GB" sz="3200" b="1" dirty="0">
                <a:solidFill>
                  <a:srgbClr val="8F3A8E"/>
                </a:solidFill>
                <a:latin typeface="Gill Sans Std" pitchFamily="34" charset="0"/>
              </a:rPr>
              <a:t>How do I get started?</a:t>
            </a:r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4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72816"/>
            <a:ext cx="8013576" cy="3960440"/>
          </a:xfrm>
        </p:spPr>
        <p:txBody>
          <a:bodyPr>
            <a:normAutofit/>
          </a:bodyPr>
          <a:lstStyle/>
          <a:p>
            <a:r>
              <a:rPr lang="en-GB" dirty="0">
                <a:latin typeface="Gill Sans Std Light" pitchFamily="34" charset="0"/>
              </a:rPr>
              <a:t>Technology in your teaching</a:t>
            </a:r>
          </a:p>
          <a:p>
            <a:r>
              <a:rPr lang="en-GB" dirty="0">
                <a:latin typeface="Gill Sans Std Light" pitchFamily="34" charset="0"/>
              </a:rPr>
              <a:t>Sources for finding useful material online</a:t>
            </a:r>
          </a:p>
          <a:p>
            <a:r>
              <a:rPr lang="en-GB" dirty="0">
                <a:latin typeface="Gill Sans Std Light" pitchFamily="34" charset="0"/>
              </a:rPr>
              <a:t>Sharing your </a:t>
            </a:r>
            <a:r>
              <a:rPr lang="en-GB" dirty="0" smtClean="0">
                <a:latin typeface="Gill Sans Std Light" pitchFamily="34" charset="0"/>
              </a:rPr>
              <a:t>own resources </a:t>
            </a:r>
            <a:r>
              <a:rPr lang="en-GB" dirty="0">
                <a:latin typeface="Gill Sans Std Light" pitchFamily="34" charset="0"/>
              </a:rPr>
              <a:t>openly with the world</a:t>
            </a:r>
          </a:p>
          <a:p>
            <a:r>
              <a:rPr lang="en-GB" dirty="0">
                <a:latin typeface="Gill Sans Std Light" pitchFamily="34" charset="0"/>
              </a:rPr>
              <a:t>Some tools</a:t>
            </a:r>
          </a:p>
          <a:p>
            <a:pPr marL="0" indent="0">
              <a:buNone/>
              <a:tabLst>
                <a:tab pos="360363" algn="l"/>
              </a:tabLst>
            </a:pP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	</a:t>
            </a:r>
            <a:endParaRPr lang="en-GB" sz="2400" dirty="0">
              <a:latin typeface="Gill Sans Std Ligh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0" y="260648"/>
            <a:ext cx="8280920" cy="864096"/>
          </a:xfrm>
        </p:spPr>
        <p:txBody>
          <a:bodyPr>
            <a:normAutofit/>
          </a:bodyPr>
          <a:lstStyle/>
          <a:p>
            <a:pPr algn="r"/>
            <a:r>
              <a:rPr lang="en-GB" sz="4000" b="1" dirty="0" smtClean="0">
                <a:solidFill>
                  <a:srgbClr val="8F3A8E"/>
                </a:solidFill>
                <a:effectLst/>
                <a:latin typeface="Gill Sans Std" pitchFamily="34" charset="0"/>
              </a:rPr>
              <a:t>Overview</a:t>
            </a:r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35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424936" cy="4392488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OER </a:t>
            </a:r>
            <a:r>
              <a:rPr lang="en-GB" sz="2400" dirty="0" err="1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Infokit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: </a:t>
            </a:r>
            <a:r>
              <a:rPr lang="en-GB" sz="2400" b="1" dirty="0">
                <a:hlinkClick r:id="rId3"/>
              </a:rPr>
              <a:t>http://bit.ly/oerinfokit</a:t>
            </a:r>
            <a:endParaRPr lang="en-GB" sz="2400" b="1" dirty="0"/>
          </a:p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The JISC (funding, OER projects): 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4"/>
              </a:rPr>
              <a:t>www.jisc.ac.uk</a:t>
            </a:r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Open 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Courseware 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Consortium: 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5"/>
              </a:rPr>
              <a:t>www.ocwconsortium.org</a:t>
            </a:r>
            <a:endParaRPr lang="en-GB" sz="2400" dirty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  <a:p>
            <a:pPr marL="0" indent="0">
              <a:buNone/>
            </a:pPr>
            <a:endParaRPr lang="en-GB" sz="2400" b="1" dirty="0" smtClean="0"/>
          </a:p>
          <a:p>
            <a:pPr marL="0" indent="0">
              <a:buNone/>
            </a:pPr>
            <a:r>
              <a:rPr lang="en-GB" sz="2400" b="1" dirty="0" smtClean="0"/>
              <a:t>Some repositories:</a:t>
            </a:r>
          </a:p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Jorum: 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6"/>
              </a:rPr>
              <a:t>www.jorum.ac.uk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 </a:t>
            </a:r>
          </a:p>
          <a:p>
            <a:r>
              <a:rPr lang="en-GB" sz="2400" dirty="0" err="1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HumBox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: 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7"/>
              </a:rPr>
              <a:t>www.humbox.ac.uk</a:t>
            </a:r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  <a:p>
            <a:r>
              <a:rPr lang="en-GB" sz="2400" dirty="0" err="1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LanguageBox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: 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8"/>
              </a:rPr>
              <a:t>http://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8"/>
              </a:rPr>
              <a:t>languagebox.ac.uk</a:t>
            </a:r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LORO (Language Open Resources Online): 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9"/>
              </a:rPr>
              <a:t>http://loro.open.ac.uk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9"/>
              </a:rPr>
              <a:t>/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 </a:t>
            </a:r>
          </a:p>
          <a:p>
            <a:pPr marL="0" indent="0">
              <a:buNone/>
            </a:pPr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864096"/>
          </a:xfrm>
        </p:spPr>
        <p:txBody>
          <a:bodyPr>
            <a:noAutofit/>
          </a:bodyPr>
          <a:lstStyle/>
          <a:p>
            <a:pPr algn="r"/>
            <a:r>
              <a:rPr lang="en-GB" sz="3200" b="1" dirty="0">
                <a:solidFill>
                  <a:srgbClr val="8F3A8E"/>
                </a:solidFill>
                <a:latin typeface="Gill Sans Std" pitchFamily="34" charset="0"/>
              </a:rPr>
              <a:t>Useful links for info and advice (OERs)</a:t>
            </a:r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09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013576" cy="4032448"/>
          </a:xfrm>
        </p:spPr>
        <p:txBody>
          <a:bodyPr>
            <a:normAutofit/>
          </a:bodyPr>
          <a:lstStyle/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Find out what software your institution has already bought and get training in it</a:t>
            </a:r>
          </a:p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Find out how to get best use out of your VLE</a:t>
            </a:r>
          </a:p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Always start with your teaching purpose and then decide which tool/software may work best for you – it may not be a technical solution!</a:t>
            </a:r>
          </a:p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Plan on paper and consider how, when and where students will interact with your material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1008112"/>
          </a:xfrm>
        </p:spPr>
        <p:txBody>
          <a:bodyPr>
            <a:noAutofit/>
          </a:bodyPr>
          <a:lstStyle/>
          <a:p>
            <a:pPr algn="r"/>
            <a:r>
              <a:rPr lang="en-GB" sz="3200" b="1" dirty="0" smtClean="0">
                <a:solidFill>
                  <a:srgbClr val="8F3A8E"/>
                </a:solidFill>
                <a:effectLst/>
                <a:latin typeface="Gill Sans Std" pitchFamily="34" charset="0"/>
              </a:rPr>
              <a:t>Some tips for authoring online activities…</a:t>
            </a:r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67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013576" cy="4248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Authoring tools:</a:t>
            </a:r>
          </a:p>
          <a:p>
            <a:pPr marL="0" indent="0">
              <a:buNone/>
            </a:pPr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Exercise generators: 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3"/>
              </a:rPr>
              <a:t>Hot Potatoes</a:t>
            </a:r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Learning object creators: (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4"/>
              </a:rPr>
              <a:t>LOC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, 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5"/>
              </a:rPr>
              <a:t>Xerte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, 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6"/>
              </a:rPr>
              <a:t>GloMaker2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)</a:t>
            </a:r>
          </a:p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Course production: (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7"/>
              </a:rPr>
              <a:t>WimbaCreate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)</a:t>
            </a:r>
          </a:p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Audio/video recordings: (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8"/>
              </a:rPr>
              <a:t>vocaroo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, 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9"/>
              </a:rPr>
              <a:t>Audacity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, 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10"/>
              </a:rPr>
              <a:t>eyejot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, 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11"/>
              </a:rPr>
              <a:t>mailvu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)</a:t>
            </a:r>
          </a:p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Screen capture: (</a:t>
            </a:r>
            <a:r>
              <a:rPr lang="en-GB" sz="2400" dirty="0" err="1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Camtasia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)</a:t>
            </a:r>
          </a:p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Cool tools: (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12"/>
              </a:rPr>
              <a:t>MyBrainshark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, 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13"/>
              </a:rPr>
              <a:t>Toondoo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)</a:t>
            </a:r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864096"/>
          </a:xfrm>
        </p:spPr>
        <p:txBody>
          <a:bodyPr>
            <a:noAutofit/>
          </a:bodyPr>
          <a:lstStyle/>
          <a:p>
            <a:pPr algn="r"/>
            <a:r>
              <a:rPr lang="en-GB" sz="3200" b="1" dirty="0" smtClean="0">
                <a:solidFill>
                  <a:srgbClr val="8F3A8E"/>
                </a:solidFill>
                <a:effectLst/>
                <a:latin typeface="Gill Sans Std" pitchFamily="34" charset="0"/>
              </a:rPr>
              <a:t>…and some tools</a:t>
            </a:r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864096"/>
          </a:xfrm>
        </p:spPr>
        <p:txBody>
          <a:bodyPr>
            <a:noAutofit/>
          </a:bodyPr>
          <a:lstStyle/>
          <a:p>
            <a:pPr algn="r"/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2" y="0"/>
            <a:ext cx="9126608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011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864096"/>
          </a:xfrm>
        </p:spPr>
        <p:txBody>
          <a:bodyPr>
            <a:noAutofit/>
          </a:bodyPr>
          <a:lstStyle/>
          <a:p>
            <a:pPr algn="r"/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45" y="0"/>
            <a:ext cx="914424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369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013576" cy="4032448"/>
          </a:xfrm>
        </p:spPr>
        <p:txBody>
          <a:bodyPr>
            <a:normAutofit/>
          </a:bodyPr>
          <a:lstStyle/>
          <a:p>
            <a:r>
              <a:rPr lang="en-GB" sz="2400" dirty="0" err="1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HumBox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 and Language Box: store and manage your own resources, access other peoples’ material, create collections online for students to use.</a:t>
            </a:r>
          </a:p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LOC tool: simple authoring tool with a conscious pedagogic 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approach</a:t>
            </a:r>
          </a:p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Attend or present at our annual </a:t>
            </a:r>
            <a:r>
              <a:rPr lang="en-GB" sz="2400" dirty="0" err="1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elearning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 symposium</a:t>
            </a:r>
            <a:endParaRPr lang="en-GB" sz="2400" dirty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Workshops 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and conferences</a:t>
            </a:r>
          </a:p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Ask our advice, help or collaboration with your events or funding </a:t>
            </a:r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bids</a:t>
            </a:r>
            <a:endParaRPr lang="en-GB" sz="2400" dirty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864096"/>
          </a:xfrm>
        </p:spPr>
        <p:txBody>
          <a:bodyPr>
            <a:noAutofit/>
          </a:bodyPr>
          <a:lstStyle/>
          <a:p>
            <a:pPr algn="r"/>
            <a:r>
              <a:rPr lang="en-GB" sz="3200" b="1" dirty="0" smtClean="0">
                <a:solidFill>
                  <a:srgbClr val="8F3A8E"/>
                </a:solidFill>
                <a:effectLst/>
                <a:latin typeface="Gill Sans Std" pitchFamily="34" charset="0"/>
              </a:rPr>
              <a:t>Use LLAS to help you create and share</a:t>
            </a:r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2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80728"/>
            <a:ext cx="8013576" cy="50405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Online: </a:t>
            </a:r>
          </a:p>
          <a:p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Using social networking sites and other technology – useful tips from a language teacher </a:t>
            </a:r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3"/>
              </a:rPr>
              <a:t>http://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3"/>
              </a:rPr>
              <a:t>www.iltl.wordpress.com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 </a:t>
            </a:r>
          </a:p>
          <a:p>
            <a:r>
              <a:rPr lang="en-GB" sz="2000" dirty="0" err="1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Blogpost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 on trends in educational 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technology: 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4"/>
              </a:rPr>
              <a:t>http</a:t>
            </a:r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4"/>
              </a:rPr>
              <a:t>://learn231.wordpress.com/2011/10/25/trend-report-1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4"/>
              </a:rPr>
              <a:t>/</a:t>
            </a:r>
            <a:endParaRPr lang="en-GB" sz="20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  <a:p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Guardian Story about Stanford University’s AI </a:t>
            </a:r>
            <a:r>
              <a:rPr lang="en-GB" sz="200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course: </a:t>
            </a:r>
            <a:r>
              <a:rPr lang="en-GB" sz="200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5"/>
              </a:rPr>
              <a:t>http</a:t>
            </a:r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5"/>
              </a:rPr>
              <a:t>://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5"/>
              </a:rPr>
              <a:t>tinyurl.com/cp76drx</a:t>
            </a:r>
            <a:endParaRPr lang="en-GB" sz="20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  <a:p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LLAS </a:t>
            </a:r>
            <a:r>
              <a:rPr lang="en-GB" sz="2000" dirty="0" err="1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elearning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 symposium past 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presentations (recent topics: use of Twitter; Facebook and social networking sites in education; tandem learning; apps, wikis): </a:t>
            </a:r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6"/>
              </a:rPr>
              <a:t>http://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6"/>
              </a:rPr>
              <a:t>www.llas.ac.uk/events/archive/6395</a:t>
            </a:r>
            <a:endParaRPr lang="en-GB" sz="20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  <a:p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Database of open access research into teaching MFL 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  <a:hlinkClick r:id="rId7"/>
              </a:rPr>
              <a:t>http://yazikopen.org.uk/yazikopen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 </a:t>
            </a:r>
            <a:endParaRPr lang="en-GB" sz="20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  <a:p>
            <a:pPr marL="0" indent="0">
              <a:buNone/>
            </a:pPr>
            <a:endParaRPr lang="en-GB" sz="2000" dirty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  <a:p>
            <a:pPr marL="0" indent="0">
              <a:buNone/>
            </a:pP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Books:</a:t>
            </a:r>
            <a:endParaRPr lang="en-GB" sz="2000" dirty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  <a:p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‘Rethinking Learning for a digital age’ (2010) by </a:t>
            </a:r>
            <a:r>
              <a:rPr lang="en-GB" sz="2000" dirty="0" err="1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Rhona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 Sharpe, Sara de </a:t>
            </a:r>
            <a:r>
              <a:rPr lang="en-GB" sz="2000" dirty="0" err="1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Freitas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, Helen </a:t>
            </a:r>
            <a:r>
              <a:rPr lang="en-GB" sz="2000" dirty="0" err="1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Beetham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. </a:t>
            </a:r>
            <a:r>
              <a:rPr lang="en-GB" sz="2000" dirty="0" err="1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Routledge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.</a:t>
            </a:r>
          </a:p>
          <a:p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Gill Sans Std Light" pitchFamily="34" charset="0"/>
              </a:rPr>
              <a:t>‘The Digital Scholar’ (2011) by Martin Weller. Bloomsbury.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576064"/>
          </a:xfrm>
        </p:spPr>
        <p:txBody>
          <a:bodyPr>
            <a:noAutofit/>
          </a:bodyPr>
          <a:lstStyle/>
          <a:p>
            <a:pPr algn="r"/>
            <a:r>
              <a:rPr lang="en-GB" sz="3200" b="1" dirty="0" smtClean="0">
                <a:solidFill>
                  <a:srgbClr val="8F3A8E"/>
                </a:solidFill>
                <a:latin typeface="Gill Sans Std" pitchFamily="34" charset="0"/>
              </a:rPr>
              <a:t>Some useful </a:t>
            </a:r>
            <a:r>
              <a:rPr lang="en-GB" sz="3200" b="1" dirty="0" smtClean="0">
                <a:solidFill>
                  <a:srgbClr val="8F3A8E"/>
                </a:solidFill>
                <a:latin typeface="Gill Sans Std" pitchFamily="34" charset="0"/>
              </a:rPr>
              <a:t>links and references</a:t>
            </a:r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68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620688"/>
            <a:ext cx="8013576" cy="5112568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360363" algn="l"/>
              </a:tabLst>
            </a:pPr>
            <a:r>
              <a:rPr lang="en-GB" sz="4400" dirty="0">
                <a:solidFill>
                  <a:srgbClr val="8F3A8E"/>
                </a:solidFill>
                <a:latin typeface="Gill Sans Std Light" pitchFamily="34" charset="0"/>
              </a:rPr>
              <a:t>Question: </a:t>
            </a:r>
            <a:endParaRPr lang="en-GB" sz="4400" dirty="0" smtClean="0">
              <a:solidFill>
                <a:srgbClr val="8F3A8E"/>
              </a:solidFill>
              <a:latin typeface="Gill Sans Std Light" pitchFamily="34" charset="0"/>
            </a:endParaRPr>
          </a:p>
          <a:p>
            <a:pPr marL="0" indent="0">
              <a:buNone/>
              <a:tabLst>
                <a:tab pos="360363" algn="l"/>
              </a:tabLst>
            </a:pPr>
            <a:endParaRPr lang="en-GB" sz="4400" dirty="0" smtClean="0">
              <a:solidFill>
                <a:srgbClr val="8F3A8E"/>
              </a:solidFill>
              <a:latin typeface="Gill Sans Std Light" pitchFamily="34" charset="0"/>
            </a:endParaRPr>
          </a:p>
          <a:p>
            <a:pPr marL="0" indent="0">
              <a:buNone/>
              <a:tabLst>
                <a:tab pos="360363" algn="l"/>
              </a:tabLst>
            </a:pPr>
            <a:r>
              <a:rPr lang="en-GB" sz="4400" dirty="0" smtClean="0">
                <a:solidFill>
                  <a:srgbClr val="8F3A8E"/>
                </a:solidFill>
                <a:latin typeface="Gill Sans Std Light" pitchFamily="34" charset="0"/>
              </a:rPr>
              <a:t>What </a:t>
            </a:r>
            <a:r>
              <a:rPr lang="en-GB" sz="4400" dirty="0">
                <a:solidFill>
                  <a:srgbClr val="8F3A8E"/>
                </a:solidFill>
                <a:latin typeface="Gill Sans Std Light" pitchFamily="34" charset="0"/>
              </a:rPr>
              <a:t>kinds of technology do you already use with your students?</a:t>
            </a:r>
            <a:endParaRPr lang="en-GB" sz="4400" dirty="0" smtClean="0">
              <a:solidFill>
                <a:srgbClr val="8F3A8E"/>
              </a:solidFill>
              <a:latin typeface="Gill Sans Std Light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0" y="260648"/>
            <a:ext cx="8280920" cy="864096"/>
          </a:xfrm>
        </p:spPr>
        <p:txBody>
          <a:bodyPr>
            <a:normAutofit/>
          </a:bodyPr>
          <a:lstStyle/>
          <a:p>
            <a:pPr algn="r"/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37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013576" cy="4032448"/>
          </a:xfrm>
        </p:spPr>
        <p:txBody>
          <a:bodyPr>
            <a:normAutofit/>
          </a:bodyPr>
          <a:lstStyle/>
          <a:p>
            <a:r>
              <a:rPr lang="en-GB" sz="2800" dirty="0" smtClean="0">
                <a:latin typeface="Gill Sans Std Light" pitchFamily="34" charset="0"/>
              </a:rPr>
              <a:t>Email</a:t>
            </a:r>
          </a:p>
          <a:p>
            <a:r>
              <a:rPr lang="en-GB" sz="2800" dirty="0" smtClean="0">
                <a:latin typeface="Gill Sans Std Light" pitchFamily="34" charset="0"/>
              </a:rPr>
              <a:t>internet </a:t>
            </a:r>
          </a:p>
          <a:p>
            <a:r>
              <a:rPr lang="en-GB" sz="2800" dirty="0" smtClean="0">
                <a:latin typeface="Gill Sans Std Light" pitchFamily="34" charset="0"/>
              </a:rPr>
              <a:t>VLE </a:t>
            </a:r>
            <a:r>
              <a:rPr lang="en-GB" sz="2800" dirty="0">
                <a:latin typeface="Gill Sans Std Light" pitchFamily="34" charset="0"/>
              </a:rPr>
              <a:t>(Blackboard, </a:t>
            </a:r>
            <a:r>
              <a:rPr lang="en-GB" sz="2800" dirty="0" err="1">
                <a:latin typeface="Gill Sans Std Light" pitchFamily="34" charset="0"/>
              </a:rPr>
              <a:t>WebCT</a:t>
            </a:r>
            <a:r>
              <a:rPr lang="en-GB" sz="2800" dirty="0">
                <a:latin typeface="Gill Sans Std Light" pitchFamily="34" charset="0"/>
              </a:rPr>
              <a:t>, </a:t>
            </a:r>
            <a:r>
              <a:rPr lang="en-GB" sz="2800" dirty="0" smtClean="0">
                <a:latin typeface="Gill Sans Std Light" pitchFamily="34" charset="0"/>
              </a:rPr>
              <a:t>Moodle)</a:t>
            </a:r>
          </a:p>
          <a:p>
            <a:r>
              <a:rPr lang="en-GB" sz="2800" dirty="0" smtClean="0">
                <a:latin typeface="Gill Sans Std Light" pitchFamily="34" charset="0"/>
              </a:rPr>
              <a:t>social </a:t>
            </a:r>
            <a:r>
              <a:rPr lang="en-GB" sz="2800" dirty="0">
                <a:latin typeface="Gill Sans Std Light" pitchFamily="34" charset="0"/>
              </a:rPr>
              <a:t>networking e.g. Facebook, </a:t>
            </a:r>
            <a:r>
              <a:rPr lang="en-GB" sz="2800" dirty="0" err="1">
                <a:latin typeface="Gill Sans Std Light" pitchFamily="34" charset="0"/>
              </a:rPr>
              <a:t>youTube</a:t>
            </a:r>
            <a:r>
              <a:rPr lang="en-GB" sz="2800" dirty="0">
                <a:latin typeface="Gill Sans Std Light" pitchFamily="34" charset="0"/>
              </a:rPr>
              <a:t>, </a:t>
            </a:r>
            <a:r>
              <a:rPr lang="en-GB" sz="2800" dirty="0" smtClean="0">
                <a:latin typeface="Gill Sans Std Light" pitchFamily="34" charset="0"/>
              </a:rPr>
              <a:t>Twitter</a:t>
            </a:r>
          </a:p>
          <a:p>
            <a:r>
              <a:rPr lang="en-GB" sz="2800" dirty="0" smtClean="0">
                <a:latin typeface="Gill Sans Std Light" pitchFamily="34" charset="0"/>
              </a:rPr>
              <a:t>collaborative </a:t>
            </a:r>
            <a:r>
              <a:rPr lang="en-GB" sz="2800" dirty="0">
                <a:latin typeface="Gill Sans Std Light" pitchFamily="34" charset="0"/>
              </a:rPr>
              <a:t>tools (Wikis, Google </a:t>
            </a:r>
            <a:r>
              <a:rPr lang="en-GB" sz="2800" dirty="0" smtClean="0">
                <a:latin typeface="Gill Sans Std Light" pitchFamily="34" charset="0"/>
              </a:rPr>
              <a:t>docs, blogs)</a:t>
            </a:r>
            <a:endParaRPr lang="en-GB" sz="2800" dirty="0">
              <a:latin typeface="Gill Sans Std Light" pitchFamily="34" charset="0"/>
            </a:endParaRPr>
          </a:p>
          <a:p>
            <a:pPr marL="0" indent="0">
              <a:buNone/>
            </a:pPr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864096"/>
          </a:xfrm>
        </p:spPr>
        <p:txBody>
          <a:bodyPr>
            <a:noAutofit/>
          </a:bodyPr>
          <a:lstStyle/>
          <a:p>
            <a:pPr algn="r"/>
            <a:r>
              <a:rPr lang="en-GB" sz="3200" b="1" dirty="0">
                <a:solidFill>
                  <a:srgbClr val="8F3A8E"/>
                </a:solidFill>
                <a:latin typeface="Gill Sans Std" pitchFamily="34" charset="0"/>
              </a:rPr>
              <a:t>Question: what kinds of technology do you already use with your students?</a:t>
            </a:r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31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013576" cy="4464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>
                <a:latin typeface="Gill Sans Std Light" pitchFamily="34" charset="0"/>
              </a:rPr>
              <a:t>Nature of </a:t>
            </a:r>
            <a:r>
              <a:rPr lang="en-GB" sz="2400" dirty="0" smtClean="0">
                <a:latin typeface="Gill Sans Std Light" pitchFamily="34" charset="0"/>
              </a:rPr>
              <a:t>teaching and learning </a:t>
            </a:r>
            <a:r>
              <a:rPr lang="en-GB" sz="2400" dirty="0">
                <a:latin typeface="Gill Sans Std Light" pitchFamily="34" charset="0"/>
              </a:rPr>
              <a:t>in HE </a:t>
            </a:r>
            <a:r>
              <a:rPr lang="en-GB" sz="2400" dirty="0" smtClean="0">
                <a:latin typeface="Gill Sans Std Light" pitchFamily="34" charset="0"/>
              </a:rPr>
              <a:t>is changing</a:t>
            </a:r>
            <a:r>
              <a:rPr lang="en-GB" sz="2400" dirty="0">
                <a:latin typeface="Gill Sans Std Light" pitchFamily="34" charset="0"/>
              </a:rPr>
              <a:t>: </a:t>
            </a:r>
            <a:endParaRPr lang="en-GB" sz="2400" dirty="0" smtClean="0">
              <a:latin typeface="Gill Sans Std Light" pitchFamily="34" charset="0"/>
            </a:endParaRPr>
          </a:p>
          <a:p>
            <a:pPr marL="0" indent="0">
              <a:buNone/>
            </a:pPr>
            <a:endParaRPr lang="en-GB" sz="2400" dirty="0">
              <a:latin typeface="Gill Sans Std Light" pitchFamily="34" charset="0"/>
            </a:endParaRPr>
          </a:p>
          <a:p>
            <a:r>
              <a:rPr lang="en-GB" sz="2400" dirty="0">
                <a:latin typeface="Gill Sans Std Light" pitchFamily="34" charset="0"/>
              </a:rPr>
              <a:t>diverse student body requires different modes of delivery – distance, self-study, larger class sizes.</a:t>
            </a:r>
          </a:p>
          <a:p>
            <a:r>
              <a:rPr lang="en-GB" sz="2400" dirty="0">
                <a:latin typeface="Gill Sans Std Light" pitchFamily="34" charset="0"/>
              </a:rPr>
              <a:t>students use technology extensively in ‘real-life’</a:t>
            </a:r>
          </a:p>
          <a:p>
            <a:r>
              <a:rPr lang="en-GB" sz="2400" dirty="0">
                <a:latin typeface="Gill Sans Std Light" pitchFamily="34" charset="0"/>
              </a:rPr>
              <a:t>institutional demands e.g. e-learning </a:t>
            </a:r>
            <a:r>
              <a:rPr lang="en-GB" sz="2400" dirty="0" smtClean="0">
                <a:latin typeface="Gill Sans Std Light" pitchFamily="34" charset="0"/>
              </a:rPr>
              <a:t>strategies, mandatory use of certain technologies</a:t>
            </a:r>
            <a:endParaRPr lang="en-GB" sz="2400" dirty="0">
              <a:latin typeface="Gill Sans Std Light" pitchFamily="34" charset="0"/>
            </a:endParaRPr>
          </a:p>
          <a:p>
            <a:r>
              <a:rPr lang="en-GB" sz="2400" dirty="0">
                <a:latin typeface="Gill Sans Std Light" pitchFamily="34" charset="0"/>
              </a:rPr>
              <a:t>new funding </a:t>
            </a:r>
            <a:r>
              <a:rPr lang="en-GB" sz="2400" dirty="0" smtClean="0">
                <a:latin typeface="Gill Sans Std Light" pitchFamily="34" charset="0"/>
              </a:rPr>
              <a:t>models and new expectations</a:t>
            </a:r>
            <a:endParaRPr lang="en-GB" sz="2400" dirty="0">
              <a:latin typeface="Gill Sans Std Light" pitchFamily="34" charset="0"/>
            </a:endParaRPr>
          </a:p>
          <a:p>
            <a:r>
              <a:rPr lang="en-GB" sz="2400" dirty="0">
                <a:latin typeface="Gill Sans Std Light" pitchFamily="34" charset="0"/>
              </a:rPr>
              <a:t>funding Council/Government priorities e.g. open educational resources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0" y="260648"/>
            <a:ext cx="8280920" cy="864096"/>
          </a:xfrm>
        </p:spPr>
        <p:txBody>
          <a:bodyPr>
            <a:normAutofit/>
          </a:bodyPr>
          <a:lstStyle/>
          <a:p>
            <a:pPr algn="r"/>
            <a:r>
              <a:rPr lang="en-GB" sz="4000" b="1" dirty="0" smtClean="0">
                <a:solidFill>
                  <a:srgbClr val="8F3A8E"/>
                </a:solidFill>
                <a:effectLst/>
                <a:latin typeface="Gill Sans Std" pitchFamily="34" charset="0"/>
              </a:rPr>
              <a:t>You can’t ignore technology…</a:t>
            </a:r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03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013576" cy="40324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>
                <a:latin typeface="Gill Sans Std Light" pitchFamily="34" charset="0"/>
              </a:rPr>
              <a:t>"OERs are teaching, learning and research resources that reside in the public domain or have been released under an intellectual property license that permits their free use or re-purposing by others.”</a:t>
            </a:r>
          </a:p>
          <a:p>
            <a:pPr marL="0" indent="0">
              <a:buNone/>
            </a:pPr>
            <a:r>
              <a:rPr lang="en-GB" sz="2400" dirty="0">
                <a:latin typeface="Gill Sans Std Light" pitchFamily="34" charset="0"/>
              </a:rPr>
              <a:t> </a:t>
            </a:r>
          </a:p>
          <a:p>
            <a:pPr marL="0" indent="0">
              <a:buNone/>
            </a:pPr>
            <a:r>
              <a:rPr lang="en-GB" sz="2400" i="1" dirty="0">
                <a:latin typeface="Gill Sans Std Light" pitchFamily="34" charset="0"/>
              </a:rPr>
              <a:t>- Report for the William and Flora Hewlett Foundation</a:t>
            </a:r>
          </a:p>
          <a:p>
            <a:pPr marL="0" indent="0">
              <a:buNone/>
            </a:pPr>
            <a:endParaRPr lang="en-GB" sz="2400" dirty="0" smtClean="0">
              <a:solidFill>
                <a:schemeClr val="bg1">
                  <a:lumMod val="50000"/>
                </a:schemeClr>
              </a:solidFill>
              <a:latin typeface="Gill Sans Std Ligh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864096"/>
          </a:xfrm>
        </p:spPr>
        <p:txBody>
          <a:bodyPr>
            <a:noAutofit/>
          </a:bodyPr>
          <a:lstStyle/>
          <a:p>
            <a:pPr algn="r"/>
            <a:r>
              <a:rPr lang="en-GB" sz="3200" b="1" dirty="0" smtClean="0">
                <a:solidFill>
                  <a:srgbClr val="8F3A8E"/>
                </a:solidFill>
                <a:latin typeface="Gill Sans Std" pitchFamily="34" charset="0"/>
              </a:rPr>
              <a:t>What are Open Educational Resources?</a:t>
            </a:r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54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864096"/>
          </a:xfrm>
        </p:spPr>
        <p:txBody>
          <a:bodyPr>
            <a:noAutofit/>
          </a:bodyPr>
          <a:lstStyle/>
          <a:p>
            <a:pPr algn="r"/>
            <a:r>
              <a:rPr lang="en-GB" sz="3200" b="1" dirty="0" smtClean="0">
                <a:solidFill>
                  <a:srgbClr val="8F3A8E"/>
                </a:solidFill>
                <a:latin typeface="Gill Sans Std" pitchFamily="34" charset="0"/>
              </a:rPr>
              <a:t>The ‘OER’ movement</a:t>
            </a:r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  <p:pic>
        <p:nvPicPr>
          <p:cNvPr id="6" name="Picture 19" descr="ocw consortium home page">
            <a:hlinkClick r:id="rId4" tooltip="back to &#10;home page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21145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30"/>
          <a:stretch/>
        </p:blipFill>
        <p:spPr bwMode="auto">
          <a:xfrm>
            <a:off x="3059832" y="1479550"/>
            <a:ext cx="5081837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36" y="2366149"/>
            <a:ext cx="1547813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062" y="2738418"/>
            <a:ext cx="4804370" cy="594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90015"/>
            <a:ext cx="2663825" cy="50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3861048"/>
            <a:ext cx="1431925" cy="134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303" y="3686477"/>
            <a:ext cx="1878013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202485"/>
            <a:ext cx="4913313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750" y="4767656"/>
            <a:ext cx="1491530" cy="872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24" y="4055967"/>
            <a:ext cx="17716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 descr="MERLOT - Multimedia Education Resource for Learning and Online Teachi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159551"/>
            <a:ext cx="1781175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831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864096"/>
          </a:xfrm>
        </p:spPr>
        <p:txBody>
          <a:bodyPr>
            <a:noAutofit/>
          </a:bodyPr>
          <a:lstStyle/>
          <a:p>
            <a:pPr algn="r"/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4228228" cy="403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62983"/>
            <a:ext cx="5541117" cy="3869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563" y="904853"/>
            <a:ext cx="5796136" cy="3916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022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562" y="260648"/>
            <a:ext cx="8280920" cy="864096"/>
          </a:xfrm>
        </p:spPr>
        <p:txBody>
          <a:bodyPr>
            <a:noAutofit/>
          </a:bodyPr>
          <a:lstStyle/>
          <a:p>
            <a:pPr algn="r"/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2" t="6464" r="2892" b="10125"/>
          <a:stretch/>
        </p:blipFill>
        <p:spPr bwMode="auto">
          <a:xfrm>
            <a:off x="-10819" y="0"/>
            <a:ext cx="9263339" cy="6892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544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</TotalTime>
  <Words>827</Words>
  <Application>Microsoft Office PowerPoint</Application>
  <PresentationFormat>On-screen Show (4:3)</PresentationFormat>
  <Paragraphs>127</Paragraphs>
  <Slides>26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Using, developing and sharing your teaching resources</vt:lpstr>
      <vt:lpstr>Overview</vt:lpstr>
      <vt:lpstr>PowerPoint Presentation</vt:lpstr>
      <vt:lpstr>Question: what kinds of technology do you already use with your students?</vt:lpstr>
      <vt:lpstr>You can’t ignore technology…</vt:lpstr>
      <vt:lpstr>What are Open Educational Resources?</vt:lpstr>
      <vt:lpstr>The ‘OER’ movement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Benefits of sharing</vt:lpstr>
      <vt:lpstr>Reasons for using HumBox</vt:lpstr>
      <vt:lpstr>How do I get started?</vt:lpstr>
      <vt:lpstr>Useful links for info and advice (OERs)</vt:lpstr>
      <vt:lpstr>Some tips for authoring online activities…</vt:lpstr>
      <vt:lpstr>…and some tools</vt:lpstr>
      <vt:lpstr>PowerPoint Presentation</vt:lpstr>
      <vt:lpstr>PowerPoint Presentation</vt:lpstr>
      <vt:lpstr>Use LLAS to help you create and share</vt:lpstr>
      <vt:lpstr>Some useful links and references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Course title</dc:title>
  <dc:creator>Georgin L.I.</dc:creator>
  <cp:lastModifiedBy>Borthwick K.E.</cp:lastModifiedBy>
  <cp:revision>119</cp:revision>
  <dcterms:created xsi:type="dcterms:W3CDTF">2011-06-08T14:55:26Z</dcterms:created>
  <dcterms:modified xsi:type="dcterms:W3CDTF">2012-04-13T08:58:22Z</dcterms:modified>
</cp:coreProperties>
</file>