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9" r:id="rId1"/>
  </p:sldMasterIdLst>
  <p:notesMasterIdLst>
    <p:notesMasterId r:id="rId12"/>
  </p:notesMasterIdLst>
  <p:handoutMasterIdLst>
    <p:handoutMasterId r:id="rId13"/>
  </p:handoutMasterIdLst>
  <p:sldIdLst>
    <p:sldId id="256" r:id="rId2"/>
    <p:sldId id="343" r:id="rId3"/>
    <p:sldId id="344" r:id="rId4"/>
    <p:sldId id="345" r:id="rId5"/>
    <p:sldId id="339" r:id="rId6"/>
    <p:sldId id="346" r:id="rId7"/>
    <p:sldId id="338" r:id="rId8"/>
    <p:sldId id="349" r:id="rId9"/>
    <p:sldId id="354" r:id="rId10"/>
    <p:sldId id="352" r:id="rId11"/>
  </p:sldIdLst>
  <p:sldSz cx="9144000" cy="5143500" type="screen16x9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1D67"/>
    <a:srgbClr val="64165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70" autoAdjust="0"/>
    <p:restoredTop sz="77957" autoAdjust="0"/>
  </p:normalViewPr>
  <p:slideViewPr>
    <p:cSldViewPr>
      <p:cViewPr>
        <p:scale>
          <a:sx n="67" d="100"/>
          <a:sy n="67" d="100"/>
        </p:scale>
        <p:origin x="-462" y="75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20 July 2011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3068C7B-DC11-4CEC-BB23-E1DE25243C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r>
              <a:rPr lang="en-US"/>
              <a:t>20 July 2011</a:t>
            </a: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en-US" noProof="0" smtClean="0"/>
              <a:t>Click to edit Master text styles</a:t>
            </a:r>
            <a:endParaRPr lang="en-US" noProof="0"/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AD2D2907-CC81-4DB3-9F40-64C1FA0F21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Rectangl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Rectangl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  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Rectangl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8435" name="Date Placeholder 6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F6603DE-5B05-4194-969C-2F623EC44F04}" type="datetime2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Wednesday, July 04, 2012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Rectangl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  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Rectangl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  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Rectangl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  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Rectangl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  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Rectangl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  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Rectangl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   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Rectangl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  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3851275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9"/>
          <p:cNvSpPr/>
          <p:nvPr/>
        </p:nvSpPr>
        <p:spPr bwMode="invGray">
          <a:xfrm>
            <a:off x="0" y="3846513"/>
            <a:ext cx="9144000" cy="333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16886"/>
            <a:ext cx="8077200" cy="1255014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371600"/>
            <a:ext cx="8077200" cy="1124712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US"/>
              <a:t>27 May 2011</a:t>
            </a:r>
            <a:endParaRPr lang="en-US" sz="2000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200" b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C596850C-8E3E-4F7A-A5C7-32BB39CFAE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27 May 2011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1151C-8E6F-4148-A4C1-45BF91B9AB4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invGray">
          <a:xfrm>
            <a:off x="6599238" y="0"/>
            <a:ext cx="46037" cy="51435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 bwMode="ltGray">
          <a:xfrm>
            <a:off x="6648450" y="0"/>
            <a:ext cx="2514600" cy="51435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05980"/>
            <a:ext cx="1905000" cy="4388644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4388644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27 May 2011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4783138"/>
            <a:ext cx="3836987" cy="2730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D05C5-0DCC-43DC-945B-108A426D3D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586"/>
            <a:ext cx="8229600" cy="939546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27 May 2011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7DFE0-15DD-4251-B14D-8D939FA6E4F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1952625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 bwMode="invGray">
          <a:xfrm>
            <a:off x="0" y="1952625"/>
            <a:ext cx="9144000" cy="333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89154"/>
            <a:ext cx="8013192" cy="1227582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371600"/>
            <a:ext cx="8022336" cy="51435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27 May 2011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400"/>
            </a:lvl1pPr>
          </a:lstStyle>
          <a:p>
            <a:pPr>
              <a:defRPr/>
            </a:pPr>
            <a:fld id="{A9C51712-311C-4810-B033-A6CDECCDC698}" type="slidenum">
              <a:rPr lang="en-US"/>
              <a:pPr>
                <a:defRPr/>
              </a:pPr>
              <a:t>‹#›</a:t>
            </a:fld>
            <a:endParaRPr lang="en-US" b="0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0452"/>
            <a:ext cx="4038600" cy="3467862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0452"/>
            <a:ext cx="4038600" cy="34678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27 May 2011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CD6D7-7588-4C24-AFFE-5A60E3E5851A}" type="slidenum">
              <a:rPr lang="en-US"/>
              <a:pPr>
                <a:defRPr/>
              </a:pPr>
              <a:t>‹#›</a:t>
            </a:fld>
            <a:endParaRPr lang="en-US" sz="1200" b="0">
              <a:solidFill>
                <a:schemeClr val="tx1">
                  <a:tint val="9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4241"/>
            <a:ext cx="4040188" cy="536516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37134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74241"/>
            <a:ext cx="4041775" cy="536516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37134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27 May 2011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8B8AC-C6C2-405E-9424-3B6D9A745277}" type="slidenum">
              <a:rPr lang="en-US"/>
              <a:pPr>
                <a:defRPr/>
              </a:pPr>
              <a:t>‹#›</a:t>
            </a:fld>
            <a:endParaRPr lang="en-US" sz="1200" b="0">
              <a:solidFill>
                <a:schemeClr val="tx1">
                  <a:tint val="9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27 May 2011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200" b="0"/>
            </a:lvl1pPr>
          </a:lstStyle>
          <a:p>
            <a:pPr>
              <a:defRPr/>
            </a:pPr>
            <a:fld id="{09DFD753-04C1-4612-9578-7F973444DD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27 May 2011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200" b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65CBF4F-511C-4E5F-BCF2-F0BB1C38477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/>
          <p:nvPr/>
        </p:nvSpPr>
        <p:spPr bwMode="invGray">
          <a:xfrm>
            <a:off x="2855913" y="0"/>
            <a:ext cx="46037" cy="1090613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 bwMode="invGray">
          <a:xfrm>
            <a:off x="2855913" y="0"/>
            <a:ext cx="46037" cy="1090613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14300"/>
            <a:ext cx="2523744" cy="733806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8" y="1307350"/>
            <a:ext cx="5920641" cy="34191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297514"/>
            <a:ext cx="2468880" cy="3429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27 May 2011</a:t>
            </a: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 sz="1200" b="0"/>
            </a:lvl1pPr>
          </a:lstStyle>
          <a:p>
            <a:pPr>
              <a:defRPr/>
            </a:pPr>
            <a:fld id="{8C5DF3EF-2711-4CB9-8A11-FFA0913D8A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2855913" y="0"/>
            <a:ext cx="46037" cy="51435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 bwMode="invGray">
          <a:xfrm>
            <a:off x="2855913" y="0"/>
            <a:ext cx="46037" cy="51435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16586"/>
            <a:ext cx="2525150" cy="733806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6" y="1113606"/>
            <a:ext cx="6247397" cy="4029894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296162"/>
            <a:ext cx="2468880" cy="3429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5100" y="877888"/>
            <a:ext cx="2522538" cy="1508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27 May 2011</a:t>
            </a: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300" y="877888"/>
            <a:ext cx="5194300" cy="150812"/>
          </a:xfrm>
        </p:spPr>
        <p:txBody>
          <a:bodyPr/>
          <a:lstStyle>
            <a:lvl1pPr algn="l">
              <a:defRPr sz="1200" dirty="0"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877888"/>
            <a:ext cx="733425" cy="150812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E74EC513-08CC-4C99-AF08-E11D1BF1A322}" type="slidenum">
              <a:rPr lang="en-US"/>
              <a:pPr>
                <a:defRPr/>
              </a:pPr>
              <a:t>‹#›</a:t>
            </a:fld>
            <a:endParaRPr lang="en-US" b="0" dirty="0">
              <a:solidFill>
                <a:schemeClr val="tx1">
                  <a:tint val="9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076325"/>
            <a:ext cx="9144000" cy="34925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074738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938213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31913"/>
            <a:ext cx="8229600" cy="346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857750"/>
            <a:ext cx="2133600" cy="206375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9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r>
              <a:rPr lang="en-US"/>
              <a:t>27 May 2011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013" y="4857750"/>
            <a:ext cx="5508625" cy="206375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dirty="0">
                <a:solidFill>
                  <a:schemeClr val="tx2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4857750"/>
            <a:ext cx="733425" cy="206375"/>
          </a:xfrm>
          <a:prstGeom prst="rect">
            <a:avLst/>
          </a:prstGeom>
        </p:spPr>
        <p:txBody>
          <a:bodyPr vert="horz" bIns="0" rtlCol="0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0E80E41C-5081-4C59-8FAE-D32EEDC641B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9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0" r:id="rId10"/>
    <p:sldLayoutId id="214748367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fontAlgn="base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fontAlgn="base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fontAlgn="base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fontAlgn="base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://creativecommons.org/licenses/by-nc-sa/2.0/uk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2.0/uk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humbox.ac.uk/3066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416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ctrTitle"/>
          </p:nvPr>
        </p:nvSpPr>
        <p:spPr>
          <a:xfrm>
            <a:off x="323528" y="339502"/>
            <a:ext cx="8388424" cy="1800200"/>
          </a:xfrm>
        </p:spPr>
        <p:txBody>
          <a:bodyPr>
            <a:normAutofit fontScale="90000"/>
          </a:bodyPr>
          <a:lstStyle>
            <a:extLst/>
          </a:lstStyle>
          <a:p>
            <a:pPr fontAlgn="auto">
              <a:spcAft>
                <a:spcPts val="0"/>
              </a:spcAft>
              <a:defRPr/>
            </a:pPr>
            <a:r>
              <a:rPr lang="en-GB" sz="4000" dirty="0" smtClean="0">
                <a:solidFill>
                  <a:schemeClr val="accent1">
                    <a:satMod val="150000"/>
                  </a:schemeClr>
                </a:solidFill>
                <a:latin typeface="+mn-lt"/>
              </a:rPr>
              <a:t/>
            </a:r>
            <a:br>
              <a:rPr lang="en-GB" sz="4000" dirty="0" smtClean="0">
                <a:solidFill>
                  <a:schemeClr val="accent1">
                    <a:satMod val="150000"/>
                  </a:schemeClr>
                </a:solidFill>
                <a:latin typeface="+mn-lt"/>
              </a:rPr>
            </a:br>
            <a:r>
              <a:rPr lang="en-GB" sz="4000" dirty="0" smtClean="0">
                <a:solidFill>
                  <a:schemeClr val="accent1">
                    <a:satMod val="150000"/>
                  </a:schemeClr>
                </a:solidFill>
                <a:latin typeface="+mn-lt"/>
              </a:rPr>
              <a:t/>
            </a:r>
            <a:br>
              <a:rPr lang="en-GB" sz="4000" dirty="0" smtClean="0">
                <a:solidFill>
                  <a:schemeClr val="accent1">
                    <a:satMod val="150000"/>
                  </a:schemeClr>
                </a:solidFill>
                <a:latin typeface="+mn-lt"/>
              </a:rPr>
            </a:br>
            <a:r>
              <a:rPr lang="en-GB" sz="4000" dirty="0" smtClean="0">
                <a:solidFill>
                  <a:schemeClr val="accent1">
                    <a:satMod val="150000"/>
                  </a:schemeClr>
                </a:solidFill>
                <a:latin typeface="+mn-lt"/>
              </a:rPr>
              <a:t/>
            </a:r>
            <a:br>
              <a:rPr lang="en-GB" sz="4000" dirty="0" smtClean="0">
                <a:solidFill>
                  <a:schemeClr val="accent1">
                    <a:satMod val="150000"/>
                  </a:schemeClr>
                </a:solidFill>
                <a:latin typeface="+mn-lt"/>
              </a:rPr>
            </a:br>
            <a:r>
              <a:rPr lang="en-GB" sz="4000" dirty="0" smtClean="0">
                <a:solidFill>
                  <a:schemeClr val="accent1">
                    <a:satMod val="150000"/>
                  </a:schemeClr>
                </a:solidFill>
                <a:latin typeface="+mn-lt"/>
              </a:rPr>
              <a:t/>
            </a:r>
            <a:br>
              <a:rPr lang="en-GB" sz="4000" dirty="0" smtClean="0">
                <a:solidFill>
                  <a:schemeClr val="accent1">
                    <a:satMod val="150000"/>
                  </a:schemeClr>
                </a:solidFill>
                <a:latin typeface="+mn-lt"/>
              </a:rPr>
            </a:br>
            <a:r>
              <a:rPr lang="en-GB" sz="4000" dirty="0" smtClean="0">
                <a:solidFill>
                  <a:schemeClr val="accent1">
                    <a:satMod val="150000"/>
                  </a:schemeClr>
                </a:solidFill>
                <a:latin typeface="+mn-lt"/>
              </a:rPr>
              <a:t/>
            </a:r>
            <a:br>
              <a:rPr lang="en-GB" sz="4000" dirty="0" smtClean="0">
                <a:solidFill>
                  <a:schemeClr val="accent1">
                    <a:satMod val="150000"/>
                  </a:schemeClr>
                </a:solidFill>
                <a:latin typeface="+mn-lt"/>
              </a:rPr>
            </a:br>
            <a:r>
              <a:rPr lang="en-GB" sz="4000" dirty="0" smtClean="0">
                <a:solidFill>
                  <a:schemeClr val="accent1">
                    <a:satMod val="150000"/>
                  </a:schemeClr>
                </a:solidFill>
                <a:latin typeface="+mn-lt"/>
              </a:rPr>
              <a:t/>
            </a:r>
            <a:br>
              <a:rPr lang="en-GB" sz="4000" dirty="0" smtClean="0">
                <a:solidFill>
                  <a:schemeClr val="accent1">
                    <a:satMod val="150000"/>
                  </a:schemeClr>
                </a:solidFill>
                <a:latin typeface="+mn-lt"/>
              </a:rPr>
            </a:br>
            <a:r>
              <a:rPr lang="en-GB" sz="4000" dirty="0" smtClean="0">
                <a:solidFill>
                  <a:schemeClr val="accent1">
                    <a:satMod val="150000"/>
                  </a:schemeClr>
                </a:solidFill>
                <a:latin typeface="+mn-lt"/>
              </a:rPr>
              <a:t/>
            </a:r>
            <a:br>
              <a:rPr lang="en-GB" sz="4000" dirty="0" smtClean="0">
                <a:solidFill>
                  <a:schemeClr val="accent1">
                    <a:satMod val="150000"/>
                  </a:schemeClr>
                </a:solidFill>
                <a:latin typeface="+mn-lt"/>
              </a:rPr>
            </a:br>
            <a:r>
              <a:rPr lang="en-GB" sz="4000" dirty="0" smtClean="0">
                <a:solidFill>
                  <a:schemeClr val="accent1">
                    <a:satMod val="150000"/>
                  </a:schemeClr>
                </a:solidFill>
                <a:latin typeface="+mn-lt"/>
              </a:rPr>
              <a:t/>
            </a:r>
            <a:br>
              <a:rPr lang="en-GB" sz="4000" dirty="0" smtClean="0">
                <a:solidFill>
                  <a:schemeClr val="accent1">
                    <a:satMod val="150000"/>
                  </a:schemeClr>
                </a:solidFill>
                <a:latin typeface="+mn-lt"/>
              </a:rPr>
            </a:br>
            <a:r>
              <a:rPr lang="en-GB" sz="4000" dirty="0" smtClean="0">
                <a:solidFill>
                  <a:schemeClr val="accent1">
                    <a:satMod val="150000"/>
                  </a:schemeClr>
                </a:solidFill>
                <a:latin typeface="+mn-lt"/>
              </a:rPr>
              <a:t/>
            </a:r>
            <a:br>
              <a:rPr lang="en-GB" sz="4000" dirty="0" smtClean="0">
                <a:solidFill>
                  <a:schemeClr val="accent1">
                    <a:satMod val="150000"/>
                  </a:schemeClr>
                </a:solidFill>
                <a:latin typeface="+mn-lt"/>
              </a:rPr>
            </a:br>
            <a:endParaRPr lang="en-US" sz="4400" cap="small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5363" name="Rectangle 4"/>
          <p:cNvSpPr>
            <a:spLocks noGrp="1"/>
          </p:cNvSpPr>
          <p:nvPr>
            <p:ph type="subTitle" idx="1"/>
          </p:nvPr>
        </p:nvSpPr>
        <p:spPr>
          <a:xfrm>
            <a:off x="323850" y="3651250"/>
            <a:ext cx="6119813" cy="1296988"/>
          </a:xfrm>
        </p:spPr>
        <p:txBody>
          <a:bodyPr/>
          <a:lstStyle/>
          <a:p>
            <a:r>
              <a:rPr lang="en-GB" sz="2400" b="1" smtClean="0"/>
              <a:t>Employer Engagement in a Digital Age. 4 July 2012. University of Greenwich. apt2012</a:t>
            </a:r>
            <a:endParaRPr lang="en-US" sz="2400" b="1" smtClean="0"/>
          </a:p>
        </p:txBody>
      </p:sp>
      <p:sp>
        <p:nvSpPr>
          <p:cNvPr id="15364" name="TextBox 5"/>
          <p:cNvSpPr txBox="1">
            <a:spLocks noChangeArrowheads="1"/>
          </p:cNvSpPr>
          <p:nvPr/>
        </p:nvSpPr>
        <p:spPr bwMode="auto">
          <a:xfrm>
            <a:off x="827088" y="2427288"/>
            <a:ext cx="75612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 b="1">
                <a:latin typeface="Calibri" pitchFamily="34" charset="0"/>
                <a:cs typeface="Calibri" pitchFamily="34" charset="0"/>
              </a:rPr>
              <a:t>Antonio Martínez-Arboleda</a:t>
            </a:r>
          </a:p>
          <a:p>
            <a:r>
              <a:rPr lang="en-GB" sz="2000" b="1">
                <a:latin typeface="Calibri" pitchFamily="34" charset="0"/>
                <a:cs typeface="Calibri" pitchFamily="34" charset="0"/>
              </a:rPr>
              <a:t>Principal Teaching Fellow - SCORE Fellow </a:t>
            </a:r>
          </a:p>
          <a:p>
            <a:r>
              <a:rPr lang="en-GB" sz="2000" b="1">
                <a:latin typeface="Calibri" pitchFamily="34" charset="0"/>
                <a:cs typeface="Calibri" pitchFamily="34" charset="0"/>
              </a:rPr>
              <a:t>University of Leeds – Open University</a:t>
            </a:r>
          </a:p>
        </p:txBody>
      </p:sp>
      <p:pic>
        <p:nvPicPr>
          <p:cNvPr id="15365" name="Picture 7" descr="pink score 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6075" y="3003550"/>
            <a:ext cx="24479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6" name="TextBox 8"/>
          <p:cNvSpPr txBox="1">
            <a:spLocks noChangeArrowheads="1"/>
          </p:cNvSpPr>
          <p:nvPr/>
        </p:nvSpPr>
        <p:spPr bwMode="auto">
          <a:xfrm>
            <a:off x="250825" y="339725"/>
            <a:ext cx="8605838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800" b="1" i="1">
                <a:latin typeface="Corbel" pitchFamily="34" charset="0"/>
              </a:rPr>
              <a:t>Piloting Employer Engagement in OERs Repositories: A new approach to curricular employability in HE</a:t>
            </a:r>
          </a:p>
          <a:p>
            <a:endParaRPr lang="en-GB" sz="2800">
              <a:latin typeface="Corbel" pitchFamily="34" charset="0"/>
            </a:endParaRPr>
          </a:p>
        </p:txBody>
      </p:sp>
      <p:pic>
        <p:nvPicPr>
          <p:cNvPr id="15369" name="Picture 9" descr="Creative Commons Licence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52320" y="4704209"/>
            <a:ext cx="1247020" cy="4392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938297"/>
          </a:xfrm>
        </p:spPr>
        <p:txBody>
          <a:bodyPr>
            <a:noAutofit/>
          </a:bodyPr>
          <a:lstStyle>
            <a:extLst/>
          </a:lstStyle>
          <a:p>
            <a:pPr fontAlgn="auto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Thanks and Attributions </a:t>
            </a:r>
            <a:endParaRPr lang="en-US" sz="32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3794" name="TextBox 8"/>
          <p:cNvSpPr txBox="1">
            <a:spLocks noChangeArrowheads="1"/>
          </p:cNvSpPr>
          <p:nvPr/>
        </p:nvSpPr>
        <p:spPr bwMode="auto">
          <a:xfrm>
            <a:off x="827088" y="2787650"/>
            <a:ext cx="51133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>
              <a:latin typeface="Corbel" pitchFamily="34" charset="0"/>
            </a:endParaRPr>
          </a:p>
        </p:txBody>
      </p:sp>
      <p:sp>
        <p:nvSpPr>
          <p:cNvPr id="33795" name="TextBox 4"/>
          <p:cNvSpPr txBox="1">
            <a:spLocks noChangeArrowheads="1"/>
          </p:cNvSpPr>
          <p:nvPr/>
        </p:nvSpPr>
        <p:spPr bwMode="auto">
          <a:xfrm>
            <a:off x="323528" y="3939902"/>
            <a:ext cx="3960813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b="1" dirty="0">
                <a:latin typeface="Corbel" pitchFamily="34" charset="0"/>
              </a:rPr>
              <a:t>All pictures from Flickr.com  CC BY SA</a:t>
            </a:r>
          </a:p>
          <a:p>
            <a:r>
              <a:rPr lang="en-GB" sz="1200" dirty="0">
                <a:latin typeface="Corbel" pitchFamily="34" charset="0"/>
              </a:rPr>
              <a:t>-Chris Willis (Close-up Bee)</a:t>
            </a:r>
          </a:p>
          <a:p>
            <a:r>
              <a:rPr lang="en-GB" sz="1200" dirty="0">
                <a:latin typeface="Corbel" pitchFamily="34" charset="0"/>
              </a:rPr>
              <a:t>-</a:t>
            </a:r>
            <a:r>
              <a:rPr lang="en-GB" sz="1200" dirty="0" err="1">
                <a:latin typeface="Corbel" pitchFamily="34" charset="0"/>
              </a:rPr>
              <a:t>Abhishek</a:t>
            </a:r>
            <a:r>
              <a:rPr lang="en-GB" sz="1200" dirty="0">
                <a:latin typeface="Corbel" pitchFamily="34" charset="0"/>
              </a:rPr>
              <a:t> </a:t>
            </a:r>
            <a:r>
              <a:rPr lang="en-GB" sz="1200" dirty="0" err="1">
                <a:latin typeface="Corbel" pitchFamily="34" charset="0"/>
              </a:rPr>
              <a:t>Sundaram</a:t>
            </a:r>
            <a:r>
              <a:rPr lang="en-GB" sz="1200" dirty="0">
                <a:latin typeface="Corbel" pitchFamily="34" charset="0"/>
              </a:rPr>
              <a:t> (Salesman) </a:t>
            </a:r>
          </a:p>
          <a:p>
            <a:r>
              <a:rPr lang="en-GB" sz="1200" dirty="0">
                <a:latin typeface="Corbel" pitchFamily="34" charset="0"/>
              </a:rPr>
              <a:t>-</a:t>
            </a:r>
            <a:r>
              <a:rPr lang="en-GB" sz="1200" dirty="0" err="1">
                <a:latin typeface="Corbel" pitchFamily="34" charset="0"/>
              </a:rPr>
              <a:t>Alaska_Dude</a:t>
            </a:r>
            <a:r>
              <a:rPr lang="en-GB" sz="1200" dirty="0">
                <a:latin typeface="Corbel" pitchFamily="34" charset="0"/>
              </a:rPr>
              <a:t> (people in  street show)</a:t>
            </a:r>
          </a:p>
          <a:p>
            <a:r>
              <a:rPr lang="en-GB" sz="1200" dirty="0">
                <a:latin typeface="Corbel" pitchFamily="34" charset="0"/>
              </a:rPr>
              <a:t>-</a:t>
            </a:r>
            <a:r>
              <a:rPr lang="en-GB" sz="1200" dirty="0" err="1">
                <a:latin typeface="Corbel" pitchFamily="34" charset="0"/>
              </a:rPr>
              <a:t>fancyadiamon</a:t>
            </a:r>
            <a:r>
              <a:rPr lang="en-GB" sz="1200" dirty="0">
                <a:latin typeface="Corbel" pitchFamily="34" charset="0"/>
              </a:rPr>
              <a:t> (diamond)</a:t>
            </a:r>
          </a:p>
          <a:p>
            <a:r>
              <a:rPr lang="en-GB" sz="1200" dirty="0">
                <a:latin typeface="Corbel" pitchFamily="34" charset="0"/>
              </a:rPr>
              <a:t>-</a:t>
            </a:r>
            <a:r>
              <a:rPr lang="en-GB" sz="1200" dirty="0" err="1">
                <a:latin typeface="Corbel" pitchFamily="34" charset="0"/>
              </a:rPr>
              <a:t>Kevinn</a:t>
            </a:r>
            <a:r>
              <a:rPr lang="en-GB" sz="1200" dirty="0">
                <a:latin typeface="Corbel" pitchFamily="34" charset="0"/>
              </a:rPr>
              <a:t> </a:t>
            </a:r>
            <a:r>
              <a:rPr lang="en-GB" sz="1200" dirty="0" err="1">
                <a:latin typeface="Corbel" pitchFamily="34" charset="0"/>
              </a:rPr>
              <a:t>Doole</a:t>
            </a:r>
            <a:r>
              <a:rPr lang="en-GB" sz="1200" dirty="0">
                <a:latin typeface="Corbel" pitchFamily="34" charset="0"/>
              </a:rPr>
              <a:t> (people in meetings) 2 pictures</a:t>
            </a:r>
          </a:p>
          <a:p>
            <a:endParaRPr lang="en-GB" sz="1200" dirty="0">
              <a:latin typeface="Corbel" pitchFamily="34" charset="0"/>
            </a:endParaRPr>
          </a:p>
          <a:p>
            <a:endParaRPr lang="en-GB" sz="1400" dirty="0">
              <a:latin typeface="Corbel" pitchFamily="34" charset="0"/>
            </a:endParaRPr>
          </a:p>
          <a:p>
            <a:endParaRPr lang="en-GB" sz="800" dirty="0">
              <a:latin typeface="Corbel" pitchFamily="34" charset="0"/>
            </a:endParaRPr>
          </a:p>
          <a:p>
            <a:endParaRPr lang="en-GB" dirty="0">
              <a:latin typeface="Corbel" pitchFamily="34" charset="0"/>
            </a:endParaRPr>
          </a:p>
        </p:txBody>
      </p:sp>
      <p:sp>
        <p:nvSpPr>
          <p:cNvPr id="33796" name="TextBox 7"/>
          <p:cNvSpPr txBox="1">
            <a:spLocks noChangeArrowheads="1"/>
          </p:cNvSpPr>
          <p:nvPr/>
        </p:nvSpPr>
        <p:spPr bwMode="auto">
          <a:xfrm>
            <a:off x="0" y="1419225"/>
            <a:ext cx="9144000" cy="283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dirty="0">
                <a:latin typeface="Corbel" pitchFamily="34" charset="0"/>
              </a:rPr>
              <a:t>Thanks to </a:t>
            </a:r>
            <a:r>
              <a:rPr lang="en-GB" b="1" dirty="0">
                <a:latin typeface="Corbel" pitchFamily="34" charset="0"/>
              </a:rPr>
              <a:t>Carl </a:t>
            </a:r>
            <a:r>
              <a:rPr lang="en-GB" b="1" dirty="0" err="1">
                <a:latin typeface="Corbel" pitchFamily="34" charset="0"/>
              </a:rPr>
              <a:t>Gilleard</a:t>
            </a:r>
            <a:r>
              <a:rPr lang="en-GB" dirty="0">
                <a:latin typeface="Corbel" pitchFamily="34" charset="0"/>
              </a:rPr>
              <a:t>, CEO of the Association of Graduate Recruiters (AGR), </a:t>
            </a:r>
            <a:r>
              <a:rPr lang="en-GB" b="1" dirty="0">
                <a:latin typeface="Corbel" pitchFamily="34" charset="0"/>
              </a:rPr>
              <a:t>Bob </a:t>
            </a:r>
            <a:r>
              <a:rPr lang="en-GB" b="1" dirty="0" err="1">
                <a:latin typeface="Corbel" pitchFamily="34" charset="0"/>
              </a:rPr>
              <a:t>Gilworth</a:t>
            </a:r>
            <a:r>
              <a:rPr lang="en-GB" dirty="0">
                <a:latin typeface="Corbel" pitchFamily="34" charset="0"/>
              </a:rPr>
              <a:t>, Director of the Careers Centre of the University of Leeds, </a:t>
            </a:r>
            <a:r>
              <a:rPr lang="en-GB" b="1" dirty="0">
                <a:latin typeface="Corbel" pitchFamily="34" charset="0"/>
              </a:rPr>
              <a:t>Kate </a:t>
            </a:r>
            <a:r>
              <a:rPr lang="en-GB" b="1" dirty="0" err="1">
                <a:latin typeface="Corbel" pitchFamily="34" charset="0"/>
              </a:rPr>
              <a:t>Borthwick</a:t>
            </a:r>
            <a:r>
              <a:rPr lang="en-GB" dirty="0">
                <a:latin typeface="Corbel" pitchFamily="34" charset="0"/>
              </a:rPr>
              <a:t>, HumBox programme manager (University of Southampton), all the </a:t>
            </a:r>
            <a:r>
              <a:rPr lang="en-GB" b="1" dirty="0">
                <a:latin typeface="Corbel" pitchFamily="34" charset="0"/>
              </a:rPr>
              <a:t>academics</a:t>
            </a:r>
            <a:r>
              <a:rPr lang="en-GB" dirty="0">
                <a:latin typeface="Corbel" pitchFamily="34" charset="0"/>
              </a:rPr>
              <a:t> and </a:t>
            </a:r>
            <a:r>
              <a:rPr lang="en-GB" b="1" dirty="0">
                <a:latin typeface="Corbel" pitchFamily="34" charset="0"/>
              </a:rPr>
              <a:t>recruiters </a:t>
            </a:r>
            <a:r>
              <a:rPr lang="en-GB" dirty="0">
                <a:latin typeface="Corbel" pitchFamily="34" charset="0"/>
              </a:rPr>
              <a:t>who participated in this research and </a:t>
            </a:r>
            <a:r>
              <a:rPr lang="en-GB" b="1" dirty="0">
                <a:latin typeface="Corbel" pitchFamily="34" charset="0"/>
              </a:rPr>
              <a:t>SCORE</a:t>
            </a:r>
            <a:r>
              <a:rPr lang="en-GB" dirty="0">
                <a:latin typeface="Corbel" pitchFamily="34" charset="0"/>
              </a:rPr>
              <a:t> for supporting funding this project. </a:t>
            </a:r>
            <a:endParaRPr lang="en-GB" dirty="0" smtClean="0">
              <a:latin typeface="Corbel" pitchFamily="34" charset="0"/>
            </a:endParaRPr>
          </a:p>
          <a:p>
            <a:endParaRPr lang="en-GB" sz="1600" dirty="0" smtClean="0">
              <a:latin typeface="Corbel" pitchFamily="34" charset="0"/>
            </a:endParaRPr>
          </a:p>
          <a:p>
            <a:r>
              <a:rPr lang="en-GB" sz="1400" dirty="0" smtClean="0">
                <a:latin typeface="Corbel" pitchFamily="34" charset="0"/>
              </a:rPr>
              <a:t>Reference to First part of this SCORE Fellowship: </a:t>
            </a:r>
            <a:r>
              <a:rPr lang="en-GB" sz="1400" dirty="0" err="1" smtClean="0">
                <a:latin typeface="Corbel" pitchFamily="34" charset="0"/>
              </a:rPr>
              <a:t>Martínez-Arboleda</a:t>
            </a:r>
            <a:r>
              <a:rPr lang="en-GB" sz="1400" dirty="0" smtClean="0">
                <a:latin typeface="Corbel" pitchFamily="34" charset="0"/>
              </a:rPr>
              <a:t> A. (2012) ‘Review and endorsement of OER by graduate recruiting employers in the HumBox repository: the educational case in HE Arts and Humanities subjects’ Proceedings of Cambridge 2012: Innovation and Impact – Openly Collaborating to Enhance Education, OCW Consortium and SCORE, Cambridge, UK, April 16–18 2012, Milton Keynes, The Open University, pp. 336-345, http://oro.open.ac.uk/33640/ (accessed 30 </a:t>
            </a:r>
            <a:r>
              <a:rPr lang="en-GB" sz="1400" dirty="0" err="1" smtClean="0">
                <a:latin typeface="Corbel" pitchFamily="34" charset="0"/>
              </a:rPr>
              <a:t>june</a:t>
            </a:r>
            <a:r>
              <a:rPr lang="en-GB" sz="1400" dirty="0" smtClean="0">
                <a:latin typeface="Corbel" pitchFamily="34" charset="0"/>
              </a:rPr>
              <a:t> 2012), ISBN978-0-7492-2937-5 [</a:t>
            </a:r>
            <a:r>
              <a:rPr lang="en-GB" sz="1400" dirty="0" err="1" smtClean="0">
                <a:latin typeface="Corbel" pitchFamily="34" charset="0"/>
              </a:rPr>
              <a:t>ebook</a:t>
            </a:r>
            <a:r>
              <a:rPr lang="en-GB" sz="1400" dirty="0" smtClean="0">
                <a:latin typeface="Corbel" pitchFamily="34" charset="0"/>
              </a:rPr>
              <a:t>]. </a:t>
            </a:r>
            <a:endParaRPr lang="en-GB" sz="1400" dirty="0">
              <a:latin typeface="Corbel" pitchFamily="34" charset="0"/>
            </a:endParaRPr>
          </a:p>
          <a:p>
            <a:endParaRPr lang="en-GB" dirty="0">
              <a:latin typeface="Corbel" pitchFamily="34" charset="0"/>
            </a:endParaRPr>
          </a:p>
        </p:txBody>
      </p:sp>
      <p:sp>
        <p:nvSpPr>
          <p:cNvPr id="33797" name="TextBox 10"/>
          <p:cNvSpPr txBox="1">
            <a:spLocks noChangeArrowheads="1"/>
          </p:cNvSpPr>
          <p:nvPr/>
        </p:nvSpPr>
        <p:spPr bwMode="auto">
          <a:xfrm>
            <a:off x="4139952" y="3939902"/>
            <a:ext cx="3527425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1200" dirty="0">
                <a:latin typeface="Corbel" pitchFamily="34" charset="0"/>
              </a:rPr>
              <a:t>-DoraExplorer1 (crystal ball man)</a:t>
            </a:r>
          </a:p>
          <a:p>
            <a:r>
              <a:rPr lang="en-GB" sz="1200" dirty="0">
                <a:latin typeface="Corbel" pitchFamily="34" charset="0"/>
              </a:rPr>
              <a:t>-</a:t>
            </a:r>
            <a:r>
              <a:rPr lang="en-GB" sz="1200" dirty="0" err="1">
                <a:latin typeface="Corbel" pitchFamily="34" charset="0"/>
              </a:rPr>
              <a:t>vancouverfilmschool</a:t>
            </a:r>
            <a:r>
              <a:rPr lang="en-GB" sz="1200" dirty="0">
                <a:latin typeface="Corbel" pitchFamily="34" charset="0"/>
              </a:rPr>
              <a:t> (students in front </a:t>
            </a:r>
            <a:r>
              <a:rPr lang="en-GB" sz="1200" dirty="0" err="1">
                <a:latin typeface="Corbel" pitchFamily="34" charset="0"/>
              </a:rPr>
              <a:t>pcs</a:t>
            </a:r>
            <a:r>
              <a:rPr lang="en-GB" sz="1200" dirty="0">
                <a:latin typeface="Corbel" pitchFamily="34" charset="0"/>
              </a:rPr>
              <a:t>)</a:t>
            </a:r>
          </a:p>
          <a:p>
            <a:r>
              <a:rPr lang="en-GB" sz="1200" dirty="0">
                <a:latin typeface="Corbel" pitchFamily="34" charset="0"/>
              </a:rPr>
              <a:t>-</a:t>
            </a:r>
            <a:r>
              <a:rPr lang="en-GB" sz="1200" dirty="0" err="1">
                <a:latin typeface="Corbel" pitchFamily="34" charset="0"/>
              </a:rPr>
              <a:t>denver</a:t>
            </a:r>
            <a:r>
              <a:rPr lang="en-GB" sz="1200" dirty="0">
                <a:latin typeface="Corbel" pitchFamily="34" charset="0"/>
              </a:rPr>
              <a:t> university (students in café area)</a:t>
            </a:r>
          </a:p>
          <a:p>
            <a:r>
              <a:rPr lang="en-GB" sz="1200" dirty="0">
                <a:latin typeface="Corbel" pitchFamily="34" charset="0"/>
              </a:rPr>
              <a:t>-</a:t>
            </a:r>
            <a:r>
              <a:rPr lang="en-GB" sz="1200" dirty="0" err="1">
                <a:latin typeface="Corbel" pitchFamily="34" charset="0"/>
              </a:rPr>
              <a:t>daneel</a:t>
            </a:r>
            <a:r>
              <a:rPr lang="en-GB" sz="1200" dirty="0">
                <a:latin typeface="Corbel" pitchFamily="34" charset="0"/>
              </a:rPr>
              <a:t> </a:t>
            </a:r>
            <a:r>
              <a:rPr lang="en-GB" sz="1200" dirty="0" err="1">
                <a:latin typeface="Corbel" pitchFamily="34" charset="0"/>
              </a:rPr>
              <a:t>ariantho</a:t>
            </a:r>
            <a:r>
              <a:rPr lang="en-GB" sz="1200" dirty="0">
                <a:latin typeface="Corbel" pitchFamily="34" charset="0"/>
              </a:rPr>
              <a:t> (molecule)</a:t>
            </a:r>
          </a:p>
          <a:p>
            <a:r>
              <a:rPr lang="en-GB" sz="1200" dirty="0">
                <a:latin typeface="Corbel" pitchFamily="34" charset="0"/>
              </a:rPr>
              <a:t>-Ell r brown (</a:t>
            </a:r>
            <a:r>
              <a:rPr lang="en-GB" sz="1200" dirty="0" err="1">
                <a:latin typeface="Corbel" pitchFamily="34" charset="0"/>
              </a:rPr>
              <a:t>cannals</a:t>
            </a:r>
            <a:r>
              <a:rPr lang="en-GB" sz="1200" dirty="0">
                <a:latin typeface="Corbel" pitchFamily="34" charset="0"/>
              </a:rPr>
              <a:t> network)</a:t>
            </a:r>
          </a:p>
          <a:p>
            <a:r>
              <a:rPr lang="en-GB" sz="1200" dirty="0">
                <a:latin typeface="Corbel" pitchFamily="34" charset="0"/>
              </a:rPr>
              <a:t>-Luis </a:t>
            </a:r>
            <a:r>
              <a:rPr lang="en-GB" sz="1200" dirty="0" err="1">
                <a:latin typeface="Corbel" pitchFamily="34" charset="0"/>
              </a:rPr>
              <a:t>perez</a:t>
            </a:r>
            <a:r>
              <a:rPr lang="en-GB" sz="1200" dirty="0">
                <a:latin typeface="Corbel" pitchFamily="34" charset="0"/>
              </a:rPr>
              <a:t> (</a:t>
            </a:r>
            <a:r>
              <a:rPr lang="en-GB" sz="1200" dirty="0" err="1">
                <a:latin typeface="Corbel" pitchFamily="34" charset="0"/>
              </a:rPr>
              <a:t>colibri</a:t>
            </a:r>
            <a:r>
              <a:rPr lang="en-GB" sz="1200" dirty="0">
                <a:latin typeface="Corbel" pitchFamily="34" charset="0"/>
              </a:rPr>
              <a:t> bird)</a:t>
            </a:r>
          </a:p>
          <a:p>
            <a:endParaRPr lang="en-GB" dirty="0">
              <a:latin typeface="Corbel" pitchFamily="34" charset="0"/>
            </a:endParaRPr>
          </a:p>
        </p:txBody>
      </p:sp>
      <p:pic>
        <p:nvPicPr>
          <p:cNvPr id="33799" name="Picture 7" descr="Creative Commons Licence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96336" y="4443958"/>
            <a:ext cx="1247020" cy="43929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948264" y="4866501"/>
            <a:ext cx="212910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50" dirty="0" smtClean="0"/>
              <a:t>Antonio </a:t>
            </a:r>
            <a:r>
              <a:rPr lang="en-GB" sz="1050" dirty="0" err="1" smtClean="0"/>
              <a:t>Martínez-Arboleda</a:t>
            </a:r>
            <a:r>
              <a:rPr lang="en-GB" sz="1050" dirty="0" smtClean="0"/>
              <a:t> 2012</a:t>
            </a:r>
            <a:endParaRPr lang="en-GB" sz="105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1017290"/>
          </a:xfrm>
        </p:spPr>
        <p:txBody>
          <a:bodyPr>
            <a:noAutofit/>
          </a:bodyPr>
          <a:lstStyle>
            <a:extLst/>
          </a:lstStyle>
          <a:p>
            <a:pPr fontAlgn="auto">
              <a:spcAft>
                <a:spcPts val="0"/>
              </a:spcAft>
              <a:defRPr/>
            </a:pPr>
            <a:r>
              <a:rPr lang="en-GB" sz="40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The SCORE-funded project</a:t>
            </a:r>
            <a:endParaRPr lang="en-US" sz="40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7410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058863"/>
            <a:ext cx="5445125" cy="408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Hum_box_Logo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425" y="1419225"/>
            <a:ext cx="3024188" cy="153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2" descr="M:\ANTONIO ACADEMIC\BACKUP 30 03 2012\HUMBOX SCORE PRESENTATIONS\MILTON KEYNES 12 07 2011\colibri by luis perez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788" y="3292475"/>
            <a:ext cx="2117725" cy="158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179512" y="0"/>
            <a:ext cx="9144000" cy="938297"/>
          </a:xfrm>
        </p:spPr>
        <p:txBody>
          <a:bodyPr>
            <a:noAutofit/>
          </a:bodyPr>
          <a:lstStyle>
            <a:extLst/>
          </a:lstStyle>
          <a:p>
            <a:pPr fontAlgn="auto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Curricular Employability and Digital Engagement</a:t>
            </a:r>
            <a:endParaRPr lang="en-US" sz="32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250825" y="1492250"/>
            <a:ext cx="41767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b="1">
                <a:latin typeface="Corbel" pitchFamily="34" charset="0"/>
              </a:rPr>
              <a:t>Demands for Employability   </a:t>
            </a:r>
          </a:p>
        </p:txBody>
      </p:sp>
      <p:sp>
        <p:nvSpPr>
          <p:cNvPr id="19459" name="TextBox 3"/>
          <p:cNvSpPr txBox="1">
            <a:spLocks noChangeArrowheads="1"/>
          </p:cNvSpPr>
          <p:nvPr/>
        </p:nvSpPr>
        <p:spPr bwMode="auto">
          <a:xfrm>
            <a:off x="6732588" y="1276350"/>
            <a:ext cx="22320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b="1">
                <a:latin typeface="Corbel" pitchFamily="34" charset="0"/>
              </a:rPr>
              <a:t>Response by Institutions and Academics</a:t>
            </a:r>
          </a:p>
        </p:txBody>
      </p:sp>
      <p:sp>
        <p:nvSpPr>
          <p:cNvPr id="19460" name="TextBox 5"/>
          <p:cNvSpPr txBox="1">
            <a:spLocks noChangeArrowheads="1"/>
          </p:cNvSpPr>
          <p:nvPr/>
        </p:nvSpPr>
        <p:spPr bwMode="auto">
          <a:xfrm>
            <a:off x="4967288" y="3076575"/>
            <a:ext cx="417671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b="1">
                <a:latin typeface="Corbel" pitchFamily="34" charset="0"/>
              </a:rPr>
              <a:t>No channels for engagement</a:t>
            </a:r>
          </a:p>
        </p:txBody>
      </p:sp>
      <p:sp>
        <p:nvSpPr>
          <p:cNvPr id="19461" name="TextBox 6"/>
          <p:cNvSpPr txBox="1">
            <a:spLocks noChangeArrowheads="1"/>
          </p:cNvSpPr>
          <p:nvPr/>
        </p:nvSpPr>
        <p:spPr bwMode="auto">
          <a:xfrm>
            <a:off x="107950" y="4011613"/>
            <a:ext cx="90360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b="1">
                <a:latin typeface="Corbel" pitchFamily="34" charset="0"/>
              </a:rPr>
              <a:t>Dynamic, decentralised, case-based, multilateral and collaborative approach to employability in Arts and Humanities. </a:t>
            </a:r>
          </a:p>
        </p:txBody>
      </p:sp>
      <p:sp>
        <p:nvSpPr>
          <p:cNvPr id="19462" name="TextBox 7"/>
          <p:cNvSpPr txBox="1">
            <a:spLocks noChangeArrowheads="1"/>
          </p:cNvSpPr>
          <p:nvPr/>
        </p:nvSpPr>
        <p:spPr bwMode="auto">
          <a:xfrm>
            <a:off x="179388" y="2427288"/>
            <a:ext cx="26638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b="1">
                <a:latin typeface="Corbel" pitchFamily="34" charset="0"/>
              </a:rPr>
              <a:t>Open and Public  Engagement through OER</a:t>
            </a:r>
          </a:p>
        </p:txBody>
      </p:sp>
      <p:pic>
        <p:nvPicPr>
          <p:cNvPr id="19463" name="Picture 8" descr="kevin dooley b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1276350"/>
            <a:ext cx="1727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3" descr="M:\ANTONIO ACADEMIC\OPENLIVES MODULE\vancouversfilmschool pcs b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775" y="2571750"/>
            <a:ext cx="2160588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938297"/>
          </a:xfrm>
        </p:spPr>
        <p:txBody>
          <a:bodyPr>
            <a:noAutofit/>
          </a:bodyPr>
          <a:lstStyle>
            <a:extLst/>
          </a:lstStyle>
          <a:p>
            <a:pPr fontAlgn="auto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Testing the hypotheses with academics   </a:t>
            </a:r>
            <a:endParaRPr lang="en-US" sz="32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1506" name="Picture 3" descr="DoraExplorer1 Crystal Ball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066925"/>
            <a:ext cx="1728788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5"/>
          <p:cNvSpPr txBox="1">
            <a:spLocks noChangeArrowheads="1"/>
          </p:cNvSpPr>
          <p:nvPr/>
        </p:nvSpPr>
        <p:spPr bwMode="auto">
          <a:xfrm>
            <a:off x="179388" y="1347788"/>
            <a:ext cx="62642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latin typeface="Corbel" pitchFamily="34" charset="0"/>
              </a:rPr>
              <a:t>Critical discussion around the question of employer engagement in OER through review and endorsement in HumBox</a:t>
            </a:r>
          </a:p>
          <a:p>
            <a:endParaRPr lang="en-GB">
              <a:latin typeface="Corbel" pitchFamily="34" charset="0"/>
            </a:endParaRPr>
          </a:p>
        </p:txBody>
      </p:sp>
      <p:sp>
        <p:nvSpPr>
          <p:cNvPr id="21508" name="TextBox 6"/>
          <p:cNvSpPr txBox="1">
            <a:spLocks noChangeArrowheads="1"/>
          </p:cNvSpPr>
          <p:nvPr/>
        </p:nvSpPr>
        <p:spPr bwMode="auto">
          <a:xfrm>
            <a:off x="6659563" y="1347788"/>
            <a:ext cx="230505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latin typeface="Corbel" pitchFamily="34" charset="0"/>
              </a:rPr>
              <a:t>Primary data obtained from interviews to academic users of HumBox </a:t>
            </a:r>
          </a:p>
          <a:p>
            <a:endParaRPr lang="en-GB">
              <a:latin typeface="Corbel" pitchFamily="34" charset="0"/>
            </a:endParaRPr>
          </a:p>
        </p:txBody>
      </p:sp>
      <p:sp>
        <p:nvSpPr>
          <p:cNvPr id="21509" name="TextBox 9"/>
          <p:cNvSpPr txBox="1">
            <a:spLocks noChangeArrowheads="1"/>
          </p:cNvSpPr>
          <p:nvPr/>
        </p:nvSpPr>
        <p:spPr bwMode="auto">
          <a:xfrm>
            <a:off x="6516688" y="2859088"/>
            <a:ext cx="2447925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latin typeface="Corbel" pitchFamily="34" charset="0"/>
              </a:rPr>
              <a:t>OERs and OERs repositories as tools and channels for articulating the relationship between employers and academics</a:t>
            </a:r>
          </a:p>
          <a:p>
            <a:endParaRPr lang="en-GB">
              <a:latin typeface="Corbel" pitchFamily="34" charset="0"/>
            </a:endParaRPr>
          </a:p>
          <a:p>
            <a:endParaRPr lang="en-GB">
              <a:latin typeface="Corbel" pitchFamily="34" charset="0"/>
            </a:endParaRPr>
          </a:p>
        </p:txBody>
      </p:sp>
      <p:sp>
        <p:nvSpPr>
          <p:cNvPr id="21510" name="TextBox 10"/>
          <p:cNvSpPr txBox="1">
            <a:spLocks noChangeArrowheads="1"/>
          </p:cNvSpPr>
          <p:nvPr/>
        </p:nvSpPr>
        <p:spPr bwMode="auto">
          <a:xfrm>
            <a:off x="179388" y="3651250"/>
            <a:ext cx="4032250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latin typeface="Corbel" pitchFamily="34" charset="0"/>
              </a:rPr>
              <a:t>The HumBox allows non-educational users to create “collections” made up of other users’ resources and have a comment box for each resource</a:t>
            </a:r>
          </a:p>
        </p:txBody>
      </p:sp>
      <p:sp>
        <p:nvSpPr>
          <p:cNvPr id="21511" name="TextBox 7"/>
          <p:cNvSpPr txBox="1">
            <a:spLocks noChangeArrowheads="1"/>
          </p:cNvSpPr>
          <p:nvPr/>
        </p:nvSpPr>
        <p:spPr bwMode="auto">
          <a:xfrm>
            <a:off x="179388" y="2859088"/>
            <a:ext cx="35290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latin typeface="Corbel" pitchFamily="34" charset="0"/>
              </a:rPr>
              <a:t>Educational value of engagement </a:t>
            </a:r>
          </a:p>
        </p:txBody>
      </p:sp>
      <p:sp>
        <p:nvSpPr>
          <p:cNvPr id="21512" name="TextBox 8"/>
          <p:cNvSpPr txBox="1">
            <a:spLocks noChangeArrowheads="1"/>
          </p:cNvSpPr>
          <p:nvPr/>
        </p:nvSpPr>
        <p:spPr bwMode="auto">
          <a:xfrm>
            <a:off x="179388" y="2211388"/>
            <a:ext cx="34559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latin typeface="Corbel" pitchFamily="34" charset="0"/>
              </a:rPr>
              <a:t>Showcasing good practice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938297"/>
          </a:xfrm>
        </p:spPr>
        <p:txBody>
          <a:bodyPr>
            <a:noAutofit/>
          </a:bodyPr>
          <a:lstStyle>
            <a:extLst/>
          </a:lstStyle>
          <a:p>
            <a:pPr fontAlgn="auto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Research with employers</a:t>
            </a:r>
            <a:endParaRPr lang="en-US" sz="32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0825" y="1276350"/>
            <a:ext cx="5545138" cy="19685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400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n-lt"/>
                <a:cs typeface="+mn-cs"/>
              </a:rPr>
              <a:t>1. Information on </a:t>
            </a:r>
            <a:r>
              <a:rPr lang="en-GB" dirty="0" err="1">
                <a:latin typeface="+mn-lt"/>
                <a:cs typeface="+mn-cs"/>
              </a:rPr>
              <a:t>OERs</a:t>
            </a:r>
            <a:r>
              <a:rPr lang="en-GB" dirty="0">
                <a:latin typeface="+mn-lt"/>
                <a:cs typeface="+mn-cs"/>
              </a:rPr>
              <a:t> and Project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+mn-lt"/>
                <a:cs typeface="+mn-cs"/>
              </a:rPr>
              <a:t>2. Questions on curricular employability, contribution to HE, and involvement in </a:t>
            </a:r>
            <a:r>
              <a:rPr lang="en-GB" dirty="0" err="1">
                <a:latin typeface="+mn-lt"/>
                <a:cs typeface="+mn-cs"/>
              </a:rPr>
              <a:t>OERs</a:t>
            </a:r>
            <a:r>
              <a:rPr lang="en-GB" dirty="0">
                <a:latin typeface="+mn-lt"/>
                <a:cs typeface="+mn-cs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smtClean="0">
                <a:latin typeface="+mn-lt"/>
                <a:cs typeface="+mn-cs"/>
              </a:rPr>
              <a:t>3</a:t>
            </a:r>
            <a:r>
              <a:rPr lang="en-GB" dirty="0">
                <a:latin typeface="+mn-lt"/>
                <a:cs typeface="+mn-cs"/>
              </a:rPr>
              <a:t>. </a:t>
            </a:r>
            <a:r>
              <a:rPr lang="en-GB" dirty="0">
                <a:latin typeface="+mn-lt"/>
                <a:cs typeface="+mn-cs"/>
              </a:rPr>
              <a:t>Resources reviewed.</a:t>
            </a:r>
            <a:endParaRPr lang="en-GB" sz="3600" dirty="0">
              <a:latin typeface="+mn-lt"/>
              <a:cs typeface="+mn-cs"/>
            </a:endParaRPr>
          </a:p>
        </p:txBody>
      </p:sp>
      <p:pic>
        <p:nvPicPr>
          <p:cNvPr id="23555" name="Picture 5" descr="kevin dooley 2 b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325" y="1058863"/>
            <a:ext cx="2987675" cy="224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TextBox 6"/>
          <p:cNvSpPr txBox="1">
            <a:spLocks noChangeArrowheads="1"/>
          </p:cNvSpPr>
          <p:nvPr/>
        </p:nvSpPr>
        <p:spPr bwMode="auto">
          <a:xfrm>
            <a:off x="250825" y="3389313"/>
            <a:ext cx="8497888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>
                <a:latin typeface="Corbel" pitchFamily="34" charset="0"/>
              </a:rPr>
              <a:t>4. Interview reflecting about the actual reviewing experience, the resources themselves, the possibility of publishing the resource, possible future engagement with OERs publishers and repositories. </a:t>
            </a:r>
          </a:p>
          <a:p>
            <a:endParaRPr lang="en-GB">
              <a:latin typeface="Corbel" pitchFamily="34" charset="0"/>
            </a:endParaRPr>
          </a:p>
          <a:p>
            <a:r>
              <a:rPr lang="en-GB">
                <a:latin typeface="Corbel" pitchFamily="34" charset="0"/>
              </a:rPr>
              <a:t>5. Publication of reviews</a:t>
            </a:r>
          </a:p>
          <a:p>
            <a:endParaRPr lang="en-GB">
              <a:latin typeface="Corbe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938297"/>
          </a:xfrm>
        </p:spPr>
        <p:txBody>
          <a:bodyPr>
            <a:noAutofit/>
          </a:bodyPr>
          <a:lstStyle>
            <a:extLst/>
          </a:lstStyle>
          <a:p>
            <a:pPr fontAlgn="auto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Some of the findings</a:t>
            </a:r>
            <a:endParaRPr lang="en-US" sz="32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5602" name="Rectangle 4"/>
          <p:cNvSpPr>
            <a:spLocks noChangeArrowheads="1"/>
          </p:cNvSpPr>
          <p:nvPr/>
        </p:nvSpPr>
        <p:spPr bwMode="auto">
          <a:xfrm>
            <a:off x="395288" y="1235075"/>
            <a:ext cx="60483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42950" indent="-742950"/>
            <a:endParaRPr lang="en-GB" sz="3600">
              <a:latin typeface="Corbel" pitchFamily="34" charset="0"/>
            </a:endParaRPr>
          </a:p>
          <a:p>
            <a:pPr marL="742950" indent="-742950">
              <a:buFontTx/>
              <a:buAutoNum type="arabicPeriod"/>
            </a:pPr>
            <a:endParaRPr lang="en-GB" sz="3600">
              <a:latin typeface="Corbel" pitchFamily="34" charset="0"/>
            </a:endParaRPr>
          </a:p>
        </p:txBody>
      </p:sp>
      <p:pic>
        <p:nvPicPr>
          <p:cNvPr id="25603" name="Picture 2" descr="E:\sllama\1 FAT32\HUMBOX SCORE PRESENTATIONS\TEESSIDE CASCADE\fancydiamondsne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73138" y="1182688"/>
            <a:ext cx="3960813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TextBox 7"/>
          <p:cNvSpPr txBox="1">
            <a:spLocks noChangeArrowheads="1"/>
          </p:cNvSpPr>
          <p:nvPr/>
        </p:nvSpPr>
        <p:spPr bwMode="auto">
          <a:xfrm>
            <a:off x="3203575" y="2643188"/>
            <a:ext cx="56165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>
                <a:latin typeface="Corbel" pitchFamily="34" charset="0"/>
              </a:rPr>
              <a:t>The underlying relationship between Recruiters and Career Services is pivotal in that digital partnership</a:t>
            </a:r>
          </a:p>
        </p:txBody>
      </p:sp>
      <p:sp>
        <p:nvSpPr>
          <p:cNvPr id="25605" name="TextBox 8"/>
          <p:cNvSpPr txBox="1">
            <a:spLocks noChangeArrowheads="1"/>
          </p:cNvSpPr>
          <p:nvPr/>
        </p:nvSpPr>
        <p:spPr bwMode="auto">
          <a:xfrm>
            <a:off x="3132138" y="1347788"/>
            <a:ext cx="57610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>
                <a:latin typeface="Corbel" pitchFamily="34" charset="0"/>
              </a:rPr>
              <a:t>Employable skills (life skills) in curriculum can be the subject of  educationally fruitful discussion between Academics and Graduate Recruiters.</a:t>
            </a:r>
          </a:p>
        </p:txBody>
      </p:sp>
      <p:sp>
        <p:nvSpPr>
          <p:cNvPr id="25606" name="TextBox 11"/>
          <p:cNvSpPr txBox="1">
            <a:spLocks noChangeArrowheads="1"/>
          </p:cNvSpPr>
          <p:nvPr/>
        </p:nvSpPr>
        <p:spPr bwMode="auto">
          <a:xfrm>
            <a:off x="3203575" y="3579813"/>
            <a:ext cx="54721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>
                <a:latin typeface="Corbel" pitchFamily="34" charset="0"/>
              </a:rPr>
              <a:t>OER Reviewing and Endorsement in repositories can be the tool  but there is a variety of channels </a:t>
            </a:r>
          </a:p>
        </p:txBody>
      </p:sp>
      <p:sp>
        <p:nvSpPr>
          <p:cNvPr id="25607" name="TextBox 12"/>
          <p:cNvSpPr txBox="1">
            <a:spLocks noChangeArrowheads="1"/>
          </p:cNvSpPr>
          <p:nvPr/>
        </p:nvSpPr>
        <p:spPr bwMode="auto">
          <a:xfrm>
            <a:off x="3132138" y="4443413"/>
            <a:ext cx="60118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000">
                <a:latin typeface="Corbel" pitchFamily="34" charset="0"/>
              </a:rPr>
              <a:t>“Blended engagement” vs 100% Digital engagement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M:\ANTONIO ACADEMIC\OPENLIVES MODULE\uni of denver by nc s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1500" y="1131888"/>
            <a:ext cx="3492500" cy="2325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2" descr="E:\NEWCASTLE\abhishek Sundaram flick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868363" y="2355850"/>
            <a:ext cx="4230688" cy="278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938297"/>
          </a:xfrm>
        </p:spPr>
        <p:txBody>
          <a:bodyPr>
            <a:noAutofit/>
          </a:bodyPr>
          <a:lstStyle>
            <a:extLst/>
          </a:lstStyle>
          <a:p>
            <a:pPr fontAlgn="auto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Reflections: the symbiotic partnership</a:t>
            </a:r>
            <a:endParaRPr lang="en-US" sz="32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2" name="Picture 11" descr="tibchris bee close up Chris Willis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050" y="1492250"/>
            <a:ext cx="4929188" cy="332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938297"/>
          </a:xfrm>
        </p:spPr>
        <p:txBody>
          <a:bodyPr>
            <a:noAutofit/>
          </a:bodyPr>
          <a:lstStyle>
            <a:extLst/>
          </a:lstStyle>
          <a:p>
            <a:pPr fontAlgn="auto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Reflections: the synergetic partnership </a:t>
            </a:r>
            <a:endParaRPr lang="en-US" sz="32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9698" name="Picture 17" descr="Alaskan Dude 2 by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025" y="1052513"/>
            <a:ext cx="2339975" cy="409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 descr="M:\ANTONIO ACADEMIC\BACKUP 30 03 2012\HUMBOX SCORE PRESENTATIONS\MILTON KEYNES 12 07 2011\colibri by luis perez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550" y="1347788"/>
            <a:ext cx="4614863" cy="346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938297"/>
          </a:xfrm>
        </p:spPr>
        <p:txBody>
          <a:bodyPr>
            <a:noAutofit/>
          </a:bodyPr>
          <a:lstStyle>
            <a:extLst/>
          </a:lstStyle>
          <a:p>
            <a:pPr fontAlgn="auto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Reflections: the complex partnership </a:t>
            </a:r>
            <a:endParaRPr lang="en-US" sz="32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1746" name="Picture 2" descr="E:\sllama\1 FAT32\HUMBOX SCORE PRESENTATIONS\TEESSIDE CASCADE\ell r brow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14715"/>
            <a:ext cx="3131840" cy="2928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2" descr="M:\ANTONIO ACADEMIC\greenwich\daneel ariantho cc by sa molecu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059582"/>
            <a:ext cx="3131840" cy="2104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engagement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42956" y="1059582"/>
            <a:ext cx="6001044" cy="437195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568</Words>
  <Application>Microsoft Office PowerPoint</Application>
  <PresentationFormat>On-screen Show (16:9)</PresentationFormat>
  <Paragraphs>65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Corbel</vt:lpstr>
      <vt:lpstr>Arial</vt:lpstr>
      <vt:lpstr>Wingdings 2</vt:lpstr>
      <vt:lpstr>Wingdings</vt:lpstr>
      <vt:lpstr>Wingdings 3</vt:lpstr>
      <vt:lpstr>Calibri</vt:lpstr>
      <vt:lpstr>Module</vt:lpstr>
      <vt:lpstr>         </vt:lpstr>
      <vt:lpstr>The SCORE-funded project</vt:lpstr>
      <vt:lpstr>Curricular Employability and Digital Engagement</vt:lpstr>
      <vt:lpstr>Testing the hypotheses with academics   </vt:lpstr>
      <vt:lpstr>Research with employers</vt:lpstr>
      <vt:lpstr>Some of the findings</vt:lpstr>
      <vt:lpstr>Reflections: the symbiotic partnership</vt:lpstr>
      <vt:lpstr>Reflections: the synergetic partnership </vt:lpstr>
      <vt:lpstr>Reflections: the complex partnership </vt:lpstr>
      <vt:lpstr>Thanks and Attributions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2011-05-22T12:41:01Z</dcterms:created>
  <dcterms:modified xsi:type="dcterms:W3CDTF">2012-07-04T07:43:11Z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1033</vt:i4>
  </property>
  <property fmtid="{D5CDD505-2E9C-101B-9397-08002B2CF9AE}" pid="3" name="_Version">
    <vt:lpwstr>12.0.4518</vt:lpwstr>
  </property>
</Properties>
</file>