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58" r:id="rId4"/>
    <p:sldId id="260" r:id="rId5"/>
    <p:sldId id="261" r:id="rId6"/>
    <p:sldId id="262" r:id="rId7"/>
    <p:sldId id="264" r:id="rId8"/>
    <p:sldId id="265" r:id="rId9"/>
    <p:sldId id="263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3A8E"/>
    <a:srgbClr val="E1B5E1"/>
    <a:srgbClr val="F2DEF2"/>
    <a:srgbClr val="CB7FCB"/>
    <a:srgbClr val="8064A2"/>
    <a:srgbClr val="6C1348"/>
    <a:srgbClr val="005C84"/>
    <a:srgbClr val="007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963" autoAdjust="0"/>
  </p:normalViewPr>
  <p:slideViewPr>
    <p:cSldViewPr>
      <p:cViewPr varScale="1">
        <p:scale>
          <a:sx n="75" d="100"/>
          <a:sy n="75" d="100"/>
        </p:scale>
        <p:origin x="-10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0C5E3-6978-4DFD-A258-FF1C64C6790E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BDFEE-7934-4AA1-8A2C-57222CDEEA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286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5B435-85B7-4A9F-BFE1-BBF77C569579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F541C-EC79-457E-B26F-A03FBFC4E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02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540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34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describing why the resource is of interest to them; how they feel it may be of use and interest in their work (this may simply be by inspiring ideas); what adaptations they may need to make to the resource; what additional work they may create/activities they may engage in to complement the resource.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F541C-EC79-457E-B26F-A03FBFC4ED4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146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29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87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9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3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06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5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4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41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5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8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9127-CC23-4007-BA0E-F999874DA794}" type="datetimeFigureOut">
              <a:rPr lang="en-GB" smtClean="0"/>
              <a:t>17/07/2012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1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llas.ac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mbox.ac.u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bc.co.uk/news/uk-england-hampshire-18045100" TargetMode="External"/><Relationship Id="rId3" Type="http://schemas.openxmlformats.org/officeDocument/2006/relationships/hyperlink" Target="http://www.humbox.ac.uk/" TargetMode="External"/><Relationship Id="rId7" Type="http://schemas.openxmlformats.org/officeDocument/2006/relationships/hyperlink" Target="http://www.guardian.co.uk/society/2012/mar/25/basque-children-civil-war-refugees-reunio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t.ly/oerinfokit" TargetMode="External"/><Relationship Id="rId5" Type="http://schemas.openxmlformats.org/officeDocument/2006/relationships/hyperlink" Target="mailto:K.Borthwick@soton.ac.uk" TargetMode="External"/><Relationship Id="rId4" Type="http://schemas.openxmlformats.org/officeDocument/2006/relationships/hyperlink" Target="http://www.openlives.wordpress.com/" TargetMode="External"/><Relationship Id="rId9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864644"/>
            <a:ext cx="7772400" cy="1899642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Gill Sans Std" pitchFamily="34" charset="0"/>
              </a:rPr>
              <a:t>Collaborative working using open research data to create OERs for the humanities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4077072"/>
            <a:ext cx="8446292" cy="1800200"/>
          </a:xfrm>
        </p:spPr>
        <p:txBody>
          <a:bodyPr>
            <a:normAutofit/>
          </a:bodyPr>
          <a:lstStyle/>
          <a:p>
            <a:pPr algn="l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The JISC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OpenLIVES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team</a:t>
            </a:r>
          </a:p>
          <a:p>
            <a:pPr algn="l"/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Alicia Pozo-Gutierrez, Irina Nelson, Pedro Garcia-Guirao, Kate Borthwick – University of Southampton</a:t>
            </a:r>
          </a:p>
          <a:p>
            <a:pPr algn="l"/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Antonio Martinez-</a:t>
            </a:r>
            <a:r>
              <a:rPr lang="en-GB" sz="16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Arboleda</a:t>
            </a: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University of Leeds</a:t>
            </a:r>
          </a:p>
          <a:p>
            <a:pPr algn="l"/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Miguel </a:t>
            </a:r>
            <a:r>
              <a:rPr lang="en-GB" sz="16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Arrebola</a:t>
            </a: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-Sanchez, University of Portsmouth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78780" y="3933056"/>
            <a:ext cx="7786439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260648"/>
            <a:ext cx="2901677" cy="5990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3568" y="6021288"/>
            <a:ext cx="28083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LLAS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Centre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for Languages, Linguistics and Area Studies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University of Southampton 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Southampton,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SO17 1BJ 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Gill Sans MT" pitchFamily="34" charset="0"/>
              </a:rPr>
              <a:t>+44 (0) 23 8059 6860 </a:t>
            </a:r>
            <a:r>
              <a:rPr lang="en-GB" sz="900" b="1" dirty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@LLASCentre </a:t>
            </a:r>
            <a:r>
              <a:rPr lang="en-GB" sz="900" b="1" dirty="0" smtClean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  <a:hlinkClick r:id="rId4"/>
              </a:rPr>
              <a:t>www.llas.ac.uk</a:t>
            </a:r>
            <a:endParaRPr lang="en-GB" sz="900" dirty="0">
              <a:solidFill>
                <a:schemeClr val="bg1"/>
              </a:solidFill>
              <a:latin typeface="Gill Sans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266065"/>
            <a:ext cx="1233711" cy="434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1584176" cy="156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1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013576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>
              <a:latin typeface="Gill Sans Std Light" pitchFamily="34" charset="0"/>
            </a:endParaRPr>
          </a:p>
          <a:p>
            <a:r>
              <a:rPr lang="en-GB" sz="2400" dirty="0" smtClean="0">
                <a:latin typeface="Gill Sans Std Light" pitchFamily="34" charset="0"/>
              </a:rPr>
              <a:t>The work of the HEA</a:t>
            </a:r>
          </a:p>
          <a:p>
            <a:r>
              <a:rPr lang="en-GB" sz="2400" dirty="0" smtClean="0">
                <a:latin typeface="Gill Sans Std Light" pitchFamily="34" charset="0"/>
              </a:rPr>
              <a:t>What is the </a:t>
            </a:r>
            <a:r>
              <a:rPr lang="en-GB" sz="2400" dirty="0" err="1" smtClean="0">
                <a:latin typeface="Gill Sans Std Light" pitchFamily="34" charset="0"/>
              </a:rPr>
              <a:t>OpenLIVES</a:t>
            </a:r>
            <a:r>
              <a:rPr lang="en-GB" sz="2400" dirty="0" smtClean="0">
                <a:latin typeface="Gill Sans Std Light" pitchFamily="34" charset="0"/>
              </a:rPr>
              <a:t> project all about?</a:t>
            </a:r>
          </a:p>
          <a:p>
            <a:r>
              <a:rPr lang="en-GB" sz="2400" dirty="0" smtClean="0">
                <a:latin typeface="Gill Sans Std Light" pitchFamily="34" charset="0"/>
              </a:rPr>
              <a:t>Considerations and issues around publishing research data as open content</a:t>
            </a:r>
          </a:p>
          <a:p>
            <a:r>
              <a:rPr lang="en-GB" sz="2400" dirty="0" smtClean="0">
                <a:latin typeface="Gill Sans Std Light" pitchFamily="34" charset="0"/>
              </a:rPr>
              <a:t>Collaboration and creation using open content in action</a:t>
            </a:r>
          </a:p>
          <a:p>
            <a:r>
              <a:rPr lang="en-GB" sz="2400" dirty="0" smtClean="0">
                <a:latin typeface="Gill Sans Std Light" pitchFamily="34" charset="0"/>
              </a:rPr>
              <a:t>Lunch</a:t>
            </a:r>
          </a:p>
          <a:p>
            <a:r>
              <a:rPr lang="en-GB" sz="2400" dirty="0" smtClean="0">
                <a:latin typeface="Gill Sans Std Light" pitchFamily="34" charset="0"/>
              </a:rPr>
              <a:t>Hands-on practice with </a:t>
            </a:r>
            <a:r>
              <a:rPr lang="en-GB" sz="2400" dirty="0" err="1" smtClean="0">
                <a:latin typeface="Gill Sans Std Light" pitchFamily="34" charset="0"/>
              </a:rPr>
              <a:t>HumBox</a:t>
            </a:r>
            <a:r>
              <a:rPr lang="en-GB" sz="2400" dirty="0" smtClean="0">
                <a:latin typeface="Gill Sans Std Light" pitchFamily="34" charset="0"/>
              </a:rPr>
              <a:t> repository and </a:t>
            </a:r>
            <a:r>
              <a:rPr lang="en-GB" sz="2400" dirty="0" err="1" smtClean="0">
                <a:latin typeface="Gill Sans Std Light" pitchFamily="34" charset="0"/>
              </a:rPr>
              <a:t>OpenLIVES</a:t>
            </a:r>
            <a:r>
              <a:rPr lang="en-GB" sz="2400" dirty="0" smtClean="0">
                <a:latin typeface="Gill Sans Std Light" pitchFamily="34" charset="0"/>
              </a:rPr>
              <a:t> materials</a:t>
            </a:r>
          </a:p>
          <a:p>
            <a:r>
              <a:rPr lang="en-GB" sz="2400" dirty="0" smtClean="0">
                <a:latin typeface="Gill Sans Std Light" pitchFamily="34" charset="0"/>
              </a:rPr>
              <a:t>Tea, discussion and close!</a:t>
            </a:r>
          </a:p>
          <a:p>
            <a:endParaRPr lang="en-GB" sz="2400" dirty="0" smtClean="0">
              <a:latin typeface="Gill Sans Std Ligh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Plan for the day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Gill Sans Std Light" pitchFamily="34" charset="0"/>
              </a:rPr>
              <a:t>Funded by the JISC, 2011-2013</a:t>
            </a:r>
          </a:p>
          <a:p>
            <a:r>
              <a:rPr lang="en-GB" sz="2400" dirty="0" smtClean="0">
                <a:latin typeface="Gill Sans Std Light" pitchFamily="34" charset="0"/>
              </a:rPr>
              <a:t>Digitise and publish, educate and embed</a:t>
            </a:r>
          </a:p>
          <a:p>
            <a:r>
              <a:rPr lang="en-GB" sz="2400" dirty="0" smtClean="0">
                <a:latin typeface="Gill Sans Std Light" pitchFamily="34" charset="0"/>
              </a:rPr>
              <a:t>3 institutions: Southampton, Leeds, Portsmouth</a:t>
            </a:r>
          </a:p>
          <a:p>
            <a:r>
              <a:rPr lang="en-GB" sz="2400" dirty="0" smtClean="0">
                <a:latin typeface="Gill Sans Std Light" pitchFamily="34" charset="0"/>
              </a:rPr>
              <a:t>Publish research data</a:t>
            </a:r>
          </a:p>
          <a:p>
            <a:r>
              <a:rPr lang="en-GB" sz="2400" dirty="0" smtClean="0">
                <a:latin typeface="Gill Sans Std Light" pitchFamily="34" charset="0"/>
              </a:rPr>
              <a:t>Create OERs</a:t>
            </a:r>
          </a:p>
          <a:p>
            <a:r>
              <a:rPr lang="en-GB" sz="2400" dirty="0" smtClean="0">
                <a:latin typeface="Gill Sans Std Light" pitchFamily="34" charset="0"/>
              </a:rPr>
              <a:t>Embed in teaching &gt; student involvement</a:t>
            </a:r>
          </a:p>
          <a:p>
            <a:endParaRPr lang="en-GB" sz="2400" dirty="0" smtClean="0"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dirty="0"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dirty="0"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The </a:t>
            </a:r>
            <a:r>
              <a:rPr lang="en-GB" sz="4000" b="1" dirty="0" err="1" smtClean="0">
                <a:solidFill>
                  <a:srgbClr val="8F3A8E"/>
                </a:solidFill>
                <a:latin typeface="Gill Sans Std" pitchFamily="34" charset="0"/>
              </a:rPr>
              <a:t>OpenLIVES</a:t>
            </a:r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 project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Gill Sans Std Light" pitchFamily="34" charset="0"/>
              </a:rPr>
              <a:t>Should </a:t>
            </a:r>
            <a:r>
              <a:rPr lang="en-GB" dirty="0">
                <a:latin typeface="Gill Sans Std Light" pitchFamily="34" charset="0"/>
              </a:rPr>
              <a:t>we publish the data we collect in the course of our research for anyone to use? </a:t>
            </a:r>
            <a:endParaRPr lang="en-GB" dirty="0" smtClean="0">
              <a:latin typeface="Gill Sans Std Light" pitchFamily="34" charset="0"/>
            </a:endParaRPr>
          </a:p>
          <a:p>
            <a:r>
              <a:rPr lang="en-GB" dirty="0" smtClean="0">
                <a:latin typeface="Gill Sans Std Light" pitchFamily="34" charset="0"/>
              </a:rPr>
              <a:t>Why</a:t>
            </a:r>
            <a:r>
              <a:rPr lang="en-GB" dirty="0">
                <a:latin typeface="Gill Sans Std Light" pitchFamily="34" charset="0"/>
              </a:rPr>
              <a:t>? </a:t>
            </a:r>
            <a:endParaRPr lang="en-GB" dirty="0" smtClean="0">
              <a:latin typeface="Gill Sans Std Light" pitchFamily="34" charset="0"/>
            </a:endParaRPr>
          </a:p>
          <a:p>
            <a:r>
              <a:rPr lang="en-GB" dirty="0" smtClean="0">
                <a:latin typeface="Gill Sans Std Light" pitchFamily="34" charset="0"/>
              </a:rPr>
              <a:t>What </a:t>
            </a:r>
            <a:r>
              <a:rPr lang="en-GB" dirty="0">
                <a:latin typeface="Gill Sans Std Light" pitchFamily="34" charset="0"/>
              </a:rPr>
              <a:t>are the potential benefits? </a:t>
            </a:r>
            <a:endParaRPr lang="en-GB" dirty="0" smtClean="0">
              <a:latin typeface="Gill Sans Std Light" pitchFamily="34" charset="0"/>
            </a:endParaRPr>
          </a:p>
          <a:p>
            <a:r>
              <a:rPr lang="en-GB" dirty="0" smtClean="0">
                <a:latin typeface="Gill Sans Std Light" pitchFamily="34" charset="0"/>
              </a:rPr>
              <a:t>What </a:t>
            </a:r>
            <a:r>
              <a:rPr lang="en-GB" dirty="0">
                <a:latin typeface="Gill Sans Std Light" pitchFamily="34" charset="0"/>
              </a:rPr>
              <a:t>are the potential risks?</a:t>
            </a:r>
          </a:p>
          <a:p>
            <a:pPr marL="0" indent="0">
              <a:buNone/>
            </a:pPr>
            <a:endParaRPr lang="en-GB" sz="2400" dirty="0"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Discussion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1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13576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>
              <a:latin typeface="Gill Sans Std Light" pitchFamily="34" charset="0"/>
            </a:endParaRPr>
          </a:p>
          <a:p>
            <a:r>
              <a:rPr lang="en-GB" sz="3600" dirty="0" smtClean="0">
                <a:latin typeface="Gill Sans Std Light" pitchFamily="34" charset="0"/>
              </a:rPr>
              <a:t>How </a:t>
            </a:r>
            <a:r>
              <a:rPr lang="en-GB" sz="3600" dirty="0">
                <a:latin typeface="Gill Sans Std Light" pitchFamily="34" charset="0"/>
              </a:rPr>
              <a:t>might these approaches fit into your own practice? </a:t>
            </a:r>
            <a:endParaRPr lang="en-GB" sz="3600" dirty="0" smtClean="0">
              <a:latin typeface="Gill Sans Std Light" pitchFamily="34" charset="0"/>
            </a:endParaRPr>
          </a:p>
          <a:p>
            <a:r>
              <a:rPr lang="en-GB" sz="3600" dirty="0" smtClean="0">
                <a:latin typeface="Gill Sans Std Light" pitchFamily="34" charset="0"/>
              </a:rPr>
              <a:t>What benefits </a:t>
            </a:r>
            <a:r>
              <a:rPr lang="en-GB" sz="3600" dirty="0">
                <a:latin typeface="Gill Sans Std Light" pitchFamily="34" charset="0"/>
              </a:rPr>
              <a:t>do you envisage</a:t>
            </a:r>
            <a:r>
              <a:rPr lang="en-GB" sz="3600" dirty="0" smtClean="0">
                <a:latin typeface="Gill Sans Std Light" pitchFamily="34" charset="0"/>
              </a:rPr>
              <a:t>?</a:t>
            </a:r>
          </a:p>
          <a:p>
            <a:r>
              <a:rPr lang="en-GB" sz="3600" dirty="0" smtClean="0">
                <a:latin typeface="Gill Sans Std Light" pitchFamily="34" charset="0"/>
              </a:rPr>
              <a:t>What issues can you foresee?</a:t>
            </a:r>
            <a:endParaRPr lang="en-GB" sz="3600" dirty="0"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Discussion 2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0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013576" cy="4104456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Gill Sans Std Light" pitchFamily="34" charset="0"/>
              </a:rPr>
              <a:t>Open a web browser and go to </a:t>
            </a:r>
            <a:r>
              <a:rPr lang="en-GB" sz="2400" dirty="0" smtClean="0">
                <a:latin typeface="Gill Sans Std Light" pitchFamily="34" charset="0"/>
                <a:hlinkClick r:id="rId3"/>
              </a:rPr>
              <a:t>www.humbox.ac.uk</a:t>
            </a:r>
            <a:endParaRPr lang="en-GB" sz="2400" dirty="0" smtClean="0">
              <a:latin typeface="Gill Sans Std Light" pitchFamily="34" charset="0"/>
            </a:endParaRPr>
          </a:p>
          <a:p>
            <a:pPr marL="0" indent="0">
              <a:buNone/>
            </a:pPr>
            <a:r>
              <a:rPr lang="en-GB" sz="2400" dirty="0" smtClean="0">
                <a:latin typeface="Gill Sans Std Light" pitchFamily="34" charset="0"/>
              </a:rPr>
              <a:t> </a:t>
            </a:r>
          </a:p>
          <a:p>
            <a:r>
              <a:rPr lang="en-GB" sz="2400" dirty="0" smtClean="0">
                <a:latin typeface="Gill Sans Std Light" pitchFamily="34" charset="0"/>
              </a:rPr>
              <a:t>Click ‘create an account’ and complete your details. Add a photo if you have one. You will need to access your email to confirm your registration.</a:t>
            </a:r>
          </a:p>
          <a:p>
            <a:endParaRPr lang="en-GB" sz="2400" dirty="0">
              <a:latin typeface="Gill Sans Std Light" pitchFamily="34" charset="0"/>
            </a:endParaRPr>
          </a:p>
          <a:p>
            <a:r>
              <a:rPr lang="en-GB" sz="2400" dirty="0" smtClean="0">
                <a:latin typeface="Gill Sans Std Light" pitchFamily="34" charset="0"/>
              </a:rPr>
              <a:t>Browse to find the </a:t>
            </a:r>
            <a:r>
              <a:rPr lang="en-GB" sz="2400" dirty="0" err="1" smtClean="0">
                <a:latin typeface="Gill Sans Std Light" pitchFamily="34" charset="0"/>
              </a:rPr>
              <a:t>OpenLIVES</a:t>
            </a:r>
            <a:r>
              <a:rPr lang="en-GB" sz="2400" dirty="0" smtClean="0">
                <a:latin typeface="Gill Sans Std Light" pitchFamily="34" charset="0"/>
              </a:rPr>
              <a:t> workshop group and join the group by clicking ‘join group’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Hands-on practice 1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13576" cy="4752528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Gill Sans Std Light" pitchFamily="34" charset="0"/>
              </a:rPr>
              <a:t>Work in pairs.</a:t>
            </a:r>
          </a:p>
          <a:p>
            <a:r>
              <a:rPr lang="en-GB" sz="2400" dirty="0" smtClean="0">
                <a:latin typeface="Gill Sans Std Light" pitchFamily="34" charset="0"/>
              </a:rPr>
              <a:t>In </a:t>
            </a:r>
            <a:r>
              <a:rPr lang="en-GB" sz="2400" dirty="0" err="1" smtClean="0">
                <a:latin typeface="Gill Sans Std Light" pitchFamily="34" charset="0"/>
              </a:rPr>
              <a:t>HumBox</a:t>
            </a:r>
            <a:r>
              <a:rPr lang="en-GB" sz="2400" dirty="0" smtClean="0">
                <a:latin typeface="Gill Sans Std Light" pitchFamily="34" charset="0"/>
              </a:rPr>
              <a:t>, browse to find the </a:t>
            </a:r>
            <a:r>
              <a:rPr lang="en-GB" sz="2400" dirty="0" err="1" smtClean="0">
                <a:latin typeface="Gill Sans Std Light" pitchFamily="34" charset="0"/>
              </a:rPr>
              <a:t>OpenLIVES</a:t>
            </a:r>
            <a:r>
              <a:rPr lang="en-GB" sz="2400" dirty="0" smtClean="0">
                <a:latin typeface="Gill Sans Std Light" pitchFamily="34" charset="0"/>
              </a:rPr>
              <a:t> workshop group</a:t>
            </a:r>
          </a:p>
          <a:p>
            <a:r>
              <a:rPr lang="en-GB" sz="2400" dirty="0" smtClean="0">
                <a:latin typeface="Gill Sans Std Light" pitchFamily="34" charset="0"/>
              </a:rPr>
              <a:t>Look through the resources which have been published as part of this group. Select one, or more resources which may be useful to you in your teaching – either for direct use, as inspiration, or which could be adapted.</a:t>
            </a:r>
          </a:p>
          <a:p>
            <a:r>
              <a:rPr lang="en-GB" sz="2400" dirty="0" smtClean="0">
                <a:latin typeface="Gill Sans Std Light" pitchFamily="34" charset="0"/>
              </a:rPr>
              <a:t>Open a word document and make notes on: why the resource is of interest to you; how it could be used in your work; what adaptations may be necessary to use the resource; what additional activities could be created to complement the resource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Hands-on practice 2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013576" cy="4104456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Gill Sans Std Light" pitchFamily="34" charset="0"/>
              </a:rPr>
              <a:t>When you have completed your notes, upload your notes as part of the workshop group using the ‘resource manager’ on </a:t>
            </a:r>
            <a:r>
              <a:rPr lang="en-GB" sz="2400" dirty="0" err="1" smtClean="0">
                <a:latin typeface="Gill Sans Std Light" pitchFamily="34" charset="0"/>
              </a:rPr>
              <a:t>HumBox</a:t>
            </a:r>
            <a:endParaRPr lang="en-GB" sz="2400" dirty="0">
              <a:latin typeface="Gill Sans Std Light" pitchFamily="34" charset="0"/>
            </a:endParaRPr>
          </a:p>
          <a:p>
            <a:r>
              <a:rPr lang="en-GB" sz="2400" dirty="0" smtClean="0">
                <a:latin typeface="Gill Sans Std Light" pitchFamily="34" charset="0"/>
              </a:rPr>
              <a:t>Add some short descriptive details to describe your notes</a:t>
            </a:r>
          </a:p>
          <a:p>
            <a:r>
              <a:rPr lang="en-GB" sz="2400" dirty="0" smtClean="0">
                <a:latin typeface="Gill Sans Std Light" pitchFamily="34" charset="0"/>
              </a:rPr>
              <a:t>Choose the licence ‘Creative Commons non commercial Share alike’ – publish and contribute to </a:t>
            </a:r>
            <a:r>
              <a:rPr lang="en-GB" sz="2400" dirty="0" err="1" smtClean="0">
                <a:latin typeface="Gill Sans Std Light" pitchFamily="34" charset="0"/>
              </a:rPr>
              <a:t>OpenLIVES</a:t>
            </a:r>
            <a:r>
              <a:rPr lang="en-GB" sz="2400" dirty="0" smtClean="0">
                <a:latin typeface="Gill Sans Std Light" pitchFamily="34" charset="0"/>
              </a:rPr>
              <a:t>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Hands-on practice 3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8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13576" cy="4464496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Gill Sans Std Light" pitchFamily="34" charset="0"/>
              </a:rPr>
              <a:t>The repository: </a:t>
            </a:r>
            <a:r>
              <a:rPr lang="en-GB" sz="2400" dirty="0" smtClean="0">
                <a:latin typeface="Gill Sans Std Light" pitchFamily="34" charset="0"/>
                <a:hlinkClick r:id="rId3"/>
              </a:rPr>
              <a:t>www.humbox.ac.uk</a:t>
            </a:r>
            <a:r>
              <a:rPr lang="en-GB" sz="2400" dirty="0" smtClean="0">
                <a:latin typeface="Gill Sans Std Light" pitchFamily="34" charset="0"/>
              </a:rPr>
              <a:t> </a:t>
            </a:r>
          </a:p>
          <a:p>
            <a:r>
              <a:rPr lang="en-GB" sz="2400" dirty="0" smtClean="0">
                <a:latin typeface="Gill Sans Std Light" pitchFamily="34" charset="0"/>
              </a:rPr>
              <a:t>Blog: </a:t>
            </a:r>
            <a:r>
              <a:rPr lang="en-GB" sz="2400" dirty="0" smtClean="0">
                <a:latin typeface="Gill Sans Std Light" pitchFamily="34" charset="0"/>
                <a:hlinkClick r:id="rId4"/>
              </a:rPr>
              <a:t>www.openlives.wordpress.com</a:t>
            </a:r>
            <a:endParaRPr lang="en-GB" sz="2400" dirty="0" smtClean="0">
              <a:latin typeface="Gill Sans Std Light" pitchFamily="34" charset="0"/>
            </a:endParaRPr>
          </a:p>
          <a:p>
            <a:r>
              <a:rPr lang="en-GB" sz="2400" dirty="0" smtClean="0">
                <a:latin typeface="Gill Sans Std Light" pitchFamily="34" charset="0"/>
              </a:rPr>
              <a:t>Project contact: </a:t>
            </a:r>
            <a:r>
              <a:rPr lang="en-GB" sz="2400" dirty="0" smtClean="0">
                <a:latin typeface="Gill Sans Std Light" pitchFamily="34" charset="0"/>
                <a:hlinkClick r:id="rId5"/>
              </a:rPr>
              <a:t>K.Borthwick@soton.ac.uk</a:t>
            </a:r>
            <a:endParaRPr lang="en-GB" sz="2400" dirty="0" smtClean="0">
              <a:latin typeface="Gill Sans Std Light" pitchFamily="34" charset="0"/>
            </a:endParaRPr>
          </a:p>
          <a:p>
            <a:r>
              <a:rPr lang="en-GB" sz="2400" dirty="0" smtClean="0">
                <a:latin typeface="Gill Sans Std Light" pitchFamily="34" charset="0"/>
              </a:rPr>
              <a:t>Information on OER: </a:t>
            </a:r>
            <a:r>
              <a:rPr lang="en-GB" sz="2400" dirty="0">
                <a:hlinkClick r:id="rId6"/>
              </a:rPr>
              <a:t>http://</a:t>
            </a:r>
            <a:r>
              <a:rPr lang="en-GB" sz="2400" dirty="0" smtClean="0">
                <a:hlinkClick r:id="rId6"/>
              </a:rPr>
              <a:t>bit.ly/oerinfokit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/>
              <a:t>Information about Spanish child refugees:</a:t>
            </a:r>
          </a:p>
          <a:p>
            <a:r>
              <a:rPr lang="en-GB" sz="2400" u="sng" dirty="0">
                <a:hlinkClick r:id="rId7"/>
              </a:rPr>
              <a:t>http://www.guardian.co.uk/society/2012/mar/25/basque-children-civil-war-refugees-reunion</a:t>
            </a:r>
            <a:r>
              <a:rPr lang="en-GB" sz="2400" dirty="0"/>
              <a:t>; </a:t>
            </a:r>
          </a:p>
          <a:p>
            <a:r>
              <a:rPr lang="en-GB" sz="2400" u="sng" dirty="0">
                <a:hlinkClick r:id="rId8"/>
              </a:rPr>
              <a:t>http://www.bbc.co.uk/news/uk-england-hampshire-18045100</a:t>
            </a:r>
            <a:r>
              <a:rPr lang="en-GB" sz="2400" dirty="0" smtClean="0"/>
              <a:t>;</a:t>
            </a:r>
            <a:endParaRPr lang="en-GB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Useful links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6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517</Words>
  <Application>Microsoft Office PowerPoint</Application>
  <PresentationFormat>On-screen Show (4:3)</PresentationFormat>
  <Paragraphs>68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Collaborative working using open research data to create OERs for the humanities</vt:lpstr>
      <vt:lpstr>Plan for the day</vt:lpstr>
      <vt:lpstr>The OpenLIVES project</vt:lpstr>
      <vt:lpstr>Discussion</vt:lpstr>
      <vt:lpstr>Discussion 2</vt:lpstr>
      <vt:lpstr>Hands-on practice 1</vt:lpstr>
      <vt:lpstr>Hands-on practice 2</vt:lpstr>
      <vt:lpstr>Hands-on practice 3</vt:lpstr>
      <vt:lpstr>Useful links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title</dc:title>
  <dc:creator>Georgin L.I.</dc:creator>
  <cp:lastModifiedBy>Borthwick K.E.</cp:lastModifiedBy>
  <cp:revision>102</cp:revision>
  <cp:lastPrinted>2012-05-22T12:20:35Z</cp:lastPrinted>
  <dcterms:created xsi:type="dcterms:W3CDTF">2011-06-08T14:55:26Z</dcterms:created>
  <dcterms:modified xsi:type="dcterms:W3CDTF">2012-07-17T09:55:57Z</dcterms:modified>
</cp:coreProperties>
</file>