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9" r:id="rId3"/>
    <p:sldId id="258" r:id="rId4"/>
    <p:sldId id="260" r:id="rId5"/>
    <p:sldId id="261" r:id="rId6"/>
    <p:sldId id="262" r:id="rId7"/>
    <p:sldId id="264" r:id="rId8"/>
    <p:sldId id="265" r:id="rId9"/>
    <p:sldId id="263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3A8E"/>
    <a:srgbClr val="E1B5E1"/>
    <a:srgbClr val="F2DEF2"/>
    <a:srgbClr val="CB7FCB"/>
    <a:srgbClr val="8064A2"/>
    <a:srgbClr val="6C1348"/>
    <a:srgbClr val="005C84"/>
    <a:srgbClr val="007C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963" autoAdjust="0"/>
  </p:normalViewPr>
  <p:slideViewPr>
    <p:cSldViewPr>
      <p:cViewPr varScale="1">
        <p:scale>
          <a:sx n="75" d="100"/>
          <a:sy n="75" d="100"/>
        </p:scale>
        <p:origin x="-10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0C5E3-6978-4DFD-A258-FF1C64C6790E}" type="datetimeFigureOut">
              <a:rPr lang="en-GB" smtClean="0"/>
              <a:t>17/07/2012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BDFEE-7934-4AA1-8A2C-57222CDEEA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286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5B435-85B7-4A9F-BFE1-BBF77C569579}" type="datetimeFigureOut">
              <a:rPr lang="en-GB" smtClean="0"/>
              <a:t>17/07/2012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F541C-EC79-457E-B26F-A03FBFC4ED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020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F541C-EC79-457E-B26F-A03FBFC4ED4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5405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F541C-EC79-457E-B26F-A03FBFC4ED4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345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F541C-EC79-457E-B26F-A03FBFC4ED4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1467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F541C-EC79-457E-B26F-A03FBFC4ED4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1467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F541C-EC79-457E-B26F-A03FBFC4ED4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1467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F541C-EC79-457E-B26F-A03FBFC4ED4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1467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describing why the resource is of interest to them; how they feel it may be of use and interest in their work (this may simply be by inspiring ideas); what adaptations they may need to make to the resource; what additional work they may create/activities they may engage in to complement the resource.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F541C-EC79-457E-B26F-A03FBFC4ED4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1467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F541C-EC79-457E-B26F-A03FBFC4ED4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1467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0F541C-EC79-457E-B26F-A03FBFC4ED4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146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127-CC23-4007-BA0E-F999874DA794}" type="datetimeFigureOut">
              <a:rPr lang="en-GB" smtClean="0"/>
              <a:t>17/07/2012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9709-CC7C-4C63-9C6F-FCAE5C2E2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298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127-CC23-4007-BA0E-F999874DA794}" type="datetimeFigureOut">
              <a:rPr lang="en-GB" smtClean="0"/>
              <a:t>17/07/2012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9709-CC7C-4C63-9C6F-FCAE5C2E2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875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127-CC23-4007-BA0E-F999874DA794}" type="datetimeFigureOut">
              <a:rPr lang="en-GB" smtClean="0"/>
              <a:t>17/07/2012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9709-CC7C-4C63-9C6F-FCAE5C2E2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9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127-CC23-4007-BA0E-F999874DA794}" type="datetimeFigureOut">
              <a:rPr lang="en-GB" smtClean="0"/>
              <a:t>17/07/2012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9709-CC7C-4C63-9C6F-FCAE5C2E2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739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127-CC23-4007-BA0E-F999874DA794}" type="datetimeFigureOut">
              <a:rPr lang="en-GB" smtClean="0"/>
              <a:t>17/07/2012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9709-CC7C-4C63-9C6F-FCAE5C2E2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768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127-CC23-4007-BA0E-F999874DA794}" type="datetimeFigureOut">
              <a:rPr lang="en-GB" smtClean="0"/>
              <a:t>17/07/2012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9709-CC7C-4C63-9C6F-FCAE5C2E2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068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127-CC23-4007-BA0E-F999874DA794}" type="datetimeFigureOut">
              <a:rPr lang="en-GB" smtClean="0"/>
              <a:t>17/07/2012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9709-CC7C-4C63-9C6F-FCAE5C2E2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959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127-CC23-4007-BA0E-F999874DA794}" type="datetimeFigureOut">
              <a:rPr lang="en-GB" smtClean="0"/>
              <a:t>17/07/2012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9709-CC7C-4C63-9C6F-FCAE5C2E2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944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127-CC23-4007-BA0E-F999874DA794}" type="datetimeFigureOut">
              <a:rPr lang="en-GB" smtClean="0"/>
              <a:t>17/07/2012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9709-CC7C-4C63-9C6F-FCAE5C2E2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41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127-CC23-4007-BA0E-F999874DA794}" type="datetimeFigureOut">
              <a:rPr lang="en-GB" smtClean="0"/>
              <a:t>17/07/2012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9709-CC7C-4C63-9C6F-FCAE5C2E2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259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127-CC23-4007-BA0E-F999874DA794}" type="datetimeFigureOut">
              <a:rPr lang="en-GB" smtClean="0"/>
              <a:t>17/07/2012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19709-CC7C-4C63-9C6F-FCAE5C2E2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807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B9127-CC23-4007-BA0E-F999874DA794}" type="datetimeFigureOut">
              <a:rPr lang="en-GB" smtClean="0"/>
              <a:t>17/07/2012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19709-CC7C-4C63-9C6F-FCAE5C2E2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21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llas.ac.uk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umbox.ac.uk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bbc.co.uk/news/uk-england-hampshire-18045100" TargetMode="External"/><Relationship Id="rId3" Type="http://schemas.openxmlformats.org/officeDocument/2006/relationships/hyperlink" Target="http://www.humbox.ac.uk/" TargetMode="External"/><Relationship Id="rId7" Type="http://schemas.openxmlformats.org/officeDocument/2006/relationships/hyperlink" Target="http://www.guardian.co.uk/society/2012/mar/25/basque-children-civil-war-refugees-reunion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it.ly/oerinfokit" TargetMode="External"/><Relationship Id="rId5" Type="http://schemas.openxmlformats.org/officeDocument/2006/relationships/hyperlink" Target="mailto:K.Borthwick@soton.ac.uk" TargetMode="External"/><Relationship Id="rId4" Type="http://schemas.openxmlformats.org/officeDocument/2006/relationships/hyperlink" Target="http://www.openlives.wordpress.com/" TargetMode="External"/><Relationship Id="rId9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864644"/>
            <a:ext cx="7772400" cy="1899642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Gill Sans Std" pitchFamily="34" charset="0"/>
              </a:rPr>
              <a:t>Collaborative working using open research data to create OERs for the humanities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4077072"/>
            <a:ext cx="8446292" cy="1800200"/>
          </a:xfrm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Gill Sans Std Light" pitchFamily="34" charset="0"/>
              </a:rPr>
              <a:t>The JISC </a:t>
            </a:r>
            <a:r>
              <a:rPr lang="en-GB" dirty="0" err="1" smtClean="0">
                <a:solidFill>
                  <a:schemeClr val="bg1">
                    <a:lumMod val="50000"/>
                  </a:schemeClr>
                </a:solidFill>
                <a:latin typeface="Gill Sans Std Light" pitchFamily="34" charset="0"/>
              </a:rPr>
              <a:t>OpenLIVES</a:t>
            </a:r>
            <a:r>
              <a:rPr lang="en-GB" dirty="0" smtClean="0">
                <a:solidFill>
                  <a:schemeClr val="bg1">
                    <a:lumMod val="50000"/>
                  </a:schemeClr>
                </a:solidFill>
                <a:latin typeface="Gill Sans Std Light" pitchFamily="34" charset="0"/>
              </a:rPr>
              <a:t> team</a:t>
            </a:r>
          </a:p>
          <a:p>
            <a:pPr algn="l"/>
            <a:r>
              <a:rPr lang="en-GB" sz="1600" dirty="0" smtClean="0">
                <a:solidFill>
                  <a:schemeClr val="bg1">
                    <a:lumMod val="50000"/>
                  </a:schemeClr>
                </a:solidFill>
                <a:latin typeface="Gill Sans Std Light" pitchFamily="34" charset="0"/>
              </a:rPr>
              <a:t>Alicia Pozo-Gutierrez, Irina Nelson, Pedro Garcia-Guirao, Kate Borthwick – University of Southampton</a:t>
            </a:r>
          </a:p>
          <a:p>
            <a:pPr algn="l"/>
            <a:r>
              <a:rPr lang="en-GB" sz="1600" dirty="0" smtClean="0">
                <a:solidFill>
                  <a:schemeClr val="bg1">
                    <a:lumMod val="50000"/>
                  </a:schemeClr>
                </a:solidFill>
                <a:latin typeface="Gill Sans Std Light" pitchFamily="34" charset="0"/>
              </a:rPr>
              <a:t>Antonio Martinez-</a:t>
            </a:r>
            <a:r>
              <a:rPr lang="en-GB" sz="1600" dirty="0" err="1" smtClean="0">
                <a:solidFill>
                  <a:schemeClr val="bg1">
                    <a:lumMod val="50000"/>
                  </a:schemeClr>
                </a:solidFill>
                <a:latin typeface="Gill Sans Std Light" pitchFamily="34" charset="0"/>
              </a:rPr>
              <a:t>Arboleda</a:t>
            </a:r>
            <a:r>
              <a:rPr lang="en-GB" sz="1600" dirty="0" smtClean="0">
                <a:solidFill>
                  <a:schemeClr val="bg1">
                    <a:lumMod val="50000"/>
                  </a:schemeClr>
                </a:solidFill>
                <a:latin typeface="Gill Sans Std Light" pitchFamily="34" charset="0"/>
              </a:rPr>
              <a:t>, University of Leeds</a:t>
            </a:r>
          </a:p>
          <a:p>
            <a:pPr algn="l"/>
            <a:r>
              <a:rPr lang="en-GB" sz="1600" dirty="0" smtClean="0">
                <a:solidFill>
                  <a:schemeClr val="bg1">
                    <a:lumMod val="50000"/>
                  </a:schemeClr>
                </a:solidFill>
                <a:latin typeface="Gill Sans Std Light" pitchFamily="34" charset="0"/>
              </a:rPr>
              <a:t>Miguel </a:t>
            </a:r>
            <a:r>
              <a:rPr lang="en-GB" sz="1600" dirty="0" err="1" smtClean="0">
                <a:solidFill>
                  <a:schemeClr val="bg1">
                    <a:lumMod val="50000"/>
                  </a:schemeClr>
                </a:solidFill>
                <a:latin typeface="Gill Sans Std Light" pitchFamily="34" charset="0"/>
              </a:rPr>
              <a:t>Arrebola</a:t>
            </a:r>
            <a:r>
              <a:rPr lang="en-GB" sz="1600" dirty="0" smtClean="0">
                <a:solidFill>
                  <a:schemeClr val="bg1">
                    <a:lumMod val="50000"/>
                  </a:schemeClr>
                </a:solidFill>
                <a:latin typeface="Gill Sans Std Light" pitchFamily="34" charset="0"/>
              </a:rPr>
              <a:t>-Sanchez, University of Portsmouth</a:t>
            </a:r>
            <a:endParaRPr lang="en-GB" sz="1600" dirty="0">
              <a:solidFill>
                <a:schemeClr val="bg1">
                  <a:lumMod val="50000"/>
                </a:schemeClr>
              </a:solidFill>
              <a:latin typeface="Gill Sans Std Light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78780" y="3933056"/>
            <a:ext cx="7786439" cy="0"/>
          </a:xfrm>
          <a:prstGeom prst="line">
            <a:avLst/>
          </a:prstGeom>
          <a:ln w="57150">
            <a:solidFill>
              <a:srgbClr val="8F3A8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59" y="260648"/>
            <a:ext cx="2901677" cy="59902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rgbClr val="8F3A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83568" y="6021288"/>
            <a:ext cx="280831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>
                <a:solidFill>
                  <a:schemeClr val="bg1"/>
                </a:solidFill>
                <a:latin typeface="Gill Sans MT" pitchFamily="34" charset="0"/>
              </a:rPr>
              <a:t>LLAS</a:t>
            </a:r>
          </a:p>
          <a:p>
            <a:r>
              <a:rPr lang="en-GB" sz="900" dirty="0" smtClean="0">
                <a:solidFill>
                  <a:schemeClr val="bg1"/>
                </a:solidFill>
                <a:latin typeface="Gill Sans MT" pitchFamily="34" charset="0"/>
              </a:rPr>
              <a:t>Centre </a:t>
            </a:r>
            <a:r>
              <a:rPr lang="en-GB" sz="900" dirty="0">
                <a:solidFill>
                  <a:schemeClr val="bg1"/>
                </a:solidFill>
                <a:latin typeface="Gill Sans MT" pitchFamily="34" charset="0"/>
              </a:rPr>
              <a:t>for Languages, Linguistics and Area Studies</a:t>
            </a:r>
            <a:br>
              <a:rPr lang="en-GB" sz="900" dirty="0">
                <a:solidFill>
                  <a:schemeClr val="bg1"/>
                </a:solidFill>
                <a:latin typeface="Gill Sans MT" pitchFamily="34" charset="0"/>
              </a:rPr>
            </a:br>
            <a:r>
              <a:rPr lang="en-GB" sz="900" dirty="0">
                <a:solidFill>
                  <a:schemeClr val="bg1"/>
                </a:solidFill>
                <a:latin typeface="Gill Sans MT" pitchFamily="34" charset="0"/>
              </a:rPr>
              <a:t>University of Southampton </a:t>
            </a:r>
          </a:p>
          <a:p>
            <a:r>
              <a:rPr lang="en-GB" sz="900" dirty="0" smtClean="0">
                <a:solidFill>
                  <a:schemeClr val="bg1"/>
                </a:solidFill>
                <a:latin typeface="Gill Sans MT" pitchFamily="34" charset="0"/>
              </a:rPr>
              <a:t>Southampton, </a:t>
            </a:r>
            <a:r>
              <a:rPr lang="en-GB" sz="900" dirty="0">
                <a:solidFill>
                  <a:schemeClr val="bg1"/>
                </a:solidFill>
                <a:latin typeface="Gill Sans MT" pitchFamily="34" charset="0"/>
              </a:rPr>
              <a:t>SO17 1BJ </a:t>
            </a:r>
            <a:br>
              <a:rPr lang="en-GB" sz="900" dirty="0">
                <a:solidFill>
                  <a:schemeClr val="bg1"/>
                </a:solidFill>
                <a:latin typeface="Gill Sans MT" pitchFamily="34" charset="0"/>
              </a:rPr>
            </a:br>
            <a:r>
              <a:rPr lang="de-DE" sz="900" dirty="0">
                <a:solidFill>
                  <a:schemeClr val="bg1"/>
                </a:solidFill>
                <a:latin typeface="Gill Sans MT" pitchFamily="34" charset="0"/>
              </a:rPr>
              <a:t>+44 (0) 23 8059 6860 </a:t>
            </a:r>
            <a:r>
              <a:rPr lang="en-GB" sz="900" b="1" dirty="0">
                <a:solidFill>
                  <a:schemeClr val="bg1"/>
                </a:solidFill>
                <a:latin typeface="Gill Sans MT" pitchFamily="34" charset="0"/>
              </a:rPr>
              <a:t>|</a:t>
            </a:r>
            <a:r>
              <a:rPr lang="en-GB" sz="900" dirty="0">
                <a:solidFill>
                  <a:schemeClr val="bg1"/>
                </a:solidFill>
                <a:latin typeface="Gill Sans MT" pitchFamily="34" charset="0"/>
              </a:rPr>
              <a:t> </a:t>
            </a:r>
            <a:r>
              <a:rPr lang="en-GB" sz="900" dirty="0" smtClean="0">
                <a:solidFill>
                  <a:schemeClr val="bg1"/>
                </a:solidFill>
                <a:latin typeface="Gill Sans MT" pitchFamily="34" charset="0"/>
              </a:rPr>
              <a:t>@LLASCentre </a:t>
            </a:r>
            <a:r>
              <a:rPr lang="en-GB" sz="900" b="1" dirty="0" smtClean="0">
                <a:solidFill>
                  <a:schemeClr val="bg1"/>
                </a:solidFill>
                <a:latin typeface="Gill Sans MT" pitchFamily="34" charset="0"/>
              </a:rPr>
              <a:t>|</a:t>
            </a:r>
            <a:r>
              <a:rPr lang="en-GB" sz="900" dirty="0">
                <a:solidFill>
                  <a:schemeClr val="bg1"/>
                </a:solidFill>
                <a:latin typeface="Gill Sans MT" pitchFamily="34" charset="0"/>
              </a:rPr>
              <a:t> </a:t>
            </a:r>
            <a:r>
              <a:rPr lang="en-GB" sz="900" dirty="0" smtClean="0">
                <a:solidFill>
                  <a:schemeClr val="bg1"/>
                </a:solidFill>
                <a:latin typeface="Gill Sans MT" pitchFamily="34" charset="0"/>
                <a:hlinkClick r:id="rId4"/>
              </a:rPr>
              <a:t>www.llas.ac.uk</a:t>
            </a:r>
            <a:endParaRPr lang="en-GB" sz="900" dirty="0">
              <a:solidFill>
                <a:schemeClr val="bg1"/>
              </a:solidFill>
              <a:latin typeface="Gill Sans MT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5" y="6266065"/>
            <a:ext cx="1233711" cy="434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16633"/>
            <a:ext cx="1584176" cy="1560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019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013576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dirty="0">
              <a:latin typeface="Gill Sans Std Light" pitchFamily="34" charset="0"/>
            </a:endParaRPr>
          </a:p>
          <a:p>
            <a:r>
              <a:rPr lang="en-GB" sz="2400" dirty="0" smtClean="0">
                <a:latin typeface="Gill Sans Std Light" pitchFamily="34" charset="0"/>
              </a:rPr>
              <a:t>The work of the HEA</a:t>
            </a:r>
          </a:p>
          <a:p>
            <a:r>
              <a:rPr lang="en-GB" sz="2400" dirty="0" smtClean="0">
                <a:latin typeface="Gill Sans Std Light" pitchFamily="34" charset="0"/>
              </a:rPr>
              <a:t>What is the </a:t>
            </a:r>
            <a:r>
              <a:rPr lang="en-GB" sz="2400" dirty="0" err="1" smtClean="0">
                <a:latin typeface="Gill Sans Std Light" pitchFamily="34" charset="0"/>
              </a:rPr>
              <a:t>OpenLIVES</a:t>
            </a:r>
            <a:r>
              <a:rPr lang="en-GB" sz="2400" dirty="0" smtClean="0">
                <a:latin typeface="Gill Sans Std Light" pitchFamily="34" charset="0"/>
              </a:rPr>
              <a:t> project all about?</a:t>
            </a:r>
          </a:p>
          <a:p>
            <a:r>
              <a:rPr lang="en-GB" sz="2400" dirty="0" smtClean="0">
                <a:latin typeface="Gill Sans Std Light" pitchFamily="34" charset="0"/>
              </a:rPr>
              <a:t>Considerations and issues around publishing research data as open content</a:t>
            </a:r>
          </a:p>
          <a:p>
            <a:r>
              <a:rPr lang="en-GB" sz="2400" dirty="0" smtClean="0">
                <a:latin typeface="Gill Sans Std Light" pitchFamily="34" charset="0"/>
              </a:rPr>
              <a:t>Collaboration and creation using open content in action</a:t>
            </a:r>
          </a:p>
          <a:p>
            <a:r>
              <a:rPr lang="en-GB" sz="2400" dirty="0" smtClean="0">
                <a:latin typeface="Gill Sans Std Light" pitchFamily="34" charset="0"/>
              </a:rPr>
              <a:t>Lunch</a:t>
            </a:r>
          </a:p>
          <a:p>
            <a:r>
              <a:rPr lang="en-GB" sz="2400" dirty="0" smtClean="0">
                <a:latin typeface="Gill Sans Std Light" pitchFamily="34" charset="0"/>
              </a:rPr>
              <a:t>Hands-on practice with </a:t>
            </a:r>
            <a:r>
              <a:rPr lang="en-GB" sz="2400" dirty="0" err="1" smtClean="0">
                <a:latin typeface="Gill Sans Std Light" pitchFamily="34" charset="0"/>
              </a:rPr>
              <a:t>HumBox</a:t>
            </a:r>
            <a:r>
              <a:rPr lang="en-GB" sz="2400" dirty="0" smtClean="0">
                <a:latin typeface="Gill Sans Std Light" pitchFamily="34" charset="0"/>
              </a:rPr>
              <a:t> repository and </a:t>
            </a:r>
            <a:r>
              <a:rPr lang="en-GB" sz="2400" dirty="0" err="1" smtClean="0">
                <a:latin typeface="Gill Sans Std Light" pitchFamily="34" charset="0"/>
              </a:rPr>
              <a:t>OpenLIVES</a:t>
            </a:r>
            <a:r>
              <a:rPr lang="en-GB" sz="2400" dirty="0" smtClean="0">
                <a:latin typeface="Gill Sans Std Light" pitchFamily="34" charset="0"/>
              </a:rPr>
              <a:t> materials</a:t>
            </a:r>
          </a:p>
          <a:p>
            <a:r>
              <a:rPr lang="en-GB" sz="2400" dirty="0" smtClean="0">
                <a:latin typeface="Gill Sans Std Light" pitchFamily="34" charset="0"/>
              </a:rPr>
              <a:t>Tea, discussion and close!</a:t>
            </a:r>
          </a:p>
          <a:p>
            <a:endParaRPr lang="en-GB" sz="2400" dirty="0" smtClean="0">
              <a:latin typeface="Gill Sans Std Light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rgbClr val="8F3A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800" y="260648"/>
            <a:ext cx="8280920" cy="864096"/>
          </a:xfrm>
        </p:spPr>
        <p:txBody>
          <a:bodyPr>
            <a:normAutofit/>
          </a:bodyPr>
          <a:lstStyle/>
          <a:p>
            <a:pPr algn="r"/>
            <a:r>
              <a:rPr lang="en-GB" sz="4000" b="1" dirty="0" smtClean="0">
                <a:solidFill>
                  <a:srgbClr val="8F3A8E"/>
                </a:solidFill>
                <a:latin typeface="Gill Sans Std" pitchFamily="34" charset="0"/>
              </a:rPr>
              <a:t>Plan for the day</a:t>
            </a:r>
            <a:endParaRPr lang="en-GB" sz="4000" b="1" dirty="0">
              <a:solidFill>
                <a:srgbClr val="8F3A8E"/>
              </a:solidFill>
              <a:effectLst/>
              <a:latin typeface="Gill Sans Std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165304"/>
            <a:ext cx="2376264" cy="56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37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013576" cy="4032448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Gill Sans Std Light" pitchFamily="34" charset="0"/>
              </a:rPr>
              <a:t>Funded by the JISC, 2011-2013</a:t>
            </a:r>
          </a:p>
          <a:p>
            <a:r>
              <a:rPr lang="en-GB" sz="2400" dirty="0" smtClean="0">
                <a:latin typeface="Gill Sans Std Light" pitchFamily="34" charset="0"/>
              </a:rPr>
              <a:t>Digitise and publish, educate and embed</a:t>
            </a:r>
          </a:p>
          <a:p>
            <a:r>
              <a:rPr lang="en-GB" sz="2400" dirty="0" smtClean="0">
                <a:latin typeface="Gill Sans Std Light" pitchFamily="34" charset="0"/>
              </a:rPr>
              <a:t>3 institutions: Southampton, Leeds, Portsmouth</a:t>
            </a:r>
          </a:p>
          <a:p>
            <a:r>
              <a:rPr lang="en-GB" sz="2400" dirty="0" smtClean="0">
                <a:latin typeface="Gill Sans Std Light" pitchFamily="34" charset="0"/>
              </a:rPr>
              <a:t>Publish research data</a:t>
            </a:r>
          </a:p>
          <a:p>
            <a:r>
              <a:rPr lang="en-GB" sz="2400" dirty="0" smtClean="0">
                <a:latin typeface="Gill Sans Std Light" pitchFamily="34" charset="0"/>
              </a:rPr>
              <a:t>Create OERs</a:t>
            </a:r>
          </a:p>
          <a:p>
            <a:r>
              <a:rPr lang="en-GB" sz="2400" dirty="0" smtClean="0">
                <a:latin typeface="Gill Sans Std Light" pitchFamily="34" charset="0"/>
              </a:rPr>
              <a:t>Embed in teaching &gt; student involvement</a:t>
            </a:r>
          </a:p>
          <a:p>
            <a:endParaRPr lang="en-GB" sz="2400" dirty="0" smtClean="0">
              <a:latin typeface="Gill Sans Std Light" pitchFamily="34" charset="0"/>
            </a:endParaRPr>
          </a:p>
          <a:p>
            <a:pPr marL="0" indent="0">
              <a:buNone/>
            </a:pPr>
            <a:endParaRPr lang="en-GB" sz="2400" dirty="0">
              <a:latin typeface="Gill Sans Std Light" pitchFamily="34" charset="0"/>
            </a:endParaRPr>
          </a:p>
          <a:p>
            <a:pPr marL="0" indent="0">
              <a:buNone/>
            </a:pPr>
            <a:endParaRPr lang="en-GB" sz="2400" dirty="0">
              <a:latin typeface="Gill Sans Std Light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800" y="260648"/>
            <a:ext cx="8280920" cy="864096"/>
          </a:xfrm>
        </p:spPr>
        <p:txBody>
          <a:bodyPr>
            <a:normAutofit/>
          </a:bodyPr>
          <a:lstStyle/>
          <a:p>
            <a:pPr algn="r"/>
            <a:r>
              <a:rPr lang="en-GB" sz="4000" b="1" dirty="0" smtClean="0">
                <a:solidFill>
                  <a:srgbClr val="8F3A8E"/>
                </a:solidFill>
                <a:latin typeface="Gill Sans Std" pitchFamily="34" charset="0"/>
              </a:rPr>
              <a:t>The </a:t>
            </a:r>
            <a:r>
              <a:rPr lang="en-GB" sz="4000" b="1" dirty="0" err="1" smtClean="0">
                <a:solidFill>
                  <a:srgbClr val="8F3A8E"/>
                </a:solidFill>
                <a:latin typeface="Gill Sans Std" pitchFamily="34" charset="0"/>
              </a:rPr>
              <a:t>OpenLIVES</a:t>
            </a:r>
            <a:r>
              <a:rPr lang="en-GB" sz="4000" b="1" dirty="0" smtClean="0">
                <a:solidFill>
                  <a:srgbClr val="8F3A8E"/>
                </a:solidFill>
                <a:latin typeface="Gill Sans Std" pitchFamily="34" charset="0"/>
              </a:rPr>
              <a:t> project</a:t>
            </a:r>
            <a:endParaRPr lang="en-GB" sz="4000" b="1" dirty="0">
              <a:solidFill>
                <a:srgbClr val="8F3A8E"/>
              </a:solidFill>
              <a:effectLst/>
              <a:latin typeface="Gill Sans St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rgbClr val="8F3A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165304"/>
            <a:ext cx="2376264" cy="56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35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013576" cy="4248472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Gill Sans Std Light" pitchFamily="34" charset="0"/>
              </a:rPr>
              <a:t>Should </a:t>
            </a:r>
            <a:r>
              <a:rPr lang="en-GB" dirty="0">
                <a:latin typeface="Gill Sans Std Light" pitchFamily="34" charset="0"/>
              </a:rPr>
              <a:t>we publish the data we collect in the course of our research for anyone to use? </a:t>
            </a:r>
            <a:endParaRPr lang="en-GB" dirty="0" smtClean="0">
              <a:latin typeface="Gill Sans Std Light" pitchFamily="34" charset="0"/>
            </a:endParaRPr>
          </a:p>
          <a:p>
            <a:r>
              <a:rPr lang="en-GB" dirty="0" smtClean="0">
                <a:latin typeface="Gill Sans Std Light" pitchFamily="34" charset="0"/>
              </a:rPr>
              <a:t>Why</a:t>
            </a:r>
            <a:r>
              <a:rPr lang="en-GB" dirty="0">
                <a:latin typeface="Gill Sans Std Light" pitchFamily="34" charset="0"/>
              </a:rPr>
              <a:t>? </a:t>
            </a:r>
            <a:endParaRPr lang="en-GB" dirty="0" smtClean="0">
              <a:latin typeface="Gill Sans Std Light" pitchFamily="34" charset="0"/>
            </a:endParaRPr>
          </a:p>
          <a:p>
            <a:r>
              <a:rPr lang="en-GB" dirty="0" smtClean="0">
                <a:latin typeface="Gill Sans Std Light" pitchFamily="34" charset="0"/>
              </a:rPr>
              <a:t>What </a:t>
            </a:r>
            <a:r>
              <a:rPr lang="en-GB" dirty="0">
                <a:latin typeface="Gill Sans Std Light" pitchFamily="34" charset="0"/>
              </a:rPr>
              <a:t>are the potential benefits? </a:t>
            </a:r>
            <a:endParaRPr lang="en-GB" dirty="0" smtClean="0">
              <a:latin typeface="Gill Sans Std Light" pitchFamily="34" charset="0"/>
            </a:endParaRPr>
          </a:p>
          <a:p>
            <a:r>
              <a:rPr lang="en-GB" dirty="0" smtClean="0">
                <a:latin typeface="Gill Sans Std Light" pitchFamily="34" charset="0"/>
              </a:rPr>
              <a:t>What </a:t>
            </a:r>
            <a:r>
              <a:rPr lang="en-GB" dirty="0">
                <a:latin typeface="Gill Sans Std Light" pitchFamily="34" charset="0"/>
              </a:rPr>
              <a:t>are the potential risks?</a:t>
            </a:r>
          </a:p>
          <a:p>
            <a:pPr marL="0" indent="0">
              <a:buNone/>
            </a:pPr>
            <a:endParaRPr lang="en-GB" sz="2400" dirty="0">
              <a:latin typeface="Gill Sans Std Light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800" y="260648"/>
            <a:ext cx="8280920" cy="864096"/>
          </a:xfrm>
        </p:spPr>
        <p:txBody>
          <a:bodyPr>
            <a:normAutofit/>
          </a:bodyPr>
          <a:lstStyle/>
          <a:p>
            <a:pPr algn="r"/>
            <a:r>
              <a:rPr lang="en-GB" sz="4000" b="1" dirty="0" smtClean="0">
                <a:solidFill>
                  <a:srgbClr val="8F3A8E"/>
                </a:solidFill>
                <a:latin typeface="Gill Sans Std" pitchFamily="34" charset="0"/>
              </a:rPr>
              <a:t>Discussion</a:t>
            </a:r>
            <a:endParaRPr lang="en-GB" sz="4000" b="1" dirty="0">
              <a:solidFill>
                <a:srgbClr val="8F3A8E"/>
              </a:solidFill>
              <a:effectLst/>
              <a:latin typeface="Gill Sans St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rgbClr val="8F3A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165304"/>
            <a:ext cx="2376264" cy="56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51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013576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dirty="0">
              <a:latin typeface="Gill Sans Std Light" pitchFamily="34" charset="0"/>
            </a:endParaRPr>
          </a:p>
          <a:p>
            <a:r>
              <a:rPr lang="en-GB" sz="3600" dirty="0" smtClean="0">
                <a:latin typeface="Gill Sans Std Light" pitchFamily="34" charset="0"/>
              </a:rPr>
              <a:t>How </a:t>
            </a:r>
            <a:r>
              <a:rPr lang="en-GB" sz="3600" dirty="0">
                <a:latin typeface="Gill Sans Std Light" pitchFamily="34" charset="0"/>
              </a:rPr>
              <a:t>might these approaches fit into your own practice? </a:t>
            </a:r>
            <a:endParaRPr lang="en-GB" sz="3600" dirty="0" smtClean="0">
              <a:latin typeface="Gill Sans Std Light" pitchFamily="34" charset="0"/>
            </a:endParaRPr>
          </a:p>
          <a:p>
            <a:r>
              <a:rPr lang="en-GB" sz="3600" dirty="0" smtClean="0">
                <a:latin typeface="Gill Sans Std Light" pitchFamily="34" charset="0"/>
              </a:rPr>
              <a:t>What benefits </a:t>
            </a:r>
            <a:r>
              <a:rPr lang="en-GB" sz="3600" dirty="0">
                <a:latin typeface="Gill Sans Std Light" pitchFamily="34" charset="0"/>
              </a:rPr>
              <a:t>do you envisage</a:t>
            </a:r>
            <a:r>
              <a:rPr lang="en-GB" sz="3600" dirty="0" smtClean="0">
                <a:latin typeface="Gill Sans Std Light" pitchFamily="34" charset="0"/>
              </a:rPr>
              <a:t>?</a:t>
            </a:r>
          </a:p>
          <a:p>
            <a:r>
              <a:rPr lang="en-GB" sz="3600" dirty="0" smtClean="0">
                <a:latin typeface="Gill Sans Std Light" pitchFamily="34" charset="0"/>
              </a:rPr>
              <a:t>What issues can you foresee?</a:t>
            </a:r>
            <a:endParaRPr lang="en-GB" sz="3600" dirty="0">
              <a:latin typeface="Gill Sans Std Light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800" y="260648"/>
            <a:ext cx="8280920" cy="864096"/>
          </a:xfrm>
        </p:spPr>
        <p:txBody>
          <a:bodyPr>
            <a:normAutofit/>
          </a:bodyPr>
          <a:lstStyle/>
          <a:p>
            <a:pPr algn="r"/>
            <a:r>
              <a:rPr lang="en-GB" sz="4000" b="1" dirty="0" smtClean="0">
                <a:solidFill>
                  <a:srgbClr val="8F3A8E"/>
                </a:solidFill>
                <a:latin typeface="Gill Sans Std" pitchFamily="34" charset="0"/>
              </a:rPr>
              <a:t>Discussion 2</a:t>
            </a:r>
            <a:endParaRPr lang="en-GB" sz="4000" b="1" dirty="0">
              <a:solidFill>
                <a:srgbClr val="8F3A8E"/>
              </a:solidFill>
              <a:effectLst/>
              <a:latin typeface="Gill Sans St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rgbClr val="8F3A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165304"/>
            <a:ext cx="2376264" cy="56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70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013576" cy="4104456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Gill Sans Std Light" pitchFamily="34" charset="0"/>
              </a:rPr>
              <a:t>Open a web browser and go to </a:t>
            </a:r>
            <a:r>
              <a:rPr lang="en-GB" sz="2400" dirty="0" smtClean="0">
                <a:latin typeface="Gill Sans Std Light" pitchFamily="34" charset="0"/>
                <a:hlinkClick r:id="rId3"/>
              </a:rPr>
              <a:t>www.humbox.ac.uk</a:t>
            </a:r>
            <a:endParaRPr lang="en-GB" sz="2400" dirty="0" smtClean="0">
              <a:latin typeface="Gill Sans Std Light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Gill Sans Std Light" pitchFamily="34" charset="0"/>
              </a:rPr>
              <a:t> </a:t>
            </a:r>
          </a:p>
          <a:p>
            <a:r>
              <a:rPr lang="en-GB" sz="2400" dirty="0" smtClean="0">
                <a:latin typeface="Gill Sans Std Light" pitchFamily="34" charset="0"/>
              </a:rPr>
              <a:t>Click ‘create an account’ and complete your details. Add a photo if you have one. You will need to access your email to confirm your registration.</a:t>
            </a:r>
          </a:p>
          <a:p>
            <a:endParaRPr lang="en-GB" sz="2400" dirty="0">
              <a:latin typeface="Gill Sans Std Light" pitchFamily="34" charset="0"/>
            </a:endParaRPr>
          </a:p>
          <a:p>
            <a:r>
              <a:rPr lang="en-GB" sz="2400" dirty="0" smtClean="0">
                <a:latin typeface="Gill Sans Std Light" pitchFamily="34" charset="0"/>
              </a:rPr>
              <a:t>Browse to find the </a:t>
            </a:r>
            <a:r>
              <a:rPr lang="en-GB" sz="2400" dirty="0" err="1" smtClean="0">
                <a:latin typeface="Gill Sans Std Light" pitchFamily="34" charset="0"/>
              </a:rPr>
              <a:t>OpenLIVES</a:t>
            </a:r>
            <a:r>
              <a:rPr lang="en-GB" sz="2400" dirty="0" smtClean="0">
                <a:latin typeface="Gill Sans Std Light" pitchFamily="34" charset="0"/>
              </a:rPr>
              <a:t> workshop group and join the group by clicking ‘join group’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800" y="260648"/>
            <a:ext cx="8280920" cy="864096"/>
          </a:xfrm>
        </p:spPr>
        <p:txBody>
          <a:bodyPr>
            <a:normAutofit/>
          </a:bodyPr>
          <a:lstStyle/>
          <a:p>
            <a:pPr algn="r"/>
            <a:r>
              <a:rPr lang="en-GB" sz="4000" b="1" dirty="0" smtClean="0">
                <a:solidFill>
                  <a:srgbClr val="8F3A8E"/>
                </a:solidFill>
                <a:latin typeface="Gill Sans Std" pitchFamily="34" charset="0"/>
              </a:rPr>
              <a:t>Hands-on practice 1</a:t>
            </a:r>
            <a:endParaRPr lang="en-GB" sz="4000" b="1" dirty="0">
              <a:solidFill>
                <a:srgbClr val="8F3A8E"/>
              </a:solidFill>
              <a:effectLst/>
              <a:latin typeface="Gill Sans St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rgbClr val="8F3A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165304"/>
            <a:ext cx="2376264" cy="56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07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013576" cy="4752528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Gill Sans Std Light" pitchFamily="34" charset="0"/>
              </a:rPr>
              <a:t>Work in pairs.</a:t>
            </a:r>
          </a:p>
          <a:p>
            <a:r>
              <a:rPr lang="en-GB" sz="2400" dirty="0" smtClean="0">
                <a:latin typeface="Gill Sans Std Light" pitchFamily="34" charset="0"/>
              </a:rPr>
              <a:t>In </a:t>
            </a:r>
            <a:r>
              <a:rPr lang="en-GB" sz="2400" dirty="0" err="1" smtClean="0">
                <a:latin typeface="Gill Sans Std Light" pitchFamily="34" charset="0"/>
              </a:rPr>
              <a:t>HumBox</a:t>
            </a:r>
            <a:r>
              <a:rPr lang="en-GB" sz="2400" dirty="0" smtClean="0">
                <a:latin typeface="Gill Sans Std Light" pitchFamily="34" charset="0"/>
              </a:rPr>
              <a:t>, browse to find the </a:t>
            </a:r>
            <a:r>
              <a:rPr lang="en-GB" sz="2400" dirty="0" err="1" smtClean="0">
                <a:latin typeface="Gill Sans Std Light" pitchFamily="34" charset="0"/>
              </a:rPr>
              <a:t>OpenLIVES</a:t>
            </a:r>
            <a:r>
              <a:rPr lang="en-GB" sz="2400" dirty="0" smtClean="0">
                <a:latin typeface="Gill Sans Std Light" pitchFamily="34" charset="0"/>
              </a:rPr>
              <a:t> workshop group</a:t>
            </a:r>
          </a:p>
          <a:p>
            <a:r>
              <a:rPr lang="en-GB" sz="2400" dirty="0" smtClean="0">
                <a:latin typeface="Gill Sans Std Light" pitchFamily="34" charset="0"/>
              </a:rPr>
              <a:t>Look through the resources which have been published as part of this group. Select one, or more resources which may be useful to you in your teaching – either for direct use, as inspiration, or which could be adapted.</a:t>
            </a:r>
          </a:p>
          <a:p>
            <a:r>
              <a:rPr lang="en-GB" sz="2400" dirty="0" smtClean="0">
                <a:latin typeface="Gill Sans Std Light" pitchFamily="34" charset="0"/>
              </a:rPr>
              <a:t>Open a word document and make notes on: why the resource is of interest to you; how it could be used in your work; what adaptations may be necessary to use the resource; what additional activities could be created to complement the resource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800" y="260648"/>
            <a:ext cx="8280920" cy="864096"/>
          </a:xfrm>
        </p:spPr>
        <p:txBody>
          <a:bodyPr>
            <a:normAutofit/>
          </a:bodyPr>
          <a:lstStyle/>
          <a:p>
            <a:pPr algn="r"/>
            <a:r>
              <a:rPr lang="en-GB" sz="4000" b="1" dirty="0" smtClean="0">
                <a:solidFill>
                  <a:srgbClr val="8F3A8E"/>
                </a:solidFill>
                <a:latin typeface="Gill Sans Std" pitchFamily="34" charset="0"/>
              </a:rPr>
              <a:t>Hands-on practice 2</a:t>
            </a:r>
            <a:endParaRPr lang="en-GB" sz="4000" b="1" dirty="0">
              <a:solidFill>
                <a:srgbClr val="8F3A8E"/>
              </a:solidFill>
              <a:effectLst/>
              <a:latin typeface="Gill Sans St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rgbClr val="8F3A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165304"/>
            <a:ext cx="2376264" cy="56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28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013576" cy="4104456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Gill Sans Std Light" pitchFamily="34" charset="0"/>
              </a:rPr>
              <a:t>When you have completed your notes, upload your notes as part of the workshop group using the ‘resource manager’ on </a:t>
            </a:r>
            <a:r>
              <a:rPr lang="en-GB" sz="2400" dirty="0" err="1" smtClean="0">
                <a:latin typeface="Gill Sans Std Light" pitchFamily="34" charset="0"/>
              </a:rPr>
              <a:t>HumBox</a:t>
            </a:r>
            <a:endParaRPr lang="en-GB" sz="2400" dirty="0">
              <a:latin typeface="Gill Sans Std Light" pitchFamily="34" charset="0"/>
            </a:endParaRPr>
          </a:p>
          <a:p>
            <a:r>
              <a:rPr lang="en-GB" sz="2400" dirty="0" smtClean="0">
                <a:latin typeface="Gill Sans Std Light" pitchFamily="34" charset="0"/>
              </a:rPr>
              <a:t>Add some short descriptive details to describe your notes</a:t>
            </a:r>
          </a:p>
          <a:p>
            <a:r>
              <a:rPr lang="en-GB" sz="2400" dirty="0" smtClean="0">
                <a:latin typeface="Gill Sans Std Light" pitchFamily="34" charset="0"/>
              </a:rPr>
              <a:t>Choose the licence ‘Creative Commons non commercial Share alike’ – publish and contribute to </a:t>
            </a:r>
            <a:r>
              <a:rPr lang="en-GB" sz="2400" dirty="0" err="1" smtClean="0">
                <a:latin typeface="Gill Sans Std Light" pitchFamily="34" charset="0"/>
              </a:rPr>
              <a:t>OpenLIVES</a:t>
            </a:r>
            <a:r>
              <a:rPr lang="en-GB" sz="2400" dirty="0" smtClean="0">
                <a:latin typeface="Gill Sans Std Light" pitchFamily="34" charset="0"/>
              </a:rPr>
              <a:t>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800" y="260648"/>
            <a:ext cx="8280920" cy="864096"/>
          </a:xfrm>
        </p:spPr>
        <p:txBody>
          <a:bodyPr>
            <a:normAutofit/>
          </a:bodyPr>
          <a:lstStyle/>
          <a:p>
            <a:pPr algn="r"/>
            <a:r>
              <a:rPr lang="en-GB" sz="4000" b="1" dirty="0" smtClean="0">
                <a:solidFill>
                  <a:srgbClr val="8F3A8E"/>
                </a:solidFill>
                <a:latin typeface="Gill Sans Std" pitchFamily="34" charset="0"/>
              </a:rPr>
              <a:t>Hands-on practice 3</a:t>
            </a:r>
            <a:endParaRPr lang="en-GB" sz="4000" b="1" dirty="0">
              <a:solidFill>
                <a:srgbClr val="8F3A8E"/>
              </a:solidFill>
              <a:effectLst/>
              <a:latin typeface="Gill Sans St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rgbClr val="8F3A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165304"/>
            <a:ext cx="2376264" cy="56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88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013576" cy="4464496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Gill Sans Std Light" pitchFamily="34" charset="0"/>
              </a:rPr>
              <a:t>The repository: </a:t>
            </a:r>
            <a:r>
              <a:rPr lang="en-GB" sz="2400" dirty="0" smtClean="0">
                <a:latin typeface="Gill Sans Std Light" pitchFamily="34" charset="0"/>
                <a:hlinkClick r:id="rId3"/>
              </a:rPr>
              <a:t>www.humbox.ac.uk</a:t>
            </a:r>
            <a:r>
              <a:rPr lang="en-GB" sz="2400" dirty="0" smtClean="0">
                <a:latin typeface="Gill Sans Std Light" pitchFamily="34" charset="0"/>
              </a:rPr>
              <a:t> </a:t>
            </a:r>
          </a:p>
          <a:p>
            <a:r>
              <a:rPr lang="en-GB" sz="2400" dirty="0" smtClean="0">
                <a:latin typeface="Gill Sans Std Light" pitchFamily="34" charset="0"/>
              </a:rPr>
              <a:t>Blog: </a:t>
            </a:r>
            <a:r>
              <a:rPr lang="en-GB" sz="2400" dirty="0" smtClean="0">
                <a:latin typeface="Gill Sans Std Light" pitchFamily="34" charset="0"/>
                <a:hlinkClick r:id="rId4"/>
              </a:rPr>
              <a:t>www.openlives.wordpress.com</a:t>
            </a:r>
            <a:endParaRPr lang="en-GB" sz="2400" dirty="0" smtClean="0">
              <a:latin typeface="Gill Sans Std Light" pitchFamily="34" charset="0"/>
            </a:endParaRPr>
          </a:p>
          <a:p>
            <a:r>
              <a:rPr lang="en-GB" sz="2400" dirty="0" smtClean="0">
                <a:latin typeface="Gill Sans Std Light" pitchFamily="34" charset="0"/>
              </a:rPr>
              <a:t>Project contact: </a:t>
            </a:r>
            <a:r>
              <a:rPr lang="en-GB" sz="2400" dirty="0" smtClean="0">
                <a:latin typeface="Gill Sans Std Light" pitchFamily="34" charset="0"/>
                <a:hlinkClick r:id="rId5"/>
              </a:rPr>
              <a:t>K.Borthwick@soton.ac.uk</a:t>
            </a:r>
            <a:endParaRPr lang="en-GB" sz="2400" dirty="0" smtClean="0">
              <a:latin typeface="Gill Sans Std Light" pitchFamily="34" charset="0"/>
            </a:endParaRPr>
          </a:p>
          <a:p>
            <a:r>
              <a:rPr lang="en-GB" sz="2400" dirty="0" smtClean="0">
                <a:latin typeface="Gill Sans Std Light" pitchFamily="34" charset="0"/>
              </a:rPr>
              <a:t>Information on OER: </a:t>
            </a:r>
            <a:r>
              <a:rPr lang="en-GB" sz="2400" dirty="0">
                <a:hlinkClick r:id="rId6"/>
              </a:rPr>
              <a:t>http://</a:t>
            </a:r>
            <a:r>
              <a:rPr lang="en-GB" sz="2400" dirty="0" smtClean="0">
                <a:hlinkClick r:id="rId6"/>
              </a:rPr>
              <a:t>bit.ly/oerinfokit</a:t>
            </a: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Information about Spanish child refugees:</a:t>
            </a:r>
          </a:p>
          <a:p>
            <a:r>
              <a:rPr lang="en-GB" sz="2400" u="sng" dirty="0">
                <a:hlinkClick r:id="rId7"/>
              </a:rPr>
              <a:t>http://www.guardian.co.uk/society/2012/mar/25/basque-children-civil-war-refugees-reunion</a:t>
            </a:r>
            <a:r>
              <a:rPr lang="en-GB" sz="2400" dirty="0"/>
              <a:t>; </a:t>
            </a:r>
          </a:p>
          <a:p>
            <a:r>
              <a:rPr lang="en-GB" sz="2400" u="sng" dirty="0">
                <a:hlinkClick r:id="rId8"/>
              </a:rPr>
              <a:t>http://www.bbc.co.uk/news/uk-england-hampshire-18045100</a:t>
            </a:r>
            <a:r>
              <a:rPr lang="en-GB" sz="2400" dirty="0" smtClean="0"/>
              <a:t>;</a:t>
            </a:r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800" y="260648"/>
            <a:ext cx="8280920" cy="864096"/>
          </a:xfrm>
        </p:spPr>
        <p:txBody>
          <a:bodyPr>
            <a:normAutofit/>
          </a:bodyPr>
          <a:lstStyle/>
          <a:p>
            <a:pPr algn="r"/>
            <a:r>
              <a:rPr lang="en-GB" sz="4000" b="1" dirty="0" smtClean="0">
                <a:solidFill>
                  <a:srgbClr val="8F3A8E"/>
                </a:solidFill>
                <a:latin typeface="Gill Sans Std" pitchFamily="34" charset="0"/>
              </a:rPr>
              <a:t>Useful links</a:t>
            </a:r>
            <a:endParaRPr lang="en-GB" sz="4000" b="1" dirty="0">
              <a:solidFill>
                <a:srgbClr val="8F3A8E"/>
              </a:solidFill>
              <a:effectLst/>
              <a:latin typeface="Gill Sans St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solidFill>
            <a:srgbClr val="8F3A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165304"/>
            <a:ext cx="2376264" cy="56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46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517</Words>
  <Application>Microsoft Office PowerPoint</Application>
  <PresentationFormat>On-screen Show (4:3)</PresentationFormat>
  <Paragraphs>68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Collaborative working using open research data to create OERs for the humanities</vt:lpstr>
      <vt:lpstr>Plan for the day</vt:lpstr>
      <vt:lpstr>The OpenLIVES project</vt:lpstr>
      <vt:lpstr>Discussion</vt:lpstr>
      <vt:lpstr>Discussion 2</vt:lpstr>
      <vt:lpstr>Hands-on practice 1</vt:lpstr>
      <vt:lpstr>Hands-on practice 2</vt:lpstr>
      <vt:lpstr>Hands-on practice 3</vt:lpstr>
      <vt:lpstr>Useful links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title</dc:title>
  <dc:creator>Georgin L.I.</dc:creator>
  <cp:lastModifiedBy>Borthwick K.E.</cp:lastModifiedBy>
  <cp:revision>102</cp:revision>
  <cp:lastPrinted>2012-05-22T12:20:35Z</cp:lastPrinted>
  <dcterms:created xsi:type="dcterms:W3CDTF">2011-06-08T14:55:26Z</dcterms:created>
  <dcterms:modified xsi:type="dcterms:W3CDTF">2012-07-17T09:55:57Z</dcterms:modified>
</cp:coreProperties>
</file>