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56" r:id="rId2"/>
    <p:sldId id="321" r:id="rId3"/>
    <p:sldId id="320" r:id="rId4"/>
    <p:sldId id="299" r:id="rId5"/>
    <p:sldId id="300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581" autoAdjust="0"/>
  </p:normalViewPr>
  <p:slideViewPr>
    <p:cSldViewPr>
      <p:cViewPr varScale="1">
        <p:scale>
          <a:sx n="70" d="100"/>
          <a:sy n="70" d="100"/>
        </p:scale>
        <p:origin x="-52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175" y="0"/>
            <a:ext cx="9147175" cy="6867525"/>
            <a:chOff x="-2" y="0"/>
            <a:chExt cx="5762" cy="4326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-2" y="0"/>
              <a:ext cx="5712" cy="4326"/>
              <a:chOff x="-2" y="0"/>
              <a:chExt cx="5712" cy="4326"/>
            </a:xfrm>
          </p:grpSpPr>
          <p:sp>
            <p:nvSpPr>
              <p:cNvPr id="8" name="Rectangle 4"/>
              <p:cNvSpPr>
                <a:spLocks noChangeArrowheads="1"/>
              </p:cNvSpPr>
              <p:nvPr/>
            </p:nvSpPr>
            <p:spPr bwMode="auto">
              <a:xfrm>
                <a:off x="-2" y="0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5"/>
              <p:cNvSpPr>
                <a:spLocks noChangeArrowheads="1"/>
              </p:cNvSpPr>
              <p:nvPr/>
            </p:nvSpPr>
            <p:spPr bwMode="auto">
              <a:xfrm>
                <a:off x="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6"/>
              <p:cNvSpPr>
                <a:spLocks noChangeArrowheads="1"/>
              </p:cNvSpPr>
              <p:nvPr/>
            </p:nvSpPr>
            <p:spPr bwMode="auto">
              <a:xfrm>
                <a:off x="1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7"/>
              <p:cNvSpPr>
                <a:spLocks noChangeArrowheads="1"/>
              </p:cNvSpPr>
              <p:nvPr/>
            </p:nvSpPr>
            <p:spPr bwMode="auto">
              <a:xfrm>
                <a:off x="2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3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9"/>
              <p:cNvSpPr>
                <a:spLocks noChangeArrowheads="1"/>
              </p:cNvSpPr>
              <p:nvPr/>
            </p:nvSpPr>
            <p:spPr bwMode="auto">
              <a:xfrm>
                <a:off x="4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10"/>
              <p:cNvSpPr>
                <a:spLocks noChangeArrowheads="1"/>
              </p:cNvSpPr>
              <p:nvPr/>
            </p:nvSpPr>
            <p:spPr bwMode="auto">
              <a:xfrm>
                <a:off x="5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11"/>
              <p:cNvSpPr>
                <a:spLocks noChangeArrowheads="1"/>
              </p:cNvSpPr>
              <p:nvPr/>
            </p:nvSpPr>
            <p:spPr bwMode="auto">
              <a:xfrm>
                <a:off x="6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12"/>
              <p:cNvSpPr>
                <a:spLocks noChangeArrowheads="1"/>
              </p:cNvSpPr>
              <p:nvPr/>
            </p:nvSpPr>
            <p:spPr bwMode="auto">
              <a:xfrm>
                <a:off x="7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13"/>
              <p:cNvSpPr>
                <a:spLocks noChangeArrowheads="1"/>
              </p:cNvSpPr>
              <p:nvPr/>
            </p:nvSpPr>
            <p:spPr bwMode="auto">
              <a:xfrm>
                <a:off x="8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14"/>
              <p:cNvSpPr>
                <a:spLocks noChangeArrowheads="1"/>
              </p:cNvSpPr>
              <p:nvPr/>
            </p:nvSpPr>
            <p:spPr bwMode="auto">
              <a:xfrm>
                <a:off x="9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15"/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Rectangle 16"/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17"/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Rectangle 18"/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19"/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20"/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21"/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22"/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23"/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24"/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25"/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26"/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27"/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Rectangle 28"/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29"/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30"/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31"/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Rectangle 32"/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33"/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34"/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Rectangle 35"/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Rectangle 36"/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37"/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Rectangle 38"/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Rectangle 39"/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40"/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Rectangle 41"/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42"/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Rectangle 43"/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Rectangle 44"/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Rectangle 45"/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46"/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Rectangle 47"/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Rectangle 48"/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Rectangle 49"/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50"/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Rectangle 51"/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Rectangle 52"/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Rectangle 53"/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Rectangle 54"/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Rectangle 55"/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56"/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Rectangle 57"/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Rectangle 58"/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Rectangle 59"/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Rectangle 60"/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Rectangle 61"/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Rectangle 62"/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Rectangle 63"/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" name="Rectangle 64"/>
            <p:cNvSpPr>
              <a:spLocks noChangeArrowheads="1"/>
            </p:cNvSpPr>
            <p:nvPr userDrawn="1"/>
          </p:nvSpPr>
          <p:spPr bwMode="auto">
            <a:xfrm>
              <a:off x="429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65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321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8" name="Rectangle 66"/>
          <p:cNvSpPr>
            <a:spLocks noChangeArrowheads="1"/>
          </p:cNvSpPr>
          <p:nvPr/>
        </p:nvSpPr>
        <p:spPr bwMode="auto">
          <a:xfrm>
            <a:off x="3505200" y="2590800"/>
            <a:ext cx="4892675" cy="76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4515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779463" y="1096963"/>
            <a:ext cx="7678737" cy="14319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04516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21138" y="2860675"/>
            <a:ext cx="4437062" cy="3114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DA6BDE3-A213-40F6-8275-72770A8CA8A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F0146D-3226-4387-8FB0-FB01560E1AF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4525" y="192088"/>
            <a:ext cx="2039938" cy="5903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71538" y="192088"/>
            <a:ext cx="5970587" cy="59039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AC7AE7-14E4-4B55-A6F8-7F17D4A8080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538" y="192088"/>
            <a:ext cx="8162925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239FE-1BFD-4D1E-99F9-18D0EA21A0B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538" y="192088"/>
            <a:ext cx="8162925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C6AC63-E8DF-429E-8084-D28C389FF49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7D157D-ECA3-4119-AE99-CB7734136DC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A90367-8309-4ADF-BA9C-E40ABC36CC1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425924-58D1-492F-AEED-8041BE596D2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3D0AE7-B28F-419F-94CA-CAB364B605B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5BA209-95C0-4D08-8E69-C49E67885F8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821A2A-9A89-4B15-AA7A-3BD57A2933E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3D5801-A48A-40CB-BEBE-8A8FAD55220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A5166B-683E-40F8-BE02-6B1A559A549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7175" cy="6867525"/>
            <a:chOff x="0" y="0"/>
            <a:chExt cx="5762" cy="4326"/>
          </a:xfrm>
        </p:grpSpPr>
        <p:sp>
          <p:nvSpPr>
            <p:cNvPr id="103427" name="Rectangle 3"/>
            <p:cNvSpPr>
              <a:spLocks noChangeArrowheads="1"/>
            </p:cNvSpPr>
            <p:nvPr userDrawn="1"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28" name="Rectangle 4"/>
            <p:cNvSpPr>
              <a:spLocks noChangeArrowheads="1"/>
            </p:cNvSpPr>
            <p:nvPr userDrawn="1"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29" name="Rectangle 5"/>
            <p:cNvSpPr>
              <a:spLocks noChangeArrowheads="1"/>
            </p:cNvSpPr>
            <p:nvPr userDrawn="1"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0" name="Rectangle 6"/>
            <p:cNvSpPr>
              <a:spLocks noChangeArrowheads="1"/>
            </p:cNvSpPr>
            <p:nvPr userDrawn="1"/>
          </p:nvSpPr>
          <p:spPr bwMode="hidden">
            <a:xfrm>
              <a:off x="2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1" name="Rectangle 7"/>
            <p:cNvSpPr>
              <a:spLocks noChangeArrowheads="1"/>
            </p:cNvSpPr>
            <p:nvPr userDrawn="1"/>
          </p:nvSpPr>
          <p:spPr bwMode="hidden">
            <a:xfrm>
              <a:off x="3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2" name="Rectangle 8"/>
            <p:cNvSpPr>
              <a:spLocks noChangeArrowheads="1"/>
            </p:cNvSpPr>
            <p:nvPr userDrawn="1"/>
          </p:nvSpPr>
          <p:spPr bwMode="hidden">
            <a:xfrm>
              <a:off x="4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3" name="Rectangle 9"/>
            <p:cNvSpPr>
              <a:spLocks noChangeArrowheads="1"/>
            </p:cNvSpPr>
            <p:nvPr userDrawn="1"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4" name="Rectangle 10"/>
            <p:cNvSpPr>
              <a:spLocks noChangeArrowheads="1"/>
            </p:cNvSpPr>
            <p:nvPr userDrawn="1"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5" name="Rectangle 11"/>
            <p:cNvSpPr>
              <a:spLocks noChangeArrowheads="1"/>
            </p:cNvSpPr>
            <p:nvPr userDrawn="1"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6" name="Rectangle 12"/>
            <p:cNvSpPr>
              <a:spLocks noChangeArrowheads="1"/>
            </p:cNvSpPr>
            <p:nvPr userDrawn="1"/>
          </p:nvSpPr>
          <p:spPr bwMode="hidden">
            <a:xfrm>
              <a:off x="8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7" name="Rectangle 13"/>
            <p:cNvSpPr>
              <a:spLocks noChangeArrowheads="1"/>
            </p:cNvSpPr>
            <p:nvPr userDrawn="1"/>
          </p:nvSpPr>
          <p:spPr bwMode="hidden">
            <a:xfrm>
              <a:off x="9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8" name="Rectangle 14"/>
            <p:cNvSpPr>
              <a:spLocks noChangeArrowheads="1"/>
            </p:cNvSpPr>
            <p:nvPr userDrawn="1"/>
          </p:nvSpPr>
          <p:spPr bwMode="hidden">
            <a:xfrm>
              <a:off x="10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9" name="Rectangle 15"/>
            <p:cNvSpPr>
              <a:spLocks noChangeArrowheads="1"/>
            </p:cNvSpPr>
            <p:nvPr userDrawn="1"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0" name="Rectangle 16"/>
            <p:cNvSpPr>
              <a:spLocks noChangeArrowheads="1"/>
            </p:cNvSpPr>
            <p:nvPr userDrawn="1"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1" name="Rectangle 17"/>
            <p:cNvSpPr>
              <a:spLocks noChangeArrowheads="1"/>
            </p:cNvSpPr>
            <p:nvPr userDrawn="1"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2" name="Rectangle 18"/>
            <p:cNvSpPr>
              <a:spLocks noChangeArrowheads="1"/>
            </p:cNvSpPr>
            <p:nvPr userDrawn="1"/>
          </p:nvSpPr>
          <p:spPr bwMode="hidden">
            <a:xfrm>
              <a:off x="14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3" name="Rectangle 19"/>
            <p:cNvSpPr>
              <a:spLocks noChangeArrowheads="1"/>
            </p:cNvSpPr>
            <p:nvPr userDrawn="1"/>
          </p:nvSpPr>
          <p:spPr bwMode="hidden">
            <a:xfrm>
              <a:off x="15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4" name="Rectangle 20"/>
            <p:cNvSpPr>
              <a:spLocks noChangeArrowheads="1"/>
            </p:cNvSpPr>
            <p:nvPr userDrawn="1"/>
          </p:nvSpPr>
          <p:spPr bwMode="hidden">
            <a:xfrm>
              <a:off x="16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5" name="Rectangle 21"/>
            <p:cNvSpPr>
              <a:spLocks noChangeArrowheads="1"/>
            </p:cNvSpPr>
            <p:nvPr userDrawn="1"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6" name="Rectangle 22"/>
            <p:cNvSpPr>
              <a:spLocks noChangeArrowheads="1"/>
            </p:cNvSpPr>
            <p:nvPr userDrawn="1"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7" name="Rectangle 23"/>
            <p:cNvSpPr>
              <a:spLocks noChangeArrowheads="1"/>
            </p:cNvSpPr>
            <p:nvPr userDrawn="1"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8" name="Rectangle 24"/>
            <p:cNvSpPr>
              <a:spLocks noChangeArrowheads="1"/>
            </p:cNvSpPr>
            <p:nvPr userDrawn="1"/>
          </p:nvSpPr>
          <p:spPr bwMode="hidden">
            <a:xfrm>
              <a:off x="20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9" name="Rectangle 25"/>
            <p:cNvSpPr>
              <a:spLocks noChangeArrowheads="1"/>
            </p:cNvSpPr>
            <p:nvPr userDrawn="1"/>
          </p:nvSpPr>
          <p:spPr bwMode="hidden">
            <a:xfrm>
              <a:off x="21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0" name="Rectangle 26"/>
            <p:cNvSpPr>
              <a:spLocks noChangeArrowheads="1"/>
            </p:cNvSpPr>
            <p:nvPr userDrawn="1"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1" name="Rectangle 27"/>
            <p:cNvSpPr>
              <a:spLocks noChangeArrowheads="1"/>
            </p:cNvSpPr>
            <p:nvPr userDrawn="1"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2" name="Rectangle 28"/>
            <p:cNvSpPr>
              <a:spLocks noChangeArrowheads="1"/>
            </p:cNvSpPr>
            <p:nvPr userDrawn="1"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3" name="Rectangle 29"/>
            <p:cNvSpPr>
              <a:spLocks noChangeArrowheads="1"/>
            </p:cNvSpPr>
            <p:nvPr userDrawn="1"/>
          </p:nvSpPr>
          <p:spPr bwMode="hidden">
            <a:xfrm>
              <a:off x="24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4" name="Rectangle 30"/>
            <p:cNvSpPr>
              <a:spLocks noChangeArrowheads="1"/>
            </p:cNvSpPr>
            <p:nvPr userDrawn="1"/>
          </p:nvSpPr>
          <p:spPr bwMode="hidden">
            <a:xfrm>
              <a:off x="25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5" name="Rectangle 31"/>
            <p:cNvSpPr>
              <a:spLocks noChangeArrowheads="1"/>
            </p:cNvSpPr>
            <p:nvPr userDrawn="1"/>
          </p:nvSpPr>
          <p:spPr bwMode="hidden">
            <a:xfrm>
              <a:off x="26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6" name="Rectangle 32"/>
            <p:cNvSpPr>
              <a:spLocks noChangeArrowheads="1"/>
            </p:cNvSpPr>
            <p:nvPr userDrawn="1"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7" name="Rectangle 33"/>
            <p:cNvSpPr>
              <a:spLocks noChangeArrowheads="1"/>
            </p:cNvSpPr>
            <p:nvPr userDrawn="1"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8" name="Rectangle 34"/>
            <p:cNvSpPr>
              <a:spLocks noChangeArrowheads="1"/>
            </p:cNvSpPr>
            <p:nvPr userDrawn="1"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9" name="Rectangle 35"/>
            <p:cNvSpPr>
              <a:spLocks noChangeArrowheads="1"/>
            </p:cNvSpPr>
            <p:nvPr userDrawn="1"/>
          </p:nvSpPr>
          <p:spPr bwMode="hidden">
            <a:xfrm>
              <a:off x="30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60" name="Rectangle 36"/>
            <p:cNvSpPr>
              <a:spLocks noChangeArrowheads="1"/>
            </p:cNvSpPr>
            <p:nvPr userDrawn="1"/>
          </p:nvSpPr>
          <p:spPr bwMode="hidden">
            <a:xfrm>
              <a:off x="31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61" name="Rectangle 37"/>
            <p:cNvSpPr>
              <a:spLocks noChangeArrowheads="1"/>
            </p:cNvSpPr>
            <p:nvPr userDrawn="1"/>
          </p:nvSpPr>
          <p:spPr bwMode="hidden">
            <a:xfrm>
              <a:off x="32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62" name="Rectangle 38"/>
            <p:cNvSpPr>
              <a:spLocks noChangeArrowheads="1"/>
            </p:cNvSpPr>
            <p:nvPr userDrawn="1"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63" name="Rectangle 39"/>
            <p:cNvSpPr>
              <a:spLocks noChangeArrowheads="1"/>
            </p:cNvSpPr>
            <p:nvPr userDrawn="1"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64" name="Rectangle 40"/>
            <p:cNvSpPr>
              <a:spLocks noChangeArrowheads="1"/>
            </p:cNvSpPr>
            <p:nvPr userDrawn="1"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65" name="Rectangle 41"/>
            <p:cNvSpPr>
              <a:spLocks noChangeArrowheads="1"/>
            </p:cNvSpPr>
            <p:nvPr userDrawn="1"/>
          </p:nvSpPr>
          <p:spPr bwMode="hidden">
            <a:xfrm>
              <a:off x="36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66" name="Rectangle 42"/>
            <p:cNvSpPr>
              <a:spLocks noChangeArrowheads="1"/>
            </p:cNvSpPr>
            <p:nvPr userDrawn="1"/>
          </p:nvSpPr>
          <p:spPr bwMode="hidden">
            <a:xfrm>
              <a:off x="37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67" name="Rectangle 43"/>
            <p:cNvSpPr>
              <a:spLocks noChangeArrowheads="1"/>
            </p:cNvSpPr>
            <p:nvPr userDrawn="1"/>
          </p:nvSpPr>
          <p:spPr bwMode="hidden">
            <a:xfrm>
              <a:off x="38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68" name="Rectangle 44"/>
            <p:cNvSpPr>
              <a:spLocks noChangeArrowheads="1"/>
            </p:cNvSpPr>
            <p:nvPr userDrawn="1"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69" name="Rectangle 45"/>
            <p:cNvSpPr>
              <a:spLocks noChangeArrowheads="1"/>
            </p:cNvSpPr>
            <p:nvPr userDrawn="1"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70" name="Rectangle 46"/>
            <p:cNvSpPr>
              <a:spLocks noChangeArrowheads="1"/>
            </p:cNvSpPr>
            <p:nvPr userDrawn="1"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71" name="Rectangle 47"/>
            <p:cNvSpPr>
              <a:spLocks noChangeArrowheads="1"/>
            </p:cNvSpPr>
            <p:nvPr userDrawn="1"/>
          </p:nvSpPr>
          <p:spPr bwMode="hidden">
            <a:xfrm>
              <a:off x="42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72" name="Rectangle 48"/>
            <p:cNvSpPr>
              <a:spLocks noChangeArrowheads="1"/>
            </p:cNvSpPr>
            <p:nvPr userDrawn="1"/>
          </p:nvSpPr>
          <p:spPr bwMode="hidden">
            <a:xfrm>
              <a:off x="43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73" name="Rectangle 49"/>
            <p:cNvSpPr>
              <a:spLocks noChangeArrowheads="1"/>
            </p:cNvSpPr>
            <p:nvPr userDrawn="1"/>
          </p:nvSpPr>
          <p:spPr bwMode="hidden">
            <a:xfrm>
              <a:off x="44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74" name="Rectangle 50"/>
            <p:cNvSpPr>
              <a:spLocks noChangeArrowheads="1"/>
            </p:cNvSpPr>
            <p:nvPr userDrawn="1"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75" name="Rectangle 51"/>
            <p:cNvSpPr>
              <a:spLocks noChangeArrowheads="1"/>
            </p:cNvSpPr>
            <p:nvPr userDrawn="1"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76" name="Rectangle 52"/>
            <p:cNvSpPr>
              <a:spLocks noChangeArrowheads="1"/>
            </p:cNvSpPr>
            <p:nvPr userDrawn="1"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77" name="Rectangle 53"/>
            <p:cNvSpPr>
              <a:spLocks noChangeArrowheads="1"/>
            </p:cNvSpPr>
            <p:nvPr userDrawn="1"/>
          </p:nvSpPr>
          <p:spPr bwMode="hidden">
            <a:xfrm>
              <a:off x="48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78" name="Rectangle 54"/>
            <p:cNvSpPr>
              <a:spLocks noChangeArrowheads="1"/>
            </p:cNvSpPr>
            <p:nvPr userDrawn="1"/>
          </p:nvSpPr>
          <p:spPr bwMode="hidden">
            <a:xfrm>
              <a:off x="48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79" name="Rectangle 55"/>
            <p:cNvSpPr>
              <a:spLocks noChangeArrowheads="1"/>
            </p:cNvSpPr>
            <p:nvPr userDrawn="1"/>
          </p:nvSpPr>
          <p:spPr bwMode="hidden">
            <a:xfrm>
              <a:off x="49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80" name="Rectangle 56"/>
            <p:cNvSpPr>
              <a:spLocks noChangeArrowheads="1"/>
            </p:cNvSpPr>
            <p:nvPr userDrawn="1"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81" name="Rectangle 57"/>
            <p:cNvSpPr>
              <a:spLocks noChangeArrowheads="1"/>
            </p:cNvSpPr>
            <p:nvPr userDrawn="1"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82" name="Rectangle 58"/>
            <p:cNvSpPr>
              <a:spLocks noChangeArrowheads="1"/>
            </p:cNvSpPr>
            <p:nvPr userDrawn="1"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83" name="Rectangle 59"/>
            <p:cNvSpPr>
              <a:spLocks noChangeArrowheads="1"/>
            </p:cNvSpPr>
            <p:nvPr userDrawn="1"/>
          </p:nvSpPr>
          <p:spPr bwMode="hidden">
            <a:xfrm>
              <a:off x="53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84" name="Rectangle 60"/>
            <p:cNvSpPr>
              <a:spLocks noChangeArrowheads="1"/>
            </p:cNvSpPr>
            <p:nvPr userDrawn="1"/>
          </p:nvSpPr>
          <p:spPr bwMode="hidden">
            <a:xfrm>
              <a:off x="54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85" name="Rectangle 61"/>
            <p:cNvSpPr>
              <a:spLocks noChangeArrowheads="1"/>
            </p:cNvSpPr>
            <p:nvPr userDrawn="1"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86" name="Rectangle 62"/>
            <p:cNvSpPr>
              <a:spLocks noChangeArrowheads="1"/>
            </p:cNvSpPr>
            <p:nvPr userDrawn="1"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87" name="Rectangle 63"/>
            <p:cNvSpPr>
              <a:spLocks noChangeArrowheads="1"/>
            </p:cNvSpPr>
            <p:nvPr userDrawn="1"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88" name="Rectangle 64"/>
            <p:cNvSpPr>
              <a:spLocks noChangeArrowheads="1"/>
            </p:cNvSpPr>
            <p:nvPr userDrawn="1"/>
          </p:nvSpPr>
          <p:spPr bwMode="blackGray">
            <a:xfrm>
              <a:off x="0" y="1081"/>
              <a:ext cx="4378" cy="47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871538" y="192088"/>
            <a:ext cx="816292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8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19050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3491" name="Rectangle 6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25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492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90925" y="6286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493" name="Rectangle 6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BC27FB4-E888-4A0F-8CEF-4E065246C154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003366"/>
                </a:solidFill>
                <a:latin typeface="Univers" pitchFamily="34" charset="0"/>
              </a:rPr>
              <a:t>ELL 112 Sounds of English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2813" y="1905000"/>
            <a:ext cx="3975100" cy="4191000"/>
          </a:xfrm>
        </p:spPr>
        <p:txBody>
          <a:bodyPr/>
          <a:lstStyle/>
          <a:p>
            <a:pPr algn="ctr" eaLnBrk="1" hangingPunct="1">
              <a:buClr>
                <a:srgbClr val="0000FF"/>
              </a:buClr>
              <a:buFont typeface="Wingdings" pitchFamily="2" charset="2"/>
              <a:buNone/>
            </a:pPr>
            <a:endParaRPr lang="en-GB" sz="3600" smtClean="0">
              <a:solidFill>
                <a:srgbClr val="0000FF"/>
              </a:solidFill>
              <a:latin typeface="Univers" pitchFamily="34" charset="0"/>
            </a:endParaRPr>
          </a:p>
          <a:p>
            <a:pPr algn="ctr" eaLnBrk="1" hangingPunct="1">
              <a:buClr>
                <a:srgbClr val="0000FF"/>
              </a:buClr>
              <a:buFont typeface="Wingdings" pitchFamily="2" charset="2"/>
              <a:buNone/>
            </a:pPr>
            <a:r>
              <a:rPr lang="en-GB" sz="4000" i="1" smtClean="0">
                <a:solidFill>
                  <a:srgbClr val="003366"/>
                </a:solidFill>
                <a:latin typeface="Univers" pitchFamily="34" charset="0"/>
              </a:rPr>
              <a:t>Lecture 1</a:t>
            </a:r>
          </a:p>
          <a:p>
            <a:pPr algn="ctr" eaLnBrk="1" hangingPunct="1">
              <a:spcBef>
                <a:spcPct val="0"/>
              </a:spcBef>
              <a:buClr>
                <a:srgbClr val="0000FF"/>
              </a:buClr>
              <a:buFont typeface="Wingdings" pitchFamily="2" charset="2"/>
              <a:buNone/>
            </a:pPr>
            <a:endParaRPr lang="en-GB" sz="4000" smtClean="0">
              <a:solidFill>
                <a:srgbClr val="003366"/>
              </a:solidFill>
              <a:latin typeface="Univers" pitchFamily="34" charset="0"/>
            </a:endParaRPr>
          </a:p>
          <a:p>
            <a:pPr algn="ctr" eaLnBrk="1" hangingPunct="1">
              <a:spcBef>
                <a:spcPct val="0"/>
              </a:spcBef>
              <a:buClr>
                <a:srgbClr val="0000FF"/>
              </a:buClr>
              <a:buFont typeface="Wingdings" pitchFamily="2" charset="2"/>
              <a:buNone/>
            </a:pPr>
            <a:r>
              <a:rPr lang="en-GB" sz="4000" b="1" smtClean="0">
                <a:solidFill>
                  <a:srgbClr val="003366"/>
                </a:solidFill>
                <a:latin typeface="Univers" pitchFamily="34" charset="0"/>
              </a:rPr>
              <a:t>Making Sounds</a:t>
            </a:r>
          </a:p>
        </p:txBody>
      </p:sp>
      <p:pic>
        <p:nvPicPr>
          <p:cNvPr id="3076" name="Picture 7" descr="onomato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48250" y="1965325"/>
            <a:ext cx="3975100" cy="40687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5" name="Picture 3" descr="laryn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905000"/>
            <a:ext cx="28225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0117" name="Picture 5" descr="laryn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2514600"/>
            <a:ext cx="17145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Rectangle 6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pPr eaLnBrk="1" hangingPunct="1"/>
            <a:r>
              <a:rPr lang="en-GB" smtClean="0">
                <a:latin typeface="Univers" pitchFamily="34" charset="0"/>
              </a:rPr>
              <a:t>Phonation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pPr eaLnBrk="1" hangingPunct="1"/>
            <a:r>
              <a:rPr lang="en-GB" smtClean="0">
                <a:latin typeface="Univers" pitchFamily="34" charset="0"/>
              </a:rPr>
              <a:t>Voicing contrasts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mtClean="0">
                <a:solidFill>
                  <a:srgbClr val="FF33CC"/>
                </a:solidFill>
                <a:latin typeface="Univers" pitchFamily="34" charset="0"/>
              </a:rPr>
              <a:t>F</a:t>
            </a:r>
            <a:r>
              <a:rPr lang="en-GB" smtClean="0">
                <a:latin typeface="Univers" pitchFamily="34" charset="0"/>
              </a:rPr>
              <a:t>at		</a:t>
            </a:r>
            <a:r>
              <a:rPr lang="en-GB" smtClean="0">
                <a:solidFill>
                  <a:srgbClr val="FF33CC"/>
                </a:solidFill>
                <a:latin typeface="Univers" pitchFamily="34" charset="0"/>
              </a:rPr>
              <a:t>V</a:t>
            </a:r>
            <a:r>
              <a:rPr lang="en-GB" smtClean="0">
                <a:latin typeface="Univers" pitchFamily="34" charset="0"/>
              </a:rPr>
              <a:t>at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mtClean="0">
                <a:solidFill>
                  <a:srgbClr val="FF33CC"/>
                </a:solidFill>
                <a:latin typeface="Univers" pitchFamily="34" charset="0"/>
              </a:rPr>
              <a:t>S</a:t>
            </a:r>
            <a:r>
              <a:rPr lang="en-GB" smtClean="0">
                <a:latin typeface="Univers" pitchFamily="34" charset="0"/>
              </a:rPr>
              <a:t>it		</a:t>
            </a:r>
            <a:r>
              <a:rPr lang="en-GB" smtClean="0">
                <a:solidFill>
                  <a:srgbClr val="FF33CC"/>
                </a:solidFill>
                <a:latin typeface="Univers" pitchFamily="34" charset="0"/>
              </a:rPr>
              <a:t>Z</a:t>
            </a:r>
            <a:r>
              <a:rPr lang="en-GB" smtClean="0">
                <a:latin typeface="Univers" pitchFamily="34" charset="0"/>
              </a:rPr>
              <a:t>it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mtClean="0">
                <a:solidFill>
                  <a:srgbClr val="FF33CC"/>
                </a:solidFill>
                <a:latin typeface="Univers" pitchFamily="34" charset="0"/>
              </a:rPr>
              <a:t>Th</a:t>
            </a:r>
            <a:r>
              <a:rPr lang="en-GB" smtClean="0">
                <a:latin typeface="Univers" pitchFamily="34" charset="0"/>
              </a:rPr>
              <a:t>in		</a:t>
            </a:r>
            <a:r>
              <a:rPr lang="en-GB" smtClean="0">
                <a:solidFill>
                  <a:srgbClr val="FF33CC"/>
                </a:solidFill>
                <a:latin typeface="Univers" pitchFamily="34" charset="0"/>
              </a:rPr>
              <a:t>Th</a:t>
            </a:r>
            <a:r>
              <a:rPr lang="en-GB" smtClean="0">
                <a:latin typeface="Univers" pitchFamily="34" charset="0"/>
              </a:rPr>
              <a:t>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PhoneticsVocalTrac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1981200"/>
            <a:ext cx="3313113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pPr eaLnBrk="1" hangingPunct="1"/>
            <a:r>
              <a:rPr lang="en-GB" smtClean="0">
                <a:latin typeface="Univers" pitchFamily="34" charset="0"/>
              </a:rPr>
              <a:t>Direction of airstream</a:t>
            </a:r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912813" y="1905000"/>
            <a:ext cx="3975100" cy="41910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z="2800" smtClean="0"/>
              <a:t>Nasal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z="2800" smtClean="0"/>
              <a:t>Lateral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z="2800" smtClean="0"/>
              <a:t>Central oral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pPr eaLnBrk="1" hangingPunct="1"/>
            <a:r>
              <a:rPr lang="en-GB" smtClean="0">
                <a:latin typeface="Univers" pitchFamily="34" charset="0"/>
              </a:rPr>
              <a:t>Places of articulation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2813" y="1905000"/>
            <a:ext cx="3975100" cy="41910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z="2800" smtClean="0">
                <a:latin typeface="Univers" pitchFamily="34" charset="0"/>
              </a:rPr>
              <a:t>Bilabial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z="2800" smtClean="0">
                <a:latin typeface="Univers" pitchFamily="34" charset="0"/>
              </a:rPr>
              <a:t>Labiodental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z="2800" smtClean="0">
                <a:latin typeface="Univers" pitchFamily="34" charset="0"/>
              </a:rPr>
              <a:t>(Interdental)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z="2800" smtClean="0">
                <a:latin typeface="Univers" pitchFamily="34" charset="0"/>
              </a:rPr>
              <a:t>Dental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z="2800" smtClean="0">
                <a:latin typeface="Univers" pitchFamily="34" charset="0"/>
              </a:rPr>
              <a:t>Alveolar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z="2800" smtClean="0">
                <a:latin typeface="Univers" pitchFamily="34" charset="0"/>
              </a:rPr>
              <a:t>Palatal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z="2800" smtClean="0">
                <a:latin typeface="Univers" pitchFamily="34" charset="0"/>
              </a:rPr>
              <a:t>Velar</a:t>
            </a:r>
          </a:p>
        </p:txBody>
      </p:sp>
      <p:pic>
        <p:nvPicPr>
          <p:cNvPr id="21508" name="Picture 6" descr="vocalTractLabel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1828800"/>
            <a:ext cx="3532188" cy="369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pPr eaLnBrk="1" hangingPunct="1"/>
            <a:r>
              <a:rPr lang="en-GB" smtClean="0">
                <a:latin typeface="Univers" pitchFamily="34" charset="0"/>
              </a:rPr>
              <a:t>Degree of articulation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2813" y="1905000"/>
            <a:ext cx="3975100" cy="41910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z="2800" smtClean="0">
                <a:latin typeface="Univers" pitchFamily="34" charset="0"/>
              </a:rPr>
              <a:t>Plosive / stop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z="2800" smtClean="0">
                <a:latin typeface="Univers" pitchFamily="34" charset="0"/>
              </a:rPr>
              <a:t>Trill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z="2800" smtClean="0">
                <a:latin typeface="Univers" pitchFamily="34" charset="0"/>
              </a:rPr>
              <a:t>Tap / Flap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z="2800" smtClean="0">
                <a:latin typeface="Univers" pitchFamily="34" charset="0"/>
              </a:rPr>
              <a:t>Fricative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z="2800" smtClean="0">
                <a:latin typeface="Univers" pitchFamily="34" charset="0"/>
              </a:rPr>
              <a:t>Approximant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z="2800" smtClean="0">
                <a:latin typeface="Univers" pitchFamily="34" charset="0"/>
              </a:rPr>
              <a:t>[Vowel]</a:t>
            </a:r>
          </a:p>
        </p:txBody>
      </p:sp>
      <p:pic>
        <p:nvPicPr>
          <p:cNvPr id="22532" name="Picture 4" descr="vocalTractLabel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1828800"/>
            <a:ext cx="3532188" cy="369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3" descr="gj221-t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828800"/>
            <a:ext cx="304165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pPr eaLnBrk="1" hangingPunct="1"/>
            <a:r>
              <a:rPr lang="en-GB" smtClean="0">
                <a:latin typeface="Univers" pitchFamily="34" charset="0"/>
              </a:rPr>
              <a:t>Linguistics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Univers" pitchFamily="34" charset="0"/>
              </a:rPr>
              <a:t>Meaning</a:t>
            </a:r>
          </a:p>
          <a:p>
            <a:pPr lvl="1" eaLnBrk="1" hangingPunct="1"/>
            <a:r>
              <a:rPr lang="en-GB" smtClean="0">
                <a:latin typeface="Univers" pitchFamily="34" charset="0"/>
              </a:rPr>
              <a:t>Semantics &amp; Pragmatics</a:t>
            </a:r>
          </a:p>
          <a:p>
            <a:pPr eaLnBrk="1" hangingPunct="1"/>
            <a:r>
              <a:rPr lang="en-GB" smtClean="0">
                <a:latin typeface="Univers" pitchFamily="34" charset="0"/>
              </a:rPr>
              <a:t>Form</a:t>
            </a:r>
          </a:p>
          <a:p>
            <a:pPr lvl="1" eaLnBrk="1" hangingPunct="1"/>
            <a:r>
              <a:rPr lang="en-GB" smtClean="0">
                <a:latin typeface="Univers" pitchFamily="34" charset="0"/>
              </a:rPr>
              <a:t>Morphology &amp; Syntax</a:t>
            </a:r>
          </a:p>
          <a:p>
            <a:pPr eaLnBrk="1" hangingPunct="1"/>
            <a:r>
              <a:rPr lang="en-GB" smtClean="0">
                <a:latin typeface="Univers" pitchFamily="34" charset="0"/>
              </a:rPr>
              <a:t>History</a:t>
            </a:r>
          </a:p>
          <a:p>
            <a:pPr lvl="1" eaLnBrk="1" hangingPunct="1"/>
            <a:r>
              <a:rPr lang="en-GB" smtClean="0">
                <a:latin typeface="Univers" pitchFamily="34" charset="0"/>
              </a:rPr>
              <a:t>Historical Linguistics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pPr eaLnBrk="1" hangingPunct="1"/>
            <a:r>
              <a:rPr lang="en-GB" smtClean="0">
                <a:latin typeface="Univers" pitchFamily="34" charset="0"/>
              </a:rPr>
              <a:t>The Sounds bit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GB" sz="2800" smtClean="0">
                <a:latin typeface="Univers" pitchFamily="34" charset="0"/>
              </a:rPr>
              <a:t>Phonetics</a:t>
            </a:r>
          </a:p>
          <a:p>
            <a:pPr eaLnBrk="1" hangingPunct="1"/>
            <a:r>
              <a:rPr lang="en-GB" sz="2800" smtClean="0">
                <a:latin typeface="Univers" pitchFamily="34" charset="0"/>
              </a:rPr>
              <a:t>Phonology</a:t>
            </a:r>
          </a:p>
        </p:txBody>
      </p:sp>
      <p:pic>
        <p:nvPicPr>
          <p:cNvPr id="11268" name="Picture 11" descr="speaking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30325" y="1905000"/>
            <a:ext cx="3143250" cy="4191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9" name="Picture 3" descr="Harold%20Horsley%20-%20Alien%20One%20-%20Lar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3200400"/>
            <a:ext cx="4495800" cy="337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1" name="Picture 5" descr="th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1905000"/>
            <a:ext cx="4038600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Title 3"/>
          <p:cNvSpPr>
            <a:spLocks noGrp="1"/>
          </p:cNvSpPr>
          <p:nvPr>
            <p:ph type="title"/>
          </p:nvPr>
        </p:nvSpPr>
        <p:spPr>
          <a:xfrm>
            <a:off x="785813" y="857250"/>
            <a:ext cx="8162925" cy="769938"/>
          </a:xfrm>
        </p:spPr>
        <p:txBody>
          <a:bodyPr/>
          <a:lstStyle/>
          <a:p>
            <a:r>
              <a:rPr lang="en-GB" smtClean="0">
                <a:latin typeface="Univers" pitchFamily="34" charset="0"/>
              </a:rPr>
              <a:t>What would an alien see?</a:t>
            </a:r>
            <a:endParaRPr lang="en-US" smtClean="0">
              <a:latin typeface="Univer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1905000"/>
            <a:ext cx="4460875" cy="2173288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mtClean="0">
                <a:latin typeface="Univers" pitchFamily="34" charset="0"/>
              </a:rPr>
              <a:t>Anatomy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mtClean="0">
                <a:latin typeface="Univers" pitchFamily="34" charset="0"/>
              </a:rPr>
              <a:t>Physiology</a:t>
            </a:r>
          </a:p>
          <a:p>
            <a:pPr eaLnBrk="1" hangingPunct="1">
              <a:buFont typeface="Wingdings" pitchFamily="2" charset="2"/>
              <a:buNone/>
            </a:pPr>
            <a:endParaRPr lang="en-GB" smtClean="0">
              <a:latin typeface="Univers" pitchFamily="34" charset="0"/>
            </a:endParaRPr>
          </a:p>
        </p:txBody>
      </p:sp>
      <p:pic>
        <p:nvPicPr>
          <p:cNvPr id="81925" name="Picture 5" descr="tina_war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1828800"/>
            <a:ext cx="2249488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pPr eaLnBrk="1" hangingPunct="1"/>
            <a:r>
              <a:rPr lang="en-GB" smtClean="0">
                <a:latin typeface="Univers" pitchFamily="34" charset="0"/>
              </a:rPr>
              <a:t>“Parts of speech”</a:t>
            </a:r>
          </a:p>
        </p:txBody>
      </p:sp>
      <p:pic>
        <p:nvPicPr>
          <p:cNvPr id="86020" name="Picture 4" descr="lip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828800"/>
            <a:ext cx="2857500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022" name="Picture 6" descr="Dentur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1828800"/>
            <a:ext cx="2514600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024" name="Picture 8" descr="imperiaflex_0_25_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3581400"/>
            <a:ext cx="2125663" cy="298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026" name="Picture 10" descr="anatomy5p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0800" y="2286000"/>
            <a:ext cx="2347913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028" name="Picture 12" descr="story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86200" y="4038600"/>
            <a:ext cx="22574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6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6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PhoneticsVocalTrac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981200"/>
            <a:ext cx="432117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itle 2"/>
          <p:cNvSpPr>
            <a:spLocks noGrp="1"/>
          </p:cNvSpPr>
          <p:nvPr>
            <p:ph type="title"/>
          </p:nvPr>
        </p:nvSpPr>
        <p:spPr>
          <a:xfrm>
            <a:off x="785813" y="857250"/>
            <a:ext cx="8162925" cy="769938"/>
          </a:xfrm>
        </p:spPr>
        <p:txBody>
          <a:bodyPr/>
          <a:lstStyle/>
          <a:p>
            <a:r>
              <a:rPr lang="en-GB" smtClean="0">
                <a:latin typeface="Univers" pitchFamily="34" charset="0"/>
              </a:rPr>
              <a:t>Sagittal section…</a:t>
            </a:r>
            <a:endParaRPr lang="en-US" smtClean="0">
              <a:latin typeface="Univer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pPr eaLnBrk="1" hangingPunct="1"/>
            <a:r>
              <a:rPr lang="en-GB" smtClean="0">
                <a:latin typeface="Univers" pitchFamily="34" charset="0"/>
              </a:rPr>
              <a:t>Model of the process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2813" y="1905000"/>
            <a:ext cx="3975100" cy="41910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z="2800" smtClean="0">
                <a:latin typeface="Univers" pitchFamily="34" charset="0"/>
              </a:rPr>
              <a:t>Source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z="2800" smtClean="0">
                <a:latin typeface="Univers" pitchFamily="34" charset="0"/>
              </a:rPr>
              <a:t>Filter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endParaRPr lang="en-GB" sz="2800" smtClean="0">
              <a:latin typeface="Univers" pitchFamily="34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z="2800" smtClean="0">
                <a:latin typeface="Univers" pitchFamily="34" charset="0"/>
              </a:rPr>
              <a:t>Initiation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z="2800" smtClean="0">
                <a:latin typeface="Univers" pitchFamily="34" charset="0"/>
              </a:rPr>
              <a:t>Phonation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sz="2800" smtClean="0">
                <a:latin typeface="Univers" pitchFamily="34" charset="0"/>
              </a:rPr>
              <a:t>Articulation</a:t>
            </a:r>
          </a:p>
        </p:txBody>
      </p:sp>
      <p:pic>
        <p:nvPicPr>
          <p:cNvPr id="16388" name="Picture 6" descr="armstro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1676400"/>
            <a:ext cx="3406775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3" descr="how_pollution_affec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1828800"/>
            <a:ext cx="3668713" cy="406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4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pPr eaLnBrk="1" hangingPunct="1"/>
            <a:r>
              <a:rPr lang="en-GB" smtClean="0">
                <a:latin typeface="Univers" pitchFamily="34" charset="0"/>
              </a:rPr>
              <a:t>Source / Initiator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Bold Strip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old Stripes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ld Stripes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Designs\Bold Stripes.pot</Template>
  <TotalTime>827</TotalTime>
  <Words>92</Words>
  <Application>Microsoft Office PowerPoint</Application>
  <PresentationFormat>On-screen Show (4:3)</PresentationFormat>
  <Paragraphs>52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Verdana</vt:lpstr>
      <vt:lpstr>Arial</vt:lpstr>
      <vt:lpstr>Wingdings</vt:lpstr>
      <vt:lpstr>Calibri</vt:lpstr>
      <vt:lpstr>Univers</vt:lpstr>
      <vt:lpstr>Bold Stripes</vt:lpstr>
      <vt:lpstr>ELL 112 Sounds of English</vt:lpstr>
      <vt:lpstr>Linguistics</vt:lpstr>
      <vt:lpstr>The Sounds bit</vt:lpstr>
      <vt:lpstr>What would an alien see?</vt:lpstr>
      <vt:lpstr>Slide 5</vt:lpstr>
      <vt:lpstr>“Parts of speech”</vt:lpstr>
      <vt:lpstr>Sagittal section…</vt:lpstr>
      <vt:lpstr>Model of the process</vt:lpstr>
      <vt:lpstr>Source / Initiator</vt:lpstr>
      <vt:lpstr>Phonation</vt:lpstr>
      <vt:lpstr>Voicing contrasts</vt:lpstr>
      <vt:lpstr>Direction of airstream</vt:lpstr>
      <vt:lpstr>Places of articulation</vt:lpstr>
      <vt:lpstr>Degree of articulation</vt:lpstr>
      <vt:lpstr>Slide 15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ELL 108 Introduction to Linguistics</dc:title>
  <dc:creator>eg1arl</dc:creator>
  <cp:lastModifiedBy>Eg1arl</cp:lastModifiedBy>
  <cp:revision>38</cp:revision>
  <dcterms:created xsi:type="dcterms:W3CDTF">2005-09-23T08:23:08Z</dcterms:created>
  <dcterms:modified xsi:type="dcterms:W3CDTF">2009-10-28T11:19:11Z</dcterms:modified>
</cp:coreProperties>
</file>