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1" r:id="rId10"/>
  </p:sldIdLst>
  <p:sldSz cx="9144000" cy="6858000" type="screen4x3"/>
  <p:notesSz cx="6640513" cy="99044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CC"/>
    <a:srgbClr val="FFFF99"/>
    <a:srgbClr val="FFCC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2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279" cy="49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0684" y="0"/>
            <a:ext cx="2878279" cy="49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7054"/>
            <a:ext cx="2878279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0684" y="9407054"/>
            <a:ext cx="2878279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C669C9-0C34-4C72-B8CA-C32BC18CD21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813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0788" y="0"/>
            <a:ext cx="287813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366C1-037C-4220-AB56-23181A7B8BDE}" type="datetimeFigureOut">
              <a:rPr lang="en-US" smtClean="0"/>
              <a:t>11/4/2009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4550" y="742950"/>
            <a:ext cx="4951413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3575" y="4705350"/>
            <a:ext cx="5313363" cy="4456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7525"/>
            <a:ext cx="287813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0788" y="9407525"/>
            <a:ext cx="287813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C78A7-E967-4EFB-A46D-826A38ACF44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C78A7-E967-4EFB-A46D-826A38ACF44E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E432E-17ED-4603-9FB9-92E12B7E3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5DC1C-7189-4A39-B36B-F2D415D1B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B8B3B-EF43-4FF8-9B84-CE68E500C5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83371-4B4D-418E-8516-1ADEC33E8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3206-21E4-4C2E-BA90-3BA980A71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5D014-E074-4F95-9BF7-B111320A2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E0B97-6EDF-48FC-A82B-09FAC25B5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4E4F9-76CE-4D8C-B681-51171B766A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ADFE-A286-41EC-B3E5-0D283B16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0A0A-D817-46C5-9509-D1EDD6ADE1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76DA-A9FB-46B7-9BDE-20E352DBAC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A6307-AC4B-4191-B528-2264F9CE4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8662" y="2357430"/>
            <a:ext cx="7572428" cy="2519370"/>
          </a:xfrm>
        </p:spPr>
        <p:txBody>
          <a:bodyPr>
            <a:normAutofit fontScale="70000" lnSpcReduction="20000"/>
          </a:bodyPr>
          <a:lstStyle/>
          <a:p>
            <a:endParaRPr lang="en-GB" dirty="0"/>
          </a:p>
          <a:p>
            <a:r>
              <a:rPr lang="fr-FR" sz="6000" b="1" u="sng" dirty="0" smtClean="0">
                <a:solidFill>
                  <a:srgbClr val="002060"/>
                </a:solidFill>
              </a:rPr>
              <a:t>Le modèle </a:t>
            </a:r>
            <a:r>
              <a:rPr lang="fr-FR" sz="6000" b="1" u="sng" dirty="0" smtClean="0">
                <a:solidFill>
                  <a:srgbClr val="002060"/>
                </a:solidFill>
              </a:rPr>
              <a:t>français</a:t>
            </a:r>
            <a:endParaRPr lang="en-GB" sz="6000" b="1" u="sng" dirty="0" smtClean="0">
              <a:solidFill>
                <a:srgbClr val="002060"/>
              </a:solidFill>
            </a:endParaRPr>
          </a:p>
          <a:p>
            <a:pPr algn="ctr"/>
            <a:endParaRPr lang="en-GB" sz="3600" b="1" dirty="0" smtClean="0">
              <a:solidFill>
                <a:srgbClr val="FF6600"/>
              </a:solidFill>
            </a:endParaRPr>
          </a:p>
          <a:p>
            <a:pPr algn="ctr"/>
            <a:r>
              <a:rPr lang="en-GB" sz="3600" b="1" dirty="0" smtClean="0">
                <a:solidFill>
                  <a:srgbClr val="C00000"/>
                </a:solidFill>
                <a:effectLst/>
              </a:rPr>
              <a:t>Read:</a:t>
            </a:r>
          </a:p>
          <a:p>
            <a:pPr algn="ctr"/>
            <a:r>
              <a:rPr lang="en-GB" sz="3600" b="1" dirty="0" err="1" smtClean="0">
                <a:solidFill>
                  <a:srgbClr val="C00000"/>
                </a:solidFill>
              </a:rPr>
              <a:t>Godin</a:t>
            </a:r>
            <a:r>
              <a:rPr lang="en-GB" sz="3600" b="1" dirty="0" smtClean="0">
                <a:solidFill>
                  <a:srgbClr val="C00000"/>
                </a:solidFill>
              </a:rPr>
              <a:t>. E, Chafer. T (2005) ‘Introduction’ </a:t>
            </a:r>
            <a:r>
              <a:rPr lang="en-GB" sz="3600" b="1" i="1" dirty="0" smtClean="0">
                <a:solidFill>
                  <a:srgbClr val="C00000"/>
                </a:solidFill>
              </a:rPr>
              <a:t>The French Exception. </a:t>
            </a:r>
            <a:r>
              <a:rPr lang="en-GB" sz="3600" b="1" dirty="0" smtClean="0">
                <a:solidFill>
                  <a:srgbClr val="C00000"/>
                </a:solidFill>
              </a:rPr>
              <a:t>Oxford: </a:t>
            </a:r>
            <a:r>
              <a:rPr lang="en-GB" sz="3600" b="1" dirty="0" err="1" smtClean="0">
                <a:solidFill>
                  <a:srgbClr val="C00000"/>
                </a:solidFill>
              </a:rPr>
              <a:t>Berghahn</a:t>
            </a:r>
            <a:r>
              <a:rPr lang="en-GB" sz="3600" b="1" dirty="0" smtClean="0">
                <a:solidFill>
                  <a:srgbClr val="C00000"/>
                </a:solidFill>
              </a:rPr>
              <a:t>. </a:t>
            </a:r>
            <a:endParaRPr lang="en-GB" sz="3600" b="1" dirty="0"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03200"/>
            <a:ext cx="8486804" cy="1154098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rgbClr val="002060"/>
                </a:solidFill>
                <a:effectLst/>
                <a:latin typeface="+mn-lt"/>
              </a:rPr>
              <a:t>I. </a:t>
            </a:r>
            <a:r>
              <a:rPr lang="en-GB" sz="2800" b="1" dirty="0" smtClean="0">
                <a:solidFill>
                  <a:srgbClr val="002060"/>
                </a:solidFill>
                <a:effectLst/>
                <a:latin typeface="+mn-lt"/>
              </a:rPr>
              <a:t> LE MODELE FRANCAIS </a:t>
            </a:r>
            <a:r>
              <a:rPr lang="en-GB" sz="2800" b="1" dirty="0">
                <a:solidFill>
                  <a:srgbClr val="002060"/>
                </a:solidFill>
                <a:effectLst/>
                <a:latin typeface="+mn-lt"/>
              </a:rPr>
              <a:t>EN TANT QUE </a:t>
            </a:r>
            <a:r>
              <a:rPr lang="en-GB" sz="2800" b="1" i="1" dirty="0">
                <a:solidFill>
                  <a:srgbClr val="002060"/>
                </a:solidFill>
                <a:effectLst/>
                <a:latin typeface="+mn-lt"/>
              </a:rPr>
              <a:t/>
            </a:r>
            <a:br>
              <a:rPr lang="en-GB" sz="2800" b="1" i="1" dirty="0">
                <a:solidFill>
                  <a:srgbClr val="002060"/>
                </a:solidFill>
                <a:effectLst/>
                <a:latin typeface="+mn-lt"/>
              </a:rPr>
            </a:br>
            <a:r>
              <a:rPr lang="en-GB" sz="2800" b="1" i="1" dirty="0">
                <a:solidFill>
                  <a:srgbClr val="002060"/>
                </a:solidFill>
                <a:effectLst/>
                <a:latin typeface="+mn-lt"/>
              </a:rPr>
              <a:t>GRILLE DE LECTURE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FontTx/>
              <a:buNone/>
            </a:pPr>
            <a:endParaRPr lang="en-GB" sz="2800" b="1" dirty="0">
              <a:solidFill>
                <a:schemeClr val="tx2"/>
              </a:solidFill>
              <a:effectLst/>
            </a:endParaRPr>
          </a:p>
          <a:p>
            <a:pPr lvl="1">
              <a:lnSpc>
                <a:spcPct val="90000"/>
              </a:lnSpc>
            </a:pPr>
            <a:r>
              <a:rPr lang="fr-FR" sz="2400" dirty="0" smtClean="0"/>
              <a:t>Intensité</a:t>
            </a:r>
            <a:r>
              <a:rPr lang="en-GB" sz="2400" dirty="0" smtClean="0"/>
              <a:t> des </a:t>
            </a:r>
            <a:r>
              <a:rPr lang="en-GB" sz="2400" dirty="0" err="1" smtClean="0"/>
              <a:t>c</a:t>
            </a:r>
            <a:r>
              <a:rPr lang="en-GB" sz="2400" dirty="0" err="1" smtClean="0">
                <a:effectLst/>
              </a:rPr>
              <a:t>onflits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>
                <a:effectLst/>
              </a:rPr>
              <a:t>et polarisation. </a:t>
            </a:r>
          </a:p>
          <a:p>
            <a:pPr lvl="1">
              <a:lnSpc>
                <a:spcPct val="90000"/>
              </a:lnSpc>
            </a:pPr>
            <a:endParaRPr lang="en-GB" sz="2400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Le</a:t>
            </a:r>
            <a:r>
              <a:rPr lang="en-GB" sz="2400" dirty="0" smtClean="0"/>
              <a:t> </a:t>
            </a:r>
            <a:r>
              <a:rPr lang="en-GB" sz="2400" dirty="0" err="1" smtClean="0"/>
              <a:t>r</a:t>
            </a:r>
            <a:r>
              <a:rPr lang="en-GB" sz="2400" dirty="0" err="1" smtClean="0">
                <a:effectLst/>
              </a:rPr>
              <a:t>ôle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>
                <a:effectLst/>
              </a:rPr>
              <a:t>de </a:t>
            </a:r>
            <a:r>
              <a:rPr lang="en-GB" sz="2400" dirty="0" err="1" smtClean="0">
                <a:effectLst/>
              </a:rPr>
              <a:t>l’Etat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 smtClean="0">
                <a:effectLst/>
              </a:rPr>
              <a:t>est</a:t>
            </a:r>
            <a:r>
              <a:rPr lang="en-GB" sz="2400" dirty="0" smtClean="0">
                <a:effectLst/>
              </a:rPr>
              <a:t> important</a:t>
            </a:r>
            <a:endParaRPr lang="en-GB" sz="2400" dirty="0">
              <a:effectLst/>
            </a:endParaRPr>
          </a:p>
          <a:p>
            <a:pPr lvl="1">
              <a:lnSpc>
                <a:spcPct val="90000"/>
              </a:lnSpc>
            </a:pPr>
            <a:endParaRPr lang="en-GB" sz="2400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GB" sz="2400" dirty="0" err="1" smtClean="0">
                <a:effectLst/>
              </a:rPr>
              <a:t>Universalisme</a:t>
            </a:r>
            <a:r>
              <a:rPr lang="en-GB" sz="2400" dirty="0" smtClean="0">
                <a:effectLst/>
              </a:rPr>
              <a:t> des </a:t>
            </a:r>
            <a:r>
              <a:rPr lang="en-GB" sz="2400" dirty="0" err="1" smtClean="0">
                <a:effectLst/>
              </a:rPr>
              <a:t>valeurs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 smtClean="0">
                <a:effectLst/>
              </a:rPr>
              <a:t>fran</a:t>
            </a:r>
            <a:r>
              <a:rPr lang="en-GB" sz="1600" b="1" dirty="0" err="1" smtClean="0"/>
              <a:t>Ç</a:t>
            </a:r>
            <a:r>
              <a:rPr lang="en-GB" sz="2400" dirty="0" err="1" smtClean="0">
                <a:effectLst/>
              </a:rPr>
              <a:t>aises</a:t>
            </a:r>
            <a:endParaRPr lang="en-GB" sz="2400" dirty="0">
              <a:effectLst/>
            </a:endParaRPr>
          </a:p>
          <a:p>
            <a:pPr lvl="1">
              <a:lnSpc>
                <a:spcPct val="90000"/>
              </a:lnSpc>
            </a:pPr>
            <a:endParaRPr lang="en-GB" sz="2400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GB" sz="2400" dirty="0">
                <a:effectLst/>
              </a:rPr>
              <a:t>Un </a:t>
            </a:r>
            <a:r>
              <a:rPr lang="en-GB" sz="2400" dirty="0" err="1">
                <a:effectLst/>
              </a:rPr>
              <a:t>citoyen</a:t>
            </a:r>
            <a:r>
              <a:rPr lang="en-GB" sz="2400" dirty="0">
                <a:effectLst/>
              </a:rPr>
              <a:t> </a:t>
            </a:r>
            <a:r>
              <a:rPr lang="en-GB" sz="2400" dirty="0" err="1" smtClean="0">
                <a:effectLst/>
              </a:rPr>
              <a:t>indifférent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>
                <a:effectLst/>
              </a:rPr>
              <a:t>aux differences </a:t>
            </a:r>
            <a:r>
              <a:rPr lang="en-GB" sz="2400" dirty="0" err="1" smtClean="0">
                <a:effectLst/>
              </a:rPr>
              <a:t>plutôt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 err="1">
                <a:effectLst/>
              </a:rPr>
              <a:t>que</a:t>
            </a:r>
            <a:r>
              <a:rPr lang="en-GB" sz="2400" dirty="0">
                <a:effectLst/>
              </a:rPr>
              <a:t> des </a:t>
            </a:r>
            <a:r>
              <a:rPr lang="en-GB" sz="2400" dirty="0" err="1">
                <a:effectLst/>
              </a:rPr>
              <a:t>individus</a:t>
            </a:r>
            <a:r>
              <a:rPr lang="en-GB" sz="2400" dirty="0">
                <a:effectLst/>
              </a:rPr>
              <a:t>  </a:t>
            </a:r>
            <a:r>
              <a:rPr lang="en-GB" sz="2400" dirty="0" err="1" smtClean="0">
                <a:effectLst/>
              </a:rPr>
              <a:t>tolérant</a:t>
            </a:r>
            <a:r>
              <a:rPr lang="en-GB" sz="2400" dirty="0" smtClean="0">
                <a:effectLst/>
              </a:rPr>
              <a:t> </a:t>
            </a:r>
            <a:r>
              <a:rPr lang="en-GB" sz="2400" dirty="0">
                <a:effectLst/>
              </a:rPr>
              <a:t>(</a:t>
            </a:r>
            <a:r>
              <a:rPr lang="en-GB" sz="2400" dirty="0" err="1" smtClean="0">
                <a:effectLst/>
              </a:rPr>
              <a:t>célébrant</a:t>
            </a:r>
            <a:r>
              <a:rPr lang="en-GB" sz="2400" dirty="0">
                <a:effectLst/>
              </a:rPr>
              <a:t>?) la </a:t>
            </a:r>
            <a:r>
              <a:rPr lang="en-GB" sz="2400" dirty="0" err="1" smtClean="0">
                <a:effectLst/>
              </a:rPr>
              <a:t>différence</a:t>
            </a:r>
            <a:r>
              <a:rPr lang="en-GB" sz="2400" dirty="0" smtClean="0">
                <a:effectLst/>
              </a:rPr>
              <a:t>.</a:t>
            </a:r>
          </a:p>
          <a:p>
            <a:pPr>
              <a:lnSpc>
                <a:spcPct val="90000"/>
              </a:lnSpc>
            </a:pPr>
            <a:endParaRPr lang="en-GB" sz="28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n-GB" sz="2800" dirty="0" smtClean="0">
                <a:solidFill>
                  <a:srgbClr val="FF6600"/>
                </a:solidFill>
              </a:rPr>
              <a:t>L’EXCEPTION FRANCAISE</a:t>
            </a:r>
            <a:r>
              <a:rPr lang="en-GB" sz="2800" dirty="0" smtClean="0"/>
              <a:t>: La France </a:t>
            </a:r>
            <a:r>
              <a:rPr lang="en-GB" sz="2800" dirty="0" err="1" smtClean="0"/>
              <a:t>ainsi</a:t>
            </a:r>
            <a:r>
              <a:rPr lang="en-GB" sz="2800" dirty="0" smtClean="0"/>
              <a:t> d</a:t>
            </a:r>
            <a:r>
              <a:rPr lang="fr-FR" sz="2800" dirty="0" smtClean="0"/>
              <a:t>é</a:t>
            </a:r>
            <a:r>
              <a:rPr lang="en-GB" sz="2800" dirty="0" err="1" smtClean="0"/>
              <a:t>finie</a:t>
            </a:r>
            <a:r>
              <a:rPr lang="en-GB" sz="2800" dirty="0" smtClean="0"/>
              <a:t> </a:t>
            </a:r>
            <a:r>
              <a:rPr lang="en-GB" sz="2800" dirty="0" err="1" smtClean="0"/>
              <a:t>est</a:t>
            </a:r>
            <a:r>
              <a:rPr lang="en-GB" sz="2800" dirty="0" smtClean="0"/>
              <a:t> hors </a:t>
            </a:r>
            <a:r>
              <a:rPr lang="en-GB" sz="2800" dirty="0" err="1" smtClean="0"/>
              <a:t>norme</a:t>
            </a:r>
            <a:r>
              <a:rPr lang="en-GB" sz="2800" dirty="0" smtClean="0"/>
              <a:t> </a:t>
            </a:r>
            <a:r>
              <a:rPr lang="en-GB" sz="2800" dirty="0" err="1" smtClean="0"/>
              <a:t>europ</a:t>
            </a:r>
            <a:r>
              <a:rPr lang="fr-FR" sz="2800" dirty="0" smtClean="0"/>
              <a:t>é</a:t>
            </a:r>
            <a:r>
              <a:rPr lang="en-GB" sz="2800" dirty="0" err="1" smtClean="0"/>
              <a:t>enne</a:t>
            </a:r>
            <a:r>
              <a:rPr lang="en-GB" sz="2800" dirty="0" smtClean="0"/>
              <a:t>. </a:t>
            </a:r>
            <a:endParaRPr lang="en-GB" sz="2800" dirty="0">
              <a:effectLst/>
            </a:endParaRPr>
          </a:p>
          <a:p>
            <a:pPr>
              <a:lnSpc>
                <a:spcPct val="90000"/>
              </a:lnSpc>
            </a:pPr>
            <a:endParaRPr lang="en-GB" sz="2800" b="1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8915400" cy="1285859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02060"/>
                </a:solidFill>
              </a:rPr>
              <a:t>I.  LE MODELE FRANCAIS EN TANT QUE </a:t>
            </a:r>
            <a:r>
              <a:rPr lang="en-GB" sz="3200" b="1" i="1" dirty="0" smtClean="0">
                <a:solidFill>
                  <a:srgbClr val="002060"/>
                </a:solidFill>
              </a:rPr>
              <a:t/>
            </a:r>
            <a:br>
              <a:rPr lang="en-GB" sz="3200" b="1" i="1" dirty="0" smtClean="0">
                <a:solidFill>
                  <a:srgbClr val="002060"/>
                </a:solidFill>
              </a:rPr>
            </a:br>
            <a:r>
              <a:rPr lang="en-GB" sz="3200" b="1" i="1" dirty="0" smtClean="0">
                <a:solidFill>
                  <a:srgbClr val="002060"/>
                </a:solidFill>
              </a:rPr>
              <a:t>GRILLE DE LECTURE</a:t>
            </a:r>
            <a:endParaRPr lang="en-GB" sz="3200" b="1" i="1" dirty="0">
              <a:solidFill>
                <a:srgbClr val="FF6600"/>
              </a:solidFill>
              <a:effectLst/>
            </a:endParaRPr>
          </a:p>
        </p:txBody>
      </p:sp>
      <p:pic>
        <p:nvPicPr>
          <p:cNvPr id="33802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2857496"/>
            <a:ext cx="6858048" cy="3659968"/>
          </a:xfrm>
        </p:spPr>
      </p:pic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1981200"/>
            <a:ext cx="7848600" cy="4114800"/>
          </a:xfrm>
        </p:spPr>
        <p:txBody>
          <a:bodyPr/>
          <a:lstStyle/>
          <a:p>
            <a:pPr algn="ctr"/>
            <a:r>
              <a:rPr lang="en-GB"/>
              <a:t>  Importance de la m</a:t>
            </a:r>
            <a:r>
              <a:rPr lang="en-GB">
                <a:latin typeface="Times New Roman"/>
              </a:rPr>
              <a:t>é</a:t>
            </a:r>
            <a:r>
              <a:rPr lang="en-GB"/>
              <a:t>thode comparative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-223838"/>
            <a:ext cx="7772400" cy="1800226"/>
          </a:xfrm>
        </p:spPr>
        <p:txBody>
          <a:bodyPr/>
          <a:lstStyle/>
          <a:p>
            <a:r>
              <a:rPr lang="en-GB" sz="2800" b="1" dirty="0">
                <a:solidFill>
                  <a:schemeClr val="accent2"/>
                </a:solidFill>
                <a:effectLst/>
              </a:rPr>
              <a:t/>
            </a:r>
            <a:br>
              <a:rPr lang="en-GB" sz="2800" b="1" dirty="0">
                <a:solidFill>
                  <a:schemeClr val="accent2"/>
                </a:solidFill>
                <a:effectLst/>
              </a:rPr>
            </a:br>
            <a:r>
              <a:rPr lang="en-GB" sz="2800" b="1" dirty="0" smtClean="0">
                <a:solidFill>
                  <a:srgbClr val="002060"/>
                </a:solidFill>
              </a:rPr>
              <a:t>I.  LE MODELE FRANCAIS EN TANT QUE </a:t>
            </a:r>
            <a:r>
              <a:rPr lang="en-GB" sz="2800" b="1" i="1" dirty="0" smtClean="0">
                <a:solidFill>
                  <a:srgbClr val="002060"/>
                </a:solidFill>
              </a:rPr>
              <a:t/>
            </a:r>
            <a:br>
              <a:rPr lang="en-GB" sz="2800" b="1" i="1" dirty="0" smtClean="0">
                <a:solidFill>
                  <a:srgbClr val="002060"/>
                </a:solidFill>
              </a:rPr>
            </a:br>
            <a:r>
              <a:rPr lang="en-GB" sz="2800" b="1" i="1" dirty="0" smtClean="0">
                <a:solidFill>
                  <a:srgbClr val="002060"/>
                </a:solidFill>
              </a:rPr>
              <a:t>GRILLE DE LECTURE</a:t>
            </a:r>
            <a:endParaRPr lang="en-GB" sz="2800" b="1" i="1" dirty="0">
              <a:solidFill>
                <a:srgbClr val="FF6600"/>
              </a:solidFill>
              <a:effectLst/>
            </a:endParaRP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sz="2800" dirty="0" err="1">
                <a:solidFill>
                  <a:srgbClr val="FF6600"/>
                </a:solidFill>
                <a:effectLst/>
              </a:rPr>
              <a:t>UNE</a:t>
            </a:r>
            <a:r>
              <a:rPr lang="en-GB" sz="2800" dirty="0">
                <a:solidFill>
                  <a:srgbClr val="FF6600"/>
                </a:solidFill>
                <a:effectLst/>
              </a:rPr>
              <a:t> GRILLE DE LECTURE REMISE EN CAUSE...</a:t>
            </a:r>
          </a:p>
          <a:p>
            <a:pPr>
              <a:lnSpc>
                <a:spcPct val="90000"/>
              </a:lnSpc>
            </a:pPr>
            <a:endParaRPr lang="en-GB" sz="280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n-GB" sz="2800" dirty="0">
                <a:effectLst/>
              </a:rPr>
              <a:t> La ‘</a:t>
            </a:r>
            <a:r>
              <a:rPr lang="en-GB" sz="2800" dirty="0" err="1">
                <a:effectLst/>
              </a:rPr>
              <a:t>mondialisation</a:t>
            </a:r>
            <a:r>
              <a:rPr lang="en-GB" sz="2800" dirty="0">
                <a:effectLst/>
              </a:rPr>
              <a:t>’ et </a:t>
            </a:r>
            <a:r>
              <a:rPr lang="en-GB" sz="2800" dirty="0" err="1">
                <a:effectLst/>
              </a:rPr>
              <a:t>l’Européanisation</a:t>
            </a:r>
            <a:r>
              <a:rPr lang="en-GB" sz="2800" dirty="0">
                <a:effectLst/>
              </a:rPr>
              <a:t> </a:t>
            </a:r>
            <a:r>
              <a:rPr lang="en-GB" sz="2800" dirty="0" err="1">
                <a:effectLst/>
              </a:rPr>
              <a:t>éroder</a:t>
            </a:r>
            <a:r>
              <a:rPr lang="en-GB" sz="28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aient</a:t>
            </a:r>
            <a:r>
              <a:rPr lang="en-GB" sz="2800" dirty="0">
                <a:effectLst/>
              </a:rPr>
              <a:t> </a:t>
            </a:r>
            <a:r>
              <a:rPr lang="en-GB" sz="2800" dirty="0" err="1">
                <a:effectLst/>
              </a:rPr>
              <a:t>l’exception</a:t>
            </a:r>
            <a:r>
              <a:rPr lang="en-GB" sz="2800" dirty="0">
                <a:effectLst/>
              </a:rPr>
              <a:t> </a:t>
            </a:r>
            <a:r>
              <a:rPr lang="en-GB" sz="2800" dirty="0" err="1">
                <a:effectLst/>
              </a:rPr>
              <a:t>française</a:t>
            </a:r>
            <a:r>
              <a:rPr lang="en-GB" sz="2800" dirty="0">
                <a:effectLst/>
              </a:rPr>
              <a:t>.</a:t>
            </a:r>
          </a:p>
          <a:p>
            <a:pPr>
              <a:lnSpc>
                <a:spcPct val="90000"/>
              </a:lnSpc>
            </a:pPr>
            <a:endParaRPr lang="en-GB" sz="28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n-GB" sz="2800" dirty="0" err="1" smtClean="0">
                <a:effectLst/>
              </a:rPr>
              <a:t>Une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>
                <a:effectLst/>
              </a:rPr>
              <a:t>volonté</a:t>
            </a:r>
            <a:r>
              <a:rPr lang="en-GB" sz="2800" dirty="0">
                <a:effectLst/>
              </a:rPr>
              <a:t> </a:t>
            </a:r>
            <a:r>
              <a:rPr lang="en-GB" sz="2800" dirty="0" err="1">
                <a:effectLst/>
              </a:rPr>
              <a:t>politique</a:t>
            </a:r>
            <a:r>
              <a:rPr lang="en-GB" sz="2800" dirty="0">
                <a:effectLst/>
              </a:rPr>
              <a:t> </a:t>
            </a:r>
            <a:r>
              <a:rPr lang="en-GB" sz="2800" dirty="0" err="1" smtClean="0">
                <a:effectLst/>
              </a:rPr>
              <a:t>normalisante</a:t>
            </a:r>
            <a:r>
              <a:rPr lang="en-GB" sz="2800" dirty="0" smtClean="0">
                <a:effectLst/>
              </a:rPr>
              <a:t>: (</a:t>
            </a:r>
            <a:r>
              <a:rPr lang="en-GB" sz="2800" dirty="0" err="1" smtClean="0">
                <a:effectLst/>
              </a:rPr>
              <a:t>L’acceptation</a:t>
            </a:r>
            <a:r>
              <a:rPr lang="en-GB" sz="2800" dirty="0" smtClean="0">
                <a:effectLst/>
              </a:rPr>
              <a:t> du </a:t>
            </a:r>
            <a:r>
              <a:rPr lang="en-GB" sz="2800" dirty="0" err="1" smtClean="0">
                <a:effectLst/>
              </a:rPr>
              <a:t>modele</a:t>
            </a:r>
            <a:r>
              <a:rPr lang="en-GB" sz="2800" dirty="0" smtClean="0">
                <a:effectLst/>
              </a:rPr>
              <a:t> Anglo-</a:t>
            </a:r>
            <a:r>
              <a:rPr lang="en-GB" sz="2800" dirty="0" err="1" smtClean="0">
                <a:effectLst/>
              </a:rPr>
              <a:t>saxon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comme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norme</a:t>
            </a:r>
            <a:r>
              <a:rPr lang="en-GB" sz="2800" dirty="0" smtClean="0">
                <a:effectLst/>
              </a:rPr>
              <a:t>, </a:t>
            </a:r>
            <a:r>
              <a:rPr lang="en-GB" sz="2800" dirty="0" err="1" smtClean="0">
                <a:effectLst/>
              </a:rPr>
              <a:t>sinon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l</a:t>
            </a:r>
            <a:r>
              <a:rPr lang="en-GB" sz="2800" dirty="0" err="1" smtClean="0"/>
              <a:t>égitime</a:t>
            </a:r>
            <a:r>
              <a:rPr lang="en-GB" sz="2800" dirty="0" smtClean="0">
                <a:effectLst/>
              </a:rPr>
              <a:t>, du </a:t>
            </a:r>
            <a:r>
              <a:rPr lang="en-GB" sz="2800" dirty="0" err="1" smtClean="0">
                <a:effectLst/>
              </a:rPr>
              <a:t>moins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techniquement</a:t>
            </a:r>
            <a:r>
              <a:rPr lang="en-GB" sz="2800" dirty="0" smtClean="0">
                <a:effectLst/>
              </a:rPr>
              <a:t> utile).</a:t>
            </a:r>
            <a:endParaRPr lang="en-GB" sz="2800" dirty="0">
              <a:effectLst/>
            </a:endParaRPr>
          </a:p>
          <a:p>
            <a:pPr>
              <a:lnSpc>
                <a:spcPct val="90000"/>
              </a:lnSpc>
            </a:pPr>
            <a:endParaRPr lang="en-GB" sz="2800" dirty="0">
              <a:effectLst/>
            </a:endParaRPr>
          </a:p>
          <a:p>
            <a:pPr>
              <a:lnSpc>
                <a:spcPct val="90000"/>
              </a:lnSpc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bldLvl="4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225"/>
            <a:ext cx="7772400" cy="1554163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02060"/>
                </a:solidFill>
              </a:rPr>
              <a:t>LE MODELE FRANCAIS EN TANT QUE </a:t>
            </a:r>
            <a:r>
              <a:rPr lang="en-GB" sz="3200" b="1" i="1" dirty="0" smtClean="0">
                <a:solidFill>
                  <a:srgbClr val="002060"/>
                </a:solidFill>
              </a:rPr>
              <a:t/>
            </a:r>
            <a:br>
              <a:rPr lang="en-GB" sz="3200" b="1" i="1" dirty="0" smtClean="0">
                <a:solidFill>
                  <a:srgbClr val="002060"/>
                </a:solidFill>
              </a:rPr>
            </a:br>
            <a:r>
              <a:rPr lang="en-GB" sz="3200" b="1" i="1" dirty="0" smtClean="0">
                <a:solidFill>
                  <a:srgbClr val="002060"/>
                </a:solidFill>
              </a:rPr>
              <a:t>GRILLE DE LECTURE</a:t>
            </a:r>
            <a:endParaRPr lang="en-GB" sz="3200" b="1" i="1" dirty="0">
              <a:solidFill>
                <a:srgbClr val="FF6600"/>
              </a:solidFill>
              <a:effectLst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43890" cy="4525963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</a:pPr>
            <a:r>
              <a:rPr lang="en-GB" sz="3000" b="1" dirty="0" err="1">
                <a:solidFill>
                  <a:schemeClr val="tx2"/>
                </a:solidFill>
                <a:effectLst/>
              </a:rPr>
              <a:t>UNE</a:t>
            </a:r>
            <a:r>
              <a:rPr lang="en-GB" sz="3000" b="1" dirty="0">
                <a:solidFill>
                  <a:schemeClr val="tx2"/>
                </a:solidFill>
                <a:effectLst/>
              </a:rPr>
              <a:t> GRILLE DE LECTURE REMISE EN CAUSE...</a:t>
            </a:r>
            <a:r>
              <a:rPr lang="en-GB" sz="3000" b="1" dirty="0">
                <a:effectLst/>
              </a:rPr>
              <a:t> </a:t>
            </a:r>
          </a:p>
          <a:p>
            <a:pPr>
              <a:lnSpc>
                <a:spcPct val="90000"/>
              </a:lnSpc>
            </a:pPr>
            <a:endParaRPr lang="en-GB" sz="3000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GB" sz="3000" dirty="0">
                <a:effectLst/>
              </a:rPr>
              <a:t>La notion </a:t>
            </a:r>
            <a:r>
              <a:rPr lang="en-GB" sz="3000" dirty="0" err="1">
                <a:effectLst/>
              </a:rPr>
              <a:t>d’exception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française</a:t>
            </a:r>
            <a:r>
              <a:rPr lang="en-GB" sz="3000" dirty="0">
                <a:effectLst/>
              </a:rPr>
              <a:t> a </a:t>
            </a:r>
            <a:r>
              <a:rPr lang="en-GB" sz="3000" dirty="0" err="1">
                <a:effectLst/>
              </a:rPr>
              <a:t>été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exagérée</a:t>
            </a:r>
            <a:r>
              <a:rPr lang="en-GB" sz="3000" dirty="0" smtClean="0">
                <a:effectLst/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lang="en-GB" sz="2600" dirty="0" err="1" smtClean="0"/>
              <a:t>Exemple</a:t>
            </a:r>
            <a:r>
              <a:rPr lang="en-GB" sz="2600" dirty="0" smtClean="0"/>
              <a:t>: </a:t>
            </a:r>
            <a:r>
              <a:rPr lang="en-GB" sz="2600" dirty="0" smtClean="0"/>
              <a:t>du </a:t>
            </a:r>
            <a:r>
              <a:rPr lang="en-GB" sz="2600" dirty="0" err="1" smtClean="0"/>
              <a:t>jacobinisme</a:t>
            </a:r>
            <a:r>
              <a:rPr lang="en-GB" sz="2600" dirty="0" smtClean="0"/>
              <a:t> </a:t>
            </a:r>
            <a:r>
              <a:rPr lang="fr-FR" sz="2600" dirty="0" smtClean="0"/>
              <a:t>à</a:t>
            </a:r>
            <a:r>
              <a:rPr lang="en-GB" sz="2600" dirty="0" smtClean="0"/>
              <a:t> </a:t>
            </a:r>
            <a:r>
              <a:rPr lang="en-GB" sz="2600" dirty="0" smtClean="0"/>
              <a:t>la </a:t>
            </a:r>
            <a:r>
              <a:rPr lang="en-GB" sz="2600" dirty="0" err="1" smtClean="0"/>
              <a:t>republique</a:t>
            </a:r>
            <a:r>
              <a:rPr lang="en-GB" sz="2600" dirty="0" smtClean="0"/>
              <a:t> </a:t>
            </a:r>
            <a:r>
              <a:rPr lang="en-GB" sz="2600" dirty="0" err="1" smtClean="0"/>
              <a:t>decentraliseé</a:t>
            </a:r>
            <a:r>
              <a:rPr lang="en-GB" sz="2600" dirty="0" smtClean="0"/>
              <a:t>. Normalisation des rapports centre-p</a:t>
            </a:r>
            <a:r>
              <a:rPr lang="fr-FR" sz="2600" i="1" dirty="0" smtClean="0"/>
              <a:t>é</a:t>
            </a:r>
            <a:r>
              <a:rPr lang="en-GB" sz="2600" dirty="0" err="1" smtClean="0"/>
              <a:t>ripherie</a:t>
            </a:r>
            <a:r>
              <a:rPr lang="en-GB" sz="2600" dirty="0" smtClean="0"/>
              <a:t>? </a:t>
            </a:r>
            <a:endParaRPr lang="en-GB" sz="2600" dirty="0">
              <a:effectLst/>
            </a:endParaRPr>
          </a:p>
          <a:p>
            <a:pPr>
              <a:lnSpc>
                <a:spcPct val="90000"/>
              </a:lnSpc>
            </a:pPr>
            <a:endParaRPr lang="en-GB" sz="3000" b="1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GB" sz="3000" dirty="0">
                <a:effectLst/>
              </a:rPr>
              <a:t>Un concept sans </a:t>
            </a:r>
            <a:r>
              <a:rPr lang="en-GB" sz="3000" dirty="0" err="1">
                <a:effectLst/>
              </a:rPr>
              <a:t>grande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utilité</a:t>
            </a:r>
            <a:r>
              <a:rPr lang="en-GB" sz="3000" dirty="0">
                <a:effectLst/>
              </a:rPr>
              <a:t>: </a:t>
            </a:r>
            <a:r>
              <a:rPr lang="en-GB" sz="3000" dirty="0" err="1">
                <a:effectLst/>
              </a:rPr>
              <a:t>quelle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est</a:t>
            </a:r>
            <a:r>
              <a:rPr lang="en-GB" sz="3000" dirty="0">
                <a:effectLst/>
              </a:rPr>
              <a:t> la </a:t>
            </a:r>
            <a:r>
              <a:rPr lang="en-GB" sz="3000" dirty="0" err="1">
                <a:effectLst/>
              </a:rPr>
              <a:t>norme</a:t>
            </a:r>
            <a:r>
              <a:rPr lang="en-GB" sz="3000" dirty="0">
                <a:effectLst/>
              </a:rPr>
              <a:t>,  </a:t>
            </a:r>
            <a:r>
              <a:rPr lang="en-GB" sz="3000" dirty="0" err="1">
                <a:effectLst/>
              </a:rPr>
              <a:t>quelle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est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l’exception</a:t>
            </a:r>
            <a:r>
              <a:rPr lang="en-GB" sz="3000" dirty="0">
                <a:effectLst/>
              </a:rPr>
              <a:t>?</a:t>
            </a:r>
            <a:r>
              <a:rPr lang="en-GB" sz="3000" dirty="0">
                <a:solidFill>
                  <a:srgbClr val="000000"/>
                </a:solidFill>
                <a:effectLst/>
              </a:rPr>
              <a:t>  </a:t>
            </a:r>
            <a:endParaRPr lang="en-GB" sz="3000" dirty="0" smtClean="0">
              <a:solidFill>
                <a:srgbClr val="000000"/>
              </a:solidFill>
              <a:effectLst/>
            </a:endParaRPr>
          </a:p>
          <a:p>
            <a:pPr lvl="2">
              <a:lnSpc>
                <a:spcPct val="90000"/>
              </a:lnSpc>
            </a:pPr>
            <a:r>
              <a:rPr lang="en-GB" sz="2600" dirty="0" err="1" smtClean="0">
                <a:solidFill>
                  <a:srgbClr val="000000"/>
                </a:solidFill>
              </a:rPr>
              <a:t>Exemple</a:t>
            </a:r>
            <a:r>
              <a:rPr lang="en-GB" sz="2600" dirty="0" smtClean="0">
                <a:solidFill>
                  <a:srgbClr val="000000"/>
                </a:solidFill>
              </a:rPr>
              <a:t>: </a:t>
            </a:r>
            <a:r>
              <a:rPr lang="en-GB" sz="2600" dirty="0" err="1" smtClean="0">
                <a:solidFill>
                  <a:srgbClr val="000000"/>
                </a:solidFill>
              </a:rPr>
              <a:t>une</a:t>
            </a:r>
            <a:r>
              <a:rPr lang="en-GB" sz="2600" dirty="0" smtClean="0">
                <a:solidFill>
                  <a:srgbClr val="000000"/>
                </a:solidFill>
              </a:rPr>
              <a:t> lecture </a:t>
            </a:r>
            <a:r>
              <a:rPr lang="en-GB" sz="2600" dirty="0" err="1" smtClean="0">
                <a:solidFill>
                  <a:srgbClr val="000000"/>
                </a:solidFill>
              </a:rPr>
              <a:t>radicale</a:t>
            </a:r>
            <a:r>
              <a:rPr lang="en-GB" sz="2600" dirty="0" smtClean="0">
                <a:solidFill>
                  <a:srgbClr val="000000"/>
                </a:solidFill>
              </a:rPr>
              <a:t>  de </a:t>
            </a:r>
            <a:r>
              <a:rPr lang="en-GB" sz="2600" dirty="0" err="1" smtClean="0">
                <a:solidFill>
                  <a:srgbClr val="000000"/>
                </a:solidFill>
              </a:rPr>
              <a:t>l’histoire</a:t>
            </a:r>
            <a:r>
              <a:rPr lang="en-GB" sz="2600" dirty="0" smtClean="0">
                <a:solidFill>
                  <a:srgbClr val="000000"/>
                </a:solidFill>
              </a:rPr>
              <a:t> </a:t>
            </a:r>
            <a:r>
              <a:rPr lang="en-GB" sz="2600" dirty="0" err="1" smtClean="0">
                <a:solidFill>
                  <a:srgbClr val="000000"/>
                </a:solidFill>
              </a:rPr>
              <a:t>britannique</a:t>
            </a:r>
            <a:r>
              <a:rPr lang="en-GB" sz="2600" dirty="0" smtClean="0">
                <a:solidFill>
                  <a:srgbClr val="000000"/>
                </a:solidFill>
              </a:rPr>
              <a:t> </a:t>
            </a:r>
            <a:r>
              <a:rPr lang="en-GB" sz="2600" dirty="0" err="1" smtClean="0">
                <a:solidFill>
                  <a:srgbClr val="000000"/>
                </a:solidFill>
              </a:rPr>
              <a:t>est</a:t>
            </a:r>
            <a:r>
              <a:rPr lang="en-GB" sz="2600" dirty="0" smtClean="0">
                <a:solidFill>
                  <a:srgbClr val="000000"/>
                </a:solidFill>
              </a:rPr>
              <a:t> </a:t>
            </a:r>
            <a:r>
              <a:rPr lang="en-GB" sz="2600" dirty="0" err="1" smtClean="0">
                <a:solidFill>
                  <a:srgbClr val="000000"/>
                </a:solidFill>
              </a:rPr>
              <a:t>aussi</a:t>
            </a:r>
            <a:r>
              <a:rPr lang="en-GB" sz="2600" dirty="0" smtClean="0">
                <a:solidFill>
                  <a:srgbClr val="000000"/>
                </a:solidFill>
              </a:rPr>
              <a:t> possible (See Robert </a:t>
            </a:r>
            <a:r>
              <a:rPr lang="en-GB" sz="2600" dirty="0" err="1" smtClean="0">
                <a:solidFill>
                  <a:srgbClr val="000000"/>
                </a:solidFill>
              </a:rPr>
              <a:t>Tressell’s</a:t>
            </a:r>
            <a:r>
              <a:rPr lang="en-GB" sz="2600" dirty="0" smtClean="0">
                <a:solidFill>
                  <a:srgbClr val="000000"/>
                </a:solidFill>
              </a:rPr>
              <a:t>  </a:t>
            </a:r>
            <a:r>
              <a:rPr lang="en-GB" sz="2600" i="1" dirty="0" smtClean="0">
                <a:solidFill>
                  <a:srgbClr val="000000"/>
                </a:solidFill>
              </a:rPr>
              <a:t>Ragged </a:t>
            </a:r>
            <a:r>
              <a:rPr lang="en-GB" sz="2600" i="1" dirty="0" err="1" smtClean="0">
                <a:solidFill>
                  <a:srgbClr val="000000"/>
                </a:solidFill>
              </a:rPr>
              <a:t>Trousered</a:t>
            </a:r>
            <a:r>
              <a:rPr lang="en-GB" sz="2600" i="1" dirty="0" smtClean="0">
                <a:solidFill>
                  <a:srgbClr val="000000"/>
                </a:solidFill>
              </a:rPr>
              <a:t> Philanthropists</a:t>
            </a:r>
            <a:r>
              <a:rPr lang="en-GB" sz="2600" dirty="0" smtClean="0">
                <a:solidFill>
                  <a:srgbClr val="000000"/>
                </a:solidFill>
              </a:rPr>
              <a:t>)</a:t>
            </a:r>
            <a:endParaRPr lang="en-GB" sz="2600" dirty="0"/>
          </a:p>
          <a:p>
            <a:pPr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solidFill>
                  <a:srgbClr val="002060"/>
                </a:solidFill>
                <a:effectLst/>
              </a:rPr>
              <a:t>II. </a:t>
            </a:r>
            <a:r>
              <a:rPr lang="en-GB" sz="2800" b="1" dirty="0" smtClean="0">
                <a:solidFill>
                  <a:srgbClr val="002060"/>
                </a:solidFill>
              </a:rPr>
              <a:t>LE </a:t>
            </a:r>
            <a:r>
              <a:rPr lang="en-GB" sz="2800" b="1" dirty="0" smtClean="0">
                <a:solidFill>
                  <a:srgbClr val="002060"/>
                </a:solidFill>
              </a:rPr>
              <a:t>MODELE </a:t>
            </a:r>
            <a:r>
              <a:rPr lang="en-GB" sz="2800" b="1" dirty="0" smtClean="0">
                <a:solidFill>
                  <a:srgbClr val="002060"/>
                </a:solidFill>
              </a:rPr>
              <a:t>FRANCAIS EN </a:t>
            </a:r>
            <a:r>
              <a:rPr lang="en-GB" sz="2800" b="1" dirty="0" smtClean="0">
                <a:solidFill>
                  <a:srgbClr val="002060"/>
                </a:solidFill>
              </a:rPr>
              <a:t>TANT QUE </a:t>
            </a:r>
            <a:r>
              <a:rPr lang="en-GB" sz="2800" b="1" i="1" dirty="0" smtClean="0">
                <a:solidFill>
                  <a:srgbClr val="002060"/>
                </a:solidFill>
              </a:rPr>
              <a:t/>
            </a:r>
            <a:br>
              <a:rPr lang="en-GB" sz="2800" b="1" i="1" dirty="0" smtClean="0">
                <a:solidFill>
                  <a:srgbClr val="002060"/>
                </a:solidFill>
              </a:rPr>
            </a:br>
            <a:r>
              <a:rPr lang="en-GB" sz="2800" b="1" dirty="0" smtClean="0">
                <a:solidFill>
                  <a:srgbClr val="002060"/>
                </a:solidFill>
                <a:effectLst/>
              </a:rPr>
              <a:t> </a:t>
            </a:r>
            <a:r>
              <a:rPr lang="en-GB" sz="2800" b="1" i="1" dirty="0">
                <a:solidFill>
                  <a:srgbClr val="002060"/>
                </a:solidFill>
                <a:effectLst/>
              </a:rPr>
              <a:t>DISCOURS.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57620" y="1600200"/>
            <a:ext cx="4786346" cy="4525963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endParaRPr lang="en-GB" dirty="0" smtClean="0">
              <a:solidFill>
                <a:schemeClr val="tx2"/>
              </a:solidFill>
              <a:effectLst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sz="3200" b="1" dirty="0" smtClean="0">
                <a:solidFill>
                  <a:srgbClr val="FF6600"/>
                </a:solidFill>
              </a:rPr>
              <a:t>I.  LE MODELE </a:t>
            </a:r>
            <a:r>
              <a:rPr lang="en-GB" sz="3200" b="1" dirty="0" smtClean="0">
                <a:solidFill>
                  <a:srgbClr val="FF6600"/>
                </a:solidFill>
              </a:rPr>
              <a:t>FRANCAIS </a:t>
            </a:r>
            <a:r>
              <a:rPr lang="en-GB" sz="3200" b="1" dirty="0" smtClean="0">
                <a:solidFill>
                  <a:srgbClr val="FF6600"/>
                </a:solidFill>
              </a:rPr>
              <a:t>S</a:t>
            </a:r>
            <a:r>
              <a:rPr lang="en-GB" sz="3000" b="1" dirty="0" smtClean="0">
                <a:solidFill>
                  <a:srgbClr val="FF6600"/>
                </a:solidFill>
                <a:effectLst/>
              </a:rPr>
              <a:t>IGNE </a:t>
            </a:r>
            <a:r>
              <a:rPr lang="en-GB" sz="3000" b="1" dirty="0">
                <a:solidFill>
                  <a:srgbClr val="FF6600"/>
                </a:solidFill>
                <a:effectLst/>
              </a:rPr>
              <a:t>D’UN </a:t>
            </a:r>
            <a:r>
              <a:rPr lang="en-GB" sz="3000" b="1" dirty="0" smtClean="0">
                <a:solidFill>
                  <a:srgbClr val="FF6600"/>
                </a:solidFill>
                <a:effectLst/>
              </a:rPr>
              <a:t>ARCHAÏSME</a:t>
            </a:r>
            <a:endParaRPr lang="en-GB" sz="3000" b="1" dirty="0">
              <a:solidFill>
                <a:srgbClr val="FF6600"/>
              </a:solidFill>
              <a:effectLst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GB" sz="3000" dirty="0">
              <a:solidFill>
                <a:schemeClr val="tx2"/>
              </a:solidFill>
              <a:effectLst/>
            </a:endParaRPr>
          </a:p>
          <a:p>
            <a:pPr>
              <a:lnSpc>
                <a:spcPct val="80000"/>
              </a:lnSpc>
            </a:pPr>
            <a:r>
              <a:rPr lang="en-GB" sz="3000" dirty="0">
                <a:effectLst/>
              </a:rPr>
              <a:t>Les </a:t>
            </a:r>
            <a:r>
              <a:rPr lang="en-GB" sz="3000" dirty="0" err="1">
                <a:effectLst/>
              </a:rPr>
              <a:t>discours</a:t>
            </a:r>
            <a:r>
              <a:rPr lang="en-GB" sz="3000" dirty="0">
                <a:effectLst/>
              </a:rPr>
              <a:t> </a:t>
            </a:r>
            <a:r>
              <a:rPr lang="en-GB" sz="3000" dirty="0" smtClean="0">
                <a:effectLst/>
              </a:rPr>
              <a:t>Anglo-</a:t>
            </a:r>
            <a:r>
              <a:rPr lang="en-GB" sz="3000" dirty="0" smtClean="0"/>
              <a:t>S</a:t>
            </a:r>
            <a:r>
              <a:rPr lang="en-GB" sz="3000" dirty="0" smtClean="0">
                <a:effectLst/>
              </a:rPr>
              <a:t>axons au </a:t>
            </a:r>
            <a:r>
              <a:rPr lang="en-GB" sz="3000" dirty="0" err="1" smtClean="0">
                <a:effectLst/>
              </a:rPr>
              <a:t>sujet</a:t>
            </a:r>
            <a:r>
              <a:rPr lang="en-GB" sz="3000" dirty="0" smtClean="0">
                <a:effectLst/>
              </a:rPr>
              <a:t> de la France?</a:t>
            </a:r>
            <a:endParaRPr lang="en-GB" sz="3000" dirty="0">
              <a:effectLst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GB" sz="3000" dirty="0">
              <a:effectLst/>
            </a:endParaRPr>
          </a:p>
          <a:p>
            <a:pPr>
              <a:lnSpc>
                <a:spcPct val="80000"/>
              </a:lnSpc>
            </a:pPr>
            <a:r>
              <a:rPr lang="en-GB" sz="3000" dirty="0">
                <a:effectLst/>
              </a:rPr>
              <a:t>Le </a:t>
            </a:r>
            <a:r>
              <a:rPr lang="en-GB" sz="3000" dirty="0" err="1">
                <a:effectLst/>
              </a:rPr>
              <a:t>discours</a:t>
            </a:r>
            <a:r>
              <a:rPr lang="en-GB" sz="3000" dirty="0">
                <a:effectLst/>
              </a:rPr>
              <a:t> des </a:t>
            </a:r>
            <a:r>
              <a:rPr lang="en-GB" sz="3000" dirty="0" err="1">
                <a:effectLst/>
              </a:rPr>
              <a:t>libéraux</a:t>
            </a:r>
            <a:r>
              <a:rPr lang="en-GB" sz="3000" dirty="0">
                <a:effectLst/>
              </a:rPr>
              <a:t> et des </a:t>
            </a:r>
            <a:r>
              <a:rPr lang="en-GB" sz="3000" dirty="0" err="1">
                <a:effectLst/>
              </a:rPr>
              <a:t>réformateurs</a:t>
            </a:r>
            <a:r>
              <a:rPr lang="en-GB" sz="3000" dirty="0">
                <a:effectLst/>
              </a:rPr>
              <a:t> </a:t>
            </a:r>
            <a:r>
              <a:rPr lang="en-GB" sz="3000" dirty="0" err="1">
                <a:effectLst/>
              </a:rPr>
              <a:t>français</a:t>
            </a:r>
            <a:r>
              <a:rPr lang="en-GB" sz="3000" dirty="0">
                <a:effectLst/>
              </a:rPr>
              <a:t>.</a:t>
            </a:r>
          </a:p>
          <a:p>
            <a:pPr lvl="1">
              <a:lnSpc>
                <a:spcPct val="80000"/>
              </a:lnSpc>
            </a:pPr>
            <a:r>
              <a:rPr lang="en-GB" sz="3000" dirty="0" smtClean="0">
                <a:effectLst/>
              </a:rPr>
              <a:t>Ex</a:t>
            </a:r>
            <a:r>
              <a:rPr lang="en-GB" sz="3000" dirty="0">
                <a:effectLst/>
              </a:rPr>
              <a:t>: La </a:t>
            </a:r>
            <a:r>
              <a:rPr lang="en-GB" sz="3000" dirty="0" err="1">
                <a:effectLst/>
              </a:rPr>
              <a:t>Fondation</a:t>
            </a:r>
            <a:r>
              <a:rPr lang="en-GB" sz="3000" dirty="0">
                <a:effectLst/>
              </a:rPr>
              <a:t> Saint-Simon.</a:t>
            </a:r>
          </a:p>
          <a:p>
            <a:pPr lvl="1">
              <a:lnSpc>
                <a:spcPct val="80000"/>
              </a:lnSpc>
            </a:pPr>
            <a:r>
              <a:rPr lang="en-GB" sz="3000" dirty="0" smtClean="0">
                <a:effectLst/>
              </a:rPr>
              <a:t>Sarkozy en </a:t>
            </a:r>
            <a:r>
              <a:rPr lang="en-GB" sz="3000" dirty="0" err="1" smtClean="0">
                <a:effectLst/>
              </a:rPr>
              <a:t>campagne</a:t>
            </a:r>
            <a:r>
              <a:rPr lang="en-GB" sz="3000" dirty="0" smtClean="0">
                <a:effectLst/>
              </a:rPr>
              <a:t> (2007) </a:t>
            </a:r>
            <a:endParaRPr lang="en-GB" sz="3000" dirty="0">
              <a:effectLst/>
            </a:endParaRPr>
          </a:p>
        </p:txBody>
      </p:sp>
      <p:pic>
        <p:nvPicPr>
          <p:cNvPr id="7" name="Picture 2" descr="[maggie2006.jpg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357298"/>
            <a:ext cx="3429024" cy="45091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6600"/>
                </a:solidFill>
              </a:rPr>
              <a:t>I.  LE MODELE FRANCAIS SIGNE </a:t>
            </a:r>
            <a:r>
              <a:rPr lang="en-GB" b="1" dirty="0" smtClean="0">
                <a:solidFill>
                  <a:srgbClr val="FF6600"/>
                </a:solidFill>
              </a:rPr>
              <a:t>D’UNE CERTAINE MODERNITE? </a:t>
            </a:r>
            <a:endParaRPr lang="fr-FR" dirty="0">
              <a:solidFill>
                <a:srgbClr val="FF6600"/>
              </a:solidFill>
            </a:endParaRPr>
          </a:p>
        </p:txBody>
      </p:sp>
      <p:pic>
        <p:nvPicPr>
          <p:cNvPr id="5" name="Content Placeholder 4" descr="http://3.bp.blogspot.com/_IzGDYJE7jOs/Sg0o6HzrTrI/AAAAAAAADlY/lClm5NfKQyM/s400/2009sarko.jpg"/>
          <p:cNvPicPr>
            <a:picLocks noGrp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857364"/>
            <a:ext cx="3286116" cy="42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714348" y="1720841"/>
            <a:ext cx="41434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6600"/>
                </a:solidFill>
              </a:rPr>
              <a:t>La </a:t>
            </a:r>
            <a:r>
              <a:rPr lang="en-GB" sz="2800" dirty="0" err="1" smtClean="0">
                <a:solidFill>
                  <a:srgbClr val="FF6600"/>
                </a:solidFill>
              </a:rPr>
              <a:t>crise</a:t>
            </a:r>
            <a:r>
              <a:rPr lang="en-GB" sz="2800" dirty="0" smtClean="0">
                <a:solidFill>
                  <a:srgbClr val="FF6600"/>
                </a:solidFill>
              </a:rPr>
              <a:t> </a:t>
            </a:r>
            <a:r>
              <a:rPr lang="en-GB" sz="2800" dirty="0" smtClean="0">
                <a:solidFill>
                  <a:srgbClr val="FF6600"/>
                </a:solidFill>
              </a:rPr>
              <a:t>(2008) </a:t>
            </a:r>
            <a:r>
              <a:rPr lang="en-GB" sz="2800" dirty="0" err="1" smtClean="0">
                <a:solidFill>
                  <a:srgbClr val="FF6600"/>
                </a:solidFill>
              </a:rPr>
              <a:t>est-elle</a:t>
            </a:r>
            <a:r>
              <a:rPr lang="en-GB" sz="2800" dirty="0" smtClean="0">
                <a:solidFill>
                  <a:srgbClr val="FF6600"/>
                </a:solidFill>
              </a:rPr>
              <a:t> </a:t>
            </a:r>
            <a:r>
              <a:rPr lang="en-GB" sz="2800" dirty="0" smtClean="0">
                <a:solidFill>
                  <a:srgbClr val="FF6600"/>
                </a:solidFill>
              </a:rPr>
              <a:t>en train de changer les </a:t>
            </a:r>
            <a:r>
              <a:rPr lang="en-GB" sz="2800" dirty="0" err="1" smtClean="0">
                <a:solidFill>
                  <a:srgbClr val="FF6600"/>
                </a:solidFill>
              </a:rPr>
              <a:t>discours</a:t>
            </a:r>
            <a:r>
              <a:rPr lang="en-GB" sz="2800" dirty="0" smtClean="0">
                <a:solidFill>
                  <a:srgbClr val="FF6600"/>
                </a:solidFill>
              </a:rPr>
              <a:t>? </a:t>
            </a:r>
            <a:endParaRPr lang="en-GB" sz="2800" dirty="0" smtClean="0">
              <a:solidFill>
                <a:srgbClr val="FF6600"/>
              </a:solidFill>
            </a:endParaRPr>
          </a:p>
          <a:p>
            <a:endParaRPr lang="en-GB" sz="2800" b="1" dirty="0" smtClean="0">
              <a:solidFill>
                <a:srgbClr val="FF6600"/>
              </a:solidFill>
            </a:endParaRPr>
          </a:p>
          <a:p>
            <a:r>
              <a:rPr lang="en-GB" sz="2000" b="1" i="1" dirty="0" smtClean="0"/>
              <a:t>The </a:t>
            </a:r>
            <a:r>
              <a:rPr lang="en-GB" sz="2000" b="1" i="1" dirty="0" smtClean="0"/>
              <a:t>Economist </a:t>
            </a:r>
            <a:r>
              <a:rPr lang="en-GB" sz="2000" b="1" dirty="0" smtClean="0"/>
              <a:t>: France Is Doing Better Than the Anglo-Saxons</a:t>
            </a:r>
          </a:p>
          <a:p>
            <a:r>
              <a:rPr lang="en-GB" sz="2000" dirty="0" smtClean="0"/>
              <a:t>‘</a:t>
            </a:r>
            <a:r>
              <a:rPr lang="en-GB" sz="2000" dirty="0" smtClean="0"/>
              <a:t>Jean-</a:t>
            </a:r>
            <a:r>
              <a:rPr lang="en-GB" sz="2000" dirty="0" err="1" smtClean="0"/>
              <a:t>Baptiste</a:t>
            </a:r>
            <a:r>
              <a:rPr lang="en-GB" sz="2000" dirty="0" smtClean="0"/>
              <a:t> </a:t>
            </a:r>
            <a:r>
              <a:rPr lang="en-GB" sz="2000" dirty="0" smtClean="0"/>
              <a:t>Colbert once again reigns in Paris. Rather than challenge dirigisme, the British and Americans are busy following it. </a:t>
            </a:r>
            <a:r>
              <a:rPr lang="en-GB" sz="2000" dirty="0" smtClean="0"/>
              <a:t>’</a:t>
            </a:r>
            <a:endParaRPr lang="en-GB" sz="2000" dirty="0" smtClean="0"/>
          </a:p>
          <a:p>
            <a:endParaRPr lang="en-GB" sz="2800" dirty="0" smtClean="0"/>
          </a:p>
          <a:p>
            <a:endParaRPr lang="en-GB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754063"/>
            <a:ext cx="7772400" cy="822325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rgbClr val="002060"/>
                </a:solidFill>
                <a:effectLst/>
              </a:rPr>
              <a:t>II. </a:t>
            </a:r>
            <a:r>
              <a:rPr lang="en-GB" sz="2800" b="1" dirty="0" smtClean="0">
                <a:solidFill>
                  <a:srgbClr val="002060"/>
                </a:solidFill>
                <a:effectLst/>
              </a:rPr>
              <a:t>LE MODELE FRANCAIS EN </a:t>
            </a:r>
            <a:r>
              <a:rPr lang="en-GB" sz="2800" b="1" dirty="0">
                <a:solidFill>
                  <a:srgbClr val="002060"/>
                </a:solidFill>
                <a:effectLst/>
              </a:rPr>
              <a:t>TANT QUE</a:t>
            </a:r>
            <a:br>
              <a:rPr lang="en-GB" sz="2800" b="1" dirty="0">
                <a:solidFill>
                  <a:srgbClr val="002060"/>
                </a:solidFill>
                <a:effectLst/>
              </a:rPr>
            </a:br>
            <a:r>
              <a:rPr lang="en-GB" sz="2800" b="1" dirty="0">
                <a:solidFill>
                  <a:srgbClr val="002060"/>
                </a:solidFill>
                <a:effectLst/>
              </a:rPr>
              <a:t> </a:t>
            </a:r>
            <a:r>
              <a:rPr lang="en-GB" sz="2800" b="1" i="1" dirty="0">
                <a:solidFill>
                  <a:srgbClr val="002060"/>
                </a:solidFill>
                <a:effectLst/>
              </a:rPr>
              <a:t>DISCOURS.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GB" sz="2800" b="1" dirty="0" smtClean="0">
              <a:solidFill>
                <a:schemeClr val="tx2"/>
              </a:solidFill>
              <a:effectLst/>
            </a:endParaRPr>
          </a:p>
          <a:p>
            <a:pPr>
              <a:buFontTx/>
              <a:buNone/>
            </a:pPr>
            <a:r>
              <a:rPr lang="en-GB" sz="2800" b="1" dirty="0" smtClean="0">
                <a:solidFill>
                  <a:schemeClr val="tx2"/>
                </a:solidFill>
                <a:effectLst/>
              </a:rPr>
              <a:t>SOUVERAINETÉ </a:t>
            </a:r>
            <a:r>
              <a:rPr lang="en-GB" sz="2800" b="1" dirty="0">
                <a:solidFill>
                  <a:schemeClr val="tx2"/>
                </a:solidFill>
                <a:effectLst/>
              </a:rPr>
              <a:t>ET </a:t>
            </a:r>
            <a:r>
              <a:rPr lang="en-GB" sz="2800" b="1" dirty="0" smtClean="0">
                <a:solidFill>
                  <a:schemeClr val="tx2"/>
                </a:solidFill>
                <a:effectLst/>
              </a:rPr>
              <a:t>IDENTITÉ: UN MODELE MENACE</a:t>
            </a:r>
            <a:endParaRPr lang="en-GB" sz="2800" b="1" dirty="0">
              <a:solidFill>
                <a:schemeClr val="tx2"/>
              </a:solidFill>
              <a:effectLst/>
            </a:endParaRPr>
          </a:p>
          <a:p>
            <a:endParaRPr lang="en-GB" sz="2800" dirty="0">
              <a:solidFill>
                <a:schemeClr val="tx2"/>
              </a:solidFill>
              <a:effectLst/>
            </a:endParaRPr>
          </a:p>
          <a:p>
            <a:r>
              <a:rPr lang="en-GB" sz="2800" dirty="0" smtClean="0">
                <a:effectLst/>
              </a:rPr>
              <a:t>Les  </a:t>
            </a:r>
            <a:r>
              <a:rPr lang="en-GB" sz="2800" dirty="0" err="1" smtClean="0">
                <a:effectLst/>
              </a:rPr>
              <a:t>discours</a:t>
            </a:r>
            <a:r>
              <a:rPr lang="en-GB" sz="2800" dirty="0" smtClean="0">
                <a:effectLst/>
              </a:rPr>
              <a:t> des </a:t>
            </a:r>
            <a:r>
              <a:rPr lang="en-GB" sz="2800" dirty="0" err="1" smtClean="0">
                <a:effectLst/>
              </a:rPr>
              <a:t>extrêmes</a:t>
            </a:r>
            <a:r>
              <a:rPr lang="en-GB" sz="2800" dirty="0">
                <a:effectLst/>
              </a:rPr>
              <a:t>.</a:t>
            </a:r>
          </a:p>
          <a:p>
            <a:endParaRPr lang="en-GB" sz="2800" dirty="0">
              <a:effectLst/>
            </a:endParaRPr>
          </a:p>
          <a:p>
            <a:r>
              <a:rPr lang="en-GB" sz="2800" dirty="0">
                <a:effectLst/>
              </a:rPr>
              <a:t>Les 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discours</a:t>
            </a:r>
            <a:r>
              <a:rPr lang="en-GB" sz="2800" dirty="0" smtClean="0">
                <a:effectLst/>
              </a:rPr>
              <a:t> des </a:t>
            </a:r>
            <a:r>
              <a:rPr lang="en-GB" sz="2800" dirty="0" err="1" smtClean="0">
                <a:effectLst/>
              </a:rPr>
              <a:t>républicains</a:t>
            </a:r>
            <a:r>
              <a:rPr lang="en-GB" sz="2800" dirty="0" smtClean="0">
                <a:effectLst/>
              </a:rPr>
              <a:t> (la </a:t>
            </a:r>
            <a:r>
              <a:rPr lang="en-GB" sz="2800" dirty="0" err="1">
                <a:effectLst/>
              </a:rPr>
              <a:t>Fondation</a:t>
            </a:r>
            <a:r>
              <a:rPr lang="en-GB" sz="2800" dirty="0">
                <a:effectLst/>
              </a:rPr>
              <a:t> </a:t>
            </a:r>
            <a:r>
              <a:rPr lang="en-GB" sz="2800" dirty="0" smtClean="0">
                <a:effectLst/>
              </a:rPr>
              <a:t>Marc-Bloch)</a:t>
            </a:r>
            <a:endParaRPr lang="en-GB" sz="2800" dirty="0">
              <a:effectLst/>
            </a:endParaRPr>
          </a:p>
          <a:p>
            <a:endParaRPr lang="en-GB" sz="2800" dirty="0">
              <a:effectLst/>
            </a:endParaRPr>
          </a:p>
          <a:p>
            <a:r>
              <a:rPr lang="en-GB" sz="2800" dirty="0" err="1">
                <a:effectLst/>
              </a:rPr>
              <a:t>L’universalisme</a:t>
            </a:r>
            <a:r>
              <a:rPr lang="en-GB" sz="2800" dirty="0">
                <a:effectLst/>
              </a:rPr>
              <a:t> </a:t>
            </a:r>
            <a:r>
              <a:rPr lang="en-GB" sz="2800" dirty="0" err="1">
                <a:effectLst/>
              </a:rPr>
              <a:t>français</a:t>
            </a:r>
            <a:r>
              <a:rPr lang="en-GB" sz="2800" dirty="0">
                <a:effectLst/>
              </a:rPr>
              <a:t> et </a:t>
            </a:r>
            <a:r>
              <a:rPr lang="en-GB" sz="2800" dirty="0" err="1">
                <a:effectLst/>
              </a:rPr>
              <a:t>l’universalisme</a:t>
            </a:r>
            <a:r>
              <a:rPr lang="en-GB" sz="2800" dirty="0">
                <a:effectLst/>
              </a:rPr>
              <a:t> </a:t>
            </a:r>
            <a:r>
              <a:rPr lang="en-GB" sz="2800" dirty="0" err="1">
                <a:effectLst/>
              </a:rPr>
              <a:t>américain</a:t>
            </a:r>
            <a:r>
              <a:rPr lang="en-GB" sz="2800" dirty="0">
                <a:effectLst/>
              </a:rPr>
              <a:t>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utoUpdateAnimBg="0"/>
      <p:bldP spid="317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14388"/>
            <a:ext cx="7772400" cy="762000"/>
          </a:xfrm>
        </p:spPr>
        <p:txBody>
          <a:bodyPr>
            <a:noAutofit/>
          </a:bodyPr>
          <a:lstStyle/>
          <a:p>
            <a:pPr algn="ctr"/>
            <a:r>
              <a:rPr lang="en-GB" sz="6000" b="1" dirty="0">
                <a:solidFill>
                  <a:srgbClr val="FF6600"/>
                </a:solidFill>
              </a:rPr>
              <a:t>Conclusion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GB" b="1" dirty="0" smtClean="0">
              <a:solidFill>
                <a:schemeClr val="tx2"/>
              </a:solidFill>
              <a:effectLst/>
            </a:endParaRPr>
          </a:p>
          <a:p>
            <a:r>
              <a:rPr lang="en-GB" sz="2800" b="1" dirty="0" smtClean="0">
                <a:solidFill>
                  <a:schemeClr val="tx2"/>
                </a:solidFill>
                <a:effectLst/>
              </a:rPr>
              <a:t>LE MODELE FRANCAIS : </a:t>
            </a:r>
            <a:r>
              <a:rPr lang="en-GB" sz="2800" b="1" dirty="0" err="1" smtClean="0">
                <a:solidFill>
                  <a:schemeClr val="tx2"/>
                </a:solidFill>
                <a:effectLst/>
              </a:rPr>
              <a:t>est-il</a:t>
            </a:r>
            <a:r>
              <a:rPr lang="en-GB" sz="2800" b="1" dirty="0" smtClean="0">
                <a:solidFill>
                  <a:schemeClr val="tx2"/>
                </a:solidFill>
                <a:effectLst/>
              </a:rPr>
              <a:t> </a:t>
            </a:r>
            <a:r>
              <a:rPr lang="en-GB" sz="2800" b="1" dirty="0" err="1" smtClean="0">
                <a:solidFill>
                  <a:schemeClr val="tx2"/>
                </a:solidFill>
                <a:effectLst/>
              </a:rPr>
              <a:t>exceptionnel</a:t>
            </a:r>
            <a:r>
              <a:rPr lang="en-GB" sz="2800" b="1" dirty="0" smtClean="0">
                <a:solidFill>
                  <a:schemeClr val="tx2"/>
                </a:solidFill>
                <a:effectLst/>
              </a:rPr>
              <a:t> et </a:t>
            </a:r>
            <a:r>
              <a:rPr lang="en-GB" sz="2800" b="1" dirty="0" err="1" smtClean="0">
                <a:solidFill>
                  <a:schemeClr val="tx2"/>
                </a:solidFill>
                <a:effectLst/>
              </a:rPr>
              <a:t>est-il</a:t>
            </a:r>
            <a:r>
              <a:rPr lang="en-GB" sz="2800" b="1" dirty="0" smtClean="0">
                <a:solidFill>
                  <a:schemeClr val="tx2"/>
                </a:solidFill>
                <a:effectLst/>
              </a:rPr>
              <a:t> le </a:t>
            </a:r>
            <a:r>
              <a:rPr lang="en-GB" sz="2800" b="1" dirty="0" err="1" smtClean="0">
                <a:solidFill>
                  <a:schemeClr val="tx2"/>
                </a:solidFill>
                <a:effectLst/>
              </a:rPr>
              <a:t>signe</a:t>
            </a:r>
            <a:r>
              <a:rPr lang="en-GB" sz="2800" b="1" dirty="0" smtClean="0">
                <a:solidFill>
                  <a:schemeClr val="tx2"/>
                </a:solidFill>
                <a:effectLst/>
              </a:rPr>
              <a:t> d’un </a:t>
            </a:r>
            <a:r>
              <a:rPr lang="en-GB" sz="2800" b="1" dirty="0" err="1" smtClean="0">
                <a:solidFill>
                  <a:schemeClr val="tx2"/>
                </a:solidFill>
                <a:effectLst/>
              </a:rPr>
              <a:t>archaisme</a:t>
            </a:r>
            <a:r>
              <a:rPr lang="en-GB" sz="2800" b="1" dirty="0" smtClean="0">
                <a:solidFill>
                  <a:schemeClr val="tx2"/>
                </a:solidFill>
              </a:rPr>
              <a:t>? </a:t>
            </a:r>
            <a:endParaRPr lang="en-GB" sz="2800" b="1" dirty="0">
              <a:solidFill>
                <a:schemeClr val="tx2"/>
              </a:solidFill>
              <a:effectLst/>
            </a:endParaRPr>
          </a:p>
          <a:p>
            <a:pPr>
              <a:buFontTx/>
              <a:buNone/>
            </a:pPr>
            <a:endParaRPr lang="en-GB" sz="2800" b="1" dirty="0">
              <a:solidFill>
                <a:schemeClr val="tx2"/>
              </a:solidFill>
              <a:effectLst/>
            </a:endParaRPr>
          </a:p>
          <a:p>
            <a:pPr lvl="1"/>
            <a:r>
              <a:rPr lang="en-GB" dirty="0">
                <a:effectLst/>
              </a:rPr>
              <a:t>UN CONCEPT </a:t>
            </a:r>
            <a:r>
              <a:rPr lang="en-GB" dirty="0" err="1">
                <a:effectLst/>
              </a:rPr>
              <a:t>DONT</a:t>
            </a:r>
            <a:r>
              <a:rPr lang="en-GB" dirty="0">
                <a:effectLst/>
              </a:rPr>
              <a:t> LA PERTINENCE </a:t>
            </a:r>
            <a:r>
              <a:rPr lang="en-GB" dirty="0" err="1">
                <a:effectLst/>
              </a:rPr>
              <a:t>DOIT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ÊTRE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EVALUÉE</a:t>
            </a:r>
            <a:r>
              <a:rPr lang="en-GB" dirty="0">
                <a:effectLst/>
              </a:rPr>
              <a:t> </a:t>
            </a:r>
            <a:r>
              <a:rPr lang="en-GB" dirty="0" err="1" smtClean="0">
                <a:effectLst/>
              </a:rPr>
              <a:t>EMPIRIQUEMENT</a:t>
            </a:r>
            <a:r>
              <a:rPr lang="en-GB" dirty="0" smtClean="0">
                <a:effectLst/>
              </a:rPr>
              <a:t>: </a:t>
            </a:r>
            <a:endParaRPr lang="en-GB" dirty="0">
              <a:effectLst/>
            </a:endParaRPr>
          </a:p>
          <a:p>
            <a:pPr lvl="1"/>
            <a:endParaRPr lang="en-GB" dirty="0">
              <a:effectLst/>
            </a:endParaRPr>
          </a:p>
          <a:p>
            <a:pPr lvl="1"/>
            <a:r>
              <a:rPr lang="en-GB" dirty="0">
                <a:effectLst/>
              </a:rPr>
              <a:t>UN </a:t>
            </a:r>
            <a:r>
              <a:rPr lang="en-GB" dirty="0" err="1">
                <a:effectLst/>
              </a:rPr>
              <a:t>DISCOURS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QU’IL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FAUT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CONTEXTUALISER</a:t>
            </a:r>
            <a:r>
              <a:rPr lang="en-GB" dirty="0">
                <a:effectLst/>
              </a:rPr>
              <a:t> ET ANALYSER.</a:t>
            </a:r>
          </a:p>
          <a:p>
            <a:endParaRPr lang="en-GB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347</Words>
  <Application>Microsoft PowerPoint</Application>
  <PresentationFormat>On-screen Show (4:3)</PresentationFormat>
  <Paragraphs>63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I.  LE MODELE FRANCAIS EN TANT QUE  GRILLE DE LECTURE</vt:lpstr>
      <vt:lpstr>I.  LE MODELE FRANCAIS EN TANT QUE  GRILLE DE LECTURE</vt:lpstr>
      <vt:lpstr> I.  LE MODELE FRANCAIS EN TANT QUE  GRILLE DE LECTURE</vt:lpstr>
      <vt:lpstr>LE MODELE FRANCAIS EN TANT QUE  GRILLE DE LECTURE</vt:lpstr>
      <vt:lpstr>II. LE MODELE FRANCAIS EN TANT QUE   DISCOURS.</vt:lpstr>
      <vt:lpstr>I.  LE MODELE FRANCAIS SIGNE D’UNE CERTAINE MODERNITE? </vt:lpstr>
      <vt:lpstr>II. LE MODELE FRANCAIS EN TANT QUE  DISCOURS.</vt:lpstr>
      <vt:lpstr>Conclusion</vt:lpstr>
    </vt:vector>
  </TitlesOfParts>
  <Company>University of Portsmouth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FRANCE CONTEMPORAINE</dc:title>
  <dc:creator>GodinE</dc:creator>
  <cp:lastModifiedBy>GodinE</cp:lastModifiedBy>
  <cp:revision>13</cp:revision>
  <cp:lastPrinted>1601-01-01T00:00:00Z</cp:lastPrinted>
  <dcterms:created xsi:type="dcterms:W3CDTF">2005-10-10T08:10:37Z</dcterms:created>
  <dcterms:modified xsi:type="dcterms:W3CDTF">2009-11-04T15:25:09Z</dcterms:modified>
</cp:coreProperties>
</file>