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  <p:sldMasterId id="2147483650" r:id="rId2"/>
    <p:sldMasterId id="2147483653" r:id="rId3"/>
    <p:sldMasterId id="2147483687" r:id="rId4"/>
    <p:sldMasterId id="2147483699" r:id="rId5"/>
    <p:sldMasterId id="2147483713" r:id="rId6"/>
  </p:sldMasterIdLst>
  <p:notesMasterIdLst>
    <p:notesMasterId r:id="rId25"/>
  </p:notesMasterIdLst>
  <p:handoutMasterIdLst>
    <p:handoutMasterId r:id="rId26"/>
  </p:handoutMasterIdLst>
  <p:sldIdLst>
    <p:sldId id="281" r:id="rId7"/>
    <p:sldId id="270" r:id="rId8"/>
    <p:sldId id="320" r:id="rId9"/>
    <p:sldId id="308" r:id="rId10"/>
    <p:sldId id="282" r:id="rId11"/>
    <p:sldId id="307" r:id="rId12"/>
    <p:sldId id="309" r:id="rId13"/>
    <p:sldId id="310" r:id="rId14"/>
    <p:sldId id="311" r:id="rId15"/>
    <p:sldId id="312" r:id="rId16"/>
    <p:sldId id="313" r:id="rId17"/>
    <p:sldId id="314" r:id="rId18"/>
    <p:sldId id="315" r:id="rId19"/>
    <p:sldId id="316" r:id="rId20"/>
    <p:sldId id="317" r:id="rId21"/>
    <p:sldId id="318" r:id="rId22"/>
    <p:sldId id="319" r:id="rId23"/>
    <p:sldId id="321" r:id="rId24"/>
  </p:sldIdLst>
  <p:sldSz cx="9144000" cy="6858000" type="screen4x3"/>
  <p:notesSz cx="6797675" cy="9926638"/>
  <p:defaultTextStyle>
    <a:defPPr>
      <a:defRPr lang="en-GB"/>
    </a:defPPr>
    <a:lvl1pPr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16" charset="0"/>
        <a:ea typeface="ＭＳ Ｐゴシック" pitchFamily="16" charset="-128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16" charset="0"/>
        <a:ea typeface="ＭＳ Ｐゴシック" pitchFamily="16" charset="-128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16" charset="0"/>
        <a:ea typeface="ＭＳ Ｐゴシック" pitchFamily="16" charset="-128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16" charset="0"/>
        <a:ea typeface="ＭＳ Ｐゴシック" pitchFamily="16" charset="-128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16" charset="0"/>
        <a:ea typeface="ＭＳ Ｐゴシック" pitchFamily="16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Lucida Sans" pitchFamily="16" charset="0"/>
        <a:ea typeface="ＭＳ Ｐゴシック" pitchFamily="16" charset="-128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Lucida Sans" pitchFamily="16" charset="0"/>
        <a:ea typeface="ＭＳ Ｐゴシック" pitchFamily="16" charset="-128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Lucida Sans" pitchFamily="16" charset="0"/>
        <a:ea typeface="ＭＳ Ｐゴシック" pitchFamily="16" charset="-128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Lucida Sans" pitchFamily="16" charset="0"/>
        <a:ea typeface="ＭＳ Ｐゴシック" pitchFamily="16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6D85F"/>
    <a:srgbClr val="615A20"/>
    <a:srgbClr val="FFB300"/>
    <a:srgbClr val="FE3E14"/>
    <a:srgbClr val="F00F2C"/>
    <a:srgbClr val="8A412B"/>
    <a:srgbClr val="CCDA86"/>
    <a:srgbClr val="531F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43" autoAdjust="0"/>
    <p:restoredTop sz="94672" autoAdjust="0"/>
  </p:normalViewPr>
  <p:slideViewPr>
    <p:cSldViewPr>
      <p:cViewPr>
        <p:scale>
          <a:sx n="74" d="100"/>
          <a:sy n="74" d="100"/>
        </p:scale>
        <p:origin x="-22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</a:defRPr>
            </a:lvl1pPr>
          </a:lstStyle>
          <a:p>
            <a:pPr>
              <a:defRPr/>
            </a:pPr>
            <a:fld id="{02E8D20E-0256-4087-AF63-61F06F41E4B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65500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07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714875"/>
            <a:ext cx="4984750" cy="446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</a:defRPr>
            </a:lvl1pPr>
          </a:lstStyle>
          <a:p>
            <a:pPr>
              <a:defRPr/>
            </a:pPr>
            <a:fld id="{CBBAC696-3E2D-438F-A470-9A1081AD34A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10148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9pPr>
          </a:lstStyle>
          <a:p>
            <a:fld id="{A0F27F02-C4AB-4D79-A70A-1537DF9D228F}" type="slidenum">
              <a:rPr lang="en-GB" smtClean="0">
                <a:latin typeface="Arial" charset="0"/>
              </a:rPr>
              <a:pPr/>
              <a:t>2</a:t>
            </a:fld>
            <a:endParaRPr lang="en-GB" dirty="0" smtClean="0">
              <a:latin typeface="Arial" charset="0"/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79375" y="3200400"/>
            <a:ext cx="9223375" cy="3657600"/>
          </a:xfrm>
          <a:prstGeom prst="rect">
            <a:avLst/>
          </a:prstGeom>
          <a:gradFill rotWithShape="0">
            <a:gsLst>
              <a:gs pos="0">
                <a:srgbClr val="014359"/>
              </a:gs>
              <a:gs pos="100000">
                <a:srgbClr val="007275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79375" y="0"/>
            <a:ext cx="9223375" cy="3276600"/>
          </a:xfrm>
          <a:prstGeom prst="rect">
            <a:avLst/>
          </a:prstGeom>
          <a:solidFill>
            <a:srgbClr val="0143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 dirty="0">
              <a:latin typeface="Arial" charset="0"/>
            </a:endParaRPr>
          </a:p>
        </p:txBody>
      </p:sp>
      <p:pic>
        <p:nvPicPr>
          <p:cNvPr id="6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2160587"/>
          </a:xfrm>
        </p:spPr>
        <p:txBody>
          <a:bodyPr lIns="91440"/>
          <a:lstStyle>
            <a:lvl1pPr>
              <a:defRPr sz="75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933825"/>
            <a:ext cx="8496300" cy="1752600"/>
          </a:xfrm>
        </p:spPr>
        <p:txBody>
          <a:bodyPr lIns="91440"/>
          <a:lstStyle>
            <a:lvl1pPr marL="0" indent="0">
              <a:buFontTx/>
              <a:buNone/>
              <a:defRPr sz="35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  <p:sp>
        <p:nvSpPr>
          <p:cNvPr id="7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</p:spPr>
        <p:txBody>
          <a:bodyPr rIns="91440"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394CC3E1-1494-42EA-8C7E-DA1B5C42C15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34473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F22E82-2DD9-43D5-9442-AEE2FE5BFE6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5367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4906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4906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BE0F2A-CBA5-4F84-8FC1-F7C04FE44D8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51936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/>
          <a:p>
            <a:pPr lvl="0"/>
            <a:endParaRPr lang="en-GB" noProof="0" dirty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71E57F-F419-42BF-B87F-386E78069A53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27216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3850" y="1700213"/>
            <a:ext cx="8496300" cy="4114800"/>
          </a:xfrm>
        </p:spPr>
        <p:txBody>
          <a:bodyPr/>
          <a:lstStyle/>
          <a:p>
            <a:pPr lvl="0"/>
            <a:endParaRPr lang="en-GB" noProof="0" dirty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1F0BA6-56BC-4BD7-9C21-89247FC64C8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41246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90488" y="3200400"/>
            <a:ext cx="9234488" cy="3657600"/>
          </a:xfrm>
          <a:prstGeom prst="rect">
            <a:avLst/>
          </a:prstGeom>
          <a:gradFill rotWithShape="0">
            <a:gsLst>
              <a:gs pos="0">
                <a:srgbClr val="007275"/>
              </a:gs>
              <a:gs pos="100000">
                <a:srgbClr val="008CAC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90488" y="0"/>
            <a:ext cx="9234488" cy="3276600"/>
          </a:xfrm>
          <a:prstGeom prst="rect">
            <a:avLst/>
          </a:prstGeom>
          <a:solidFill>
            <a:srgbClr val="00727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 dirty="0">
              <a:latin typeface="Arial" charset="0"/>
            </a:endParaRPr>
          </a:p>
        </p:txBody>
      </p:sp>
      <p:pic>
        <p:nvPicPr>
          <p:cNvPr id="6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4105275"/>
          </a:xfrm>
        </p:spPr>
        <p:txBody>
          <a:bodyPr lIns="91440"/>
          <a:lstStyle>
            <a:lvl1pPr algn="r">
              <a:defRPr sz="75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12291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-69850" y="7461250"/>
            <a:ext cx="69850" cy="69850"/>
          </a:xfrm>
        </p:spPr>
        <p:txBody>
          <a:bodyPr lIns="91440"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500905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1B940E-FF3A-47D8-A1D1-1D198D52060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137727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D1C16C-F71B-46BF-B0B7-B13D826A089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72048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6CA1F3-AFDF-4359-8313-78F0CED8817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41643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027526-AAB2-49B1-A2B7-C4010AA5326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363459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D3583F-4A05-4D83-AA5D-647166D96F7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4427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382BBB-8B99-4C38-9C78-EBFB106E04E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47550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0FC51C-BD33-4D63-B7EA-AA81C653674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36607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C4DC44-4EED-40FB-BDE1-E1D1B58774B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54822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906E82-8DE3-4383-B3B4-E0D1AB0AE2A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88541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B5AEA8-9BC1-4087-918E-258C95B72B6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04372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53181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5318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614A7F-979A-4AF6-B5F9-A60605828C1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703515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45392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213405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08166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157302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5977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43F50C-75C2-463F-958C-0E71C03DC6B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55943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539388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2947524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359597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349333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715614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53181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5318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552727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90488" y="3200400"/>
            <a:ext cx="9234488" cy="3657600"/>
          </a:xfrm>
          <a:prstGeom prst="rect">
            <a:avLst/>
          </a:prstGeom>
          <a:gradFill rotWithShape="0">
            <a:gsLst>
              <a:gs pos="0">
                <a:srgbClr val="007275"/>
              </a:gs>
              <a:gs pos="100000">
                <a:srgbClr val="008CAC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solidFill>
                <a:srgbClr val="323D43"/>
              </a:solidFill>
            </a:endParaRPr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90488" y="0"/>
            <a:ext cx="9234488" cy="3276600"/>
          </a:xfrm>
          <a:prstGeom prst="rect">
            <a:avLst/>
          </a:prstGeom>
          <a:solidFill>
            <a:srgbClr val="00727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 dirty="0">
              <a:solidFill>
                <a:srgbClr val="323D43"/>
              </a:solidFill>
              <a:latin typeface="Arial" charset="0"/>
            </a:endParaRPr>
          </a:p>
        </p:txBody>
      </p:sp>
      <p:pic>
        <p:nvPicPr>
          <p:cNvPr id="6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4105275"/>
          </a:xfrm>
        </p:spPr>
        <p:txBody>
          <a:bodyPr lIns="91440"/>
          <a:lstStyle>
            <a:lvl1pPr algn="r">
              <a:defRPr sz="75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12291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-69850" y="7461250"/>
            <a:ext cx="69850" cy="69850"/>
          </a:xfrm>
        </p:spPr>
        <p:txBody>
          <a:bodyPr lIns="91440"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1718576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D0FF55-DB95-4C0B-82B4-CBC9D8B1531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881968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99885E-CD48-4908-82DF-C6804A56273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983224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AB2F95-3D16-4C39-8FFD-CEAED2DF5E0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2476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576785-6F85-4F2A-BA18-88F29FD5286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7694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42BFA3-10ED-4953-A3C0-27E391321B5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70077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591751-F9AD-4B1C-B3CC-7618DD1984D3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153665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829A56-B84A-4E14-8017-6BA6E81C1A3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09918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0E0ED1-9261-43BB-AAB0-1AF1AAC08EC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6253352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668D7D-C0E0-4B72-809C-3C003BCC430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626447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771732-90D6-4E33-974A-4548BB91243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313411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53181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5318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79145A-A3EE-4F04-B428-A3AA6230917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785278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79375" y="3200400"/>
            <a:ext cx="9223375" cy="3657600"/>
          </a:xfrm>
          <a:prstGeom prst="rect">
            <a:avLst/>
          </a:prstGeom>
          <a:gradFill rotWithShape="0">
            <a:gsLst>
              <a:gs pos="0">
                <a:srgbClr val="014359"/>
              </a:gs>
              <a:gs pos="100000">
                <a:srgbClr val="007275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solidFill>
                <a:srgbClr val="323D43"/>
              </a:solidFill>
            </a:endParaRPr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79375" y="0"/>
            <a:ext cx="9223375" cy="3276600"/>
          </a:xfrm>
          <a:prstGeom prst="rect">
            <a:avLst/>
          </a:prstGeom>
          <a:solidFill>
            <a:srgbClr val="0143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 dirty="0">
              <a:solidFill>
                <a:srgbClr val="323D43"/>
              </a:solidFill>
              <a:latin typeface="Arial" charset="0"/>
            </a:endParaRPr>
          </a:p>
        </p:txBody>
      </p:sp>
      <p:pic>
        <p:nvPicPr>
          <p:cNvPr id="6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2160587"/>
          </a:xfrm>
        </p:spPr>
        <p:txBody>
          <a:bodyPr lIns="91440"/>
          <a:lstStyle>
            <a:lvl1pPr>
              <a:defRPr sz="75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933825"/>
            <a:ext cx="8496300" cy="1752600"/>
          </a:xfrm>
        </p:spPr>
        <p:txBody>
          <a:bodyPr lIns="91440"/>
          <a:lstStyle>
            <a:lvl1pPr marL="0" indent="0">
              <a:buFontTx/>
              <a:buNone/>
              <a:defRPr sz="35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  <p:sp>
        <p:nvSpPr>
          <p:cNvPr id="7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</p:spPr>
        <p:txBody>
          <a:bodyPr rIns="91440"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B68B3D61-067F-445B-A1E2-6D20C607180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281111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98EC25-3CBC-4875-B2E4-B8A572854C9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243787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D59C48-83A1-4525-B7A8-F444B94A1F4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586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BAAD52-729A-44BB-8852-9D1A98E289A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066184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1BFE43-46CD-42A9-86B2-71F2E69A876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27797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12BC8C-D894-47B3-93A1-72EDDED3254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402051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2BAC82-9E8B-4C89-A497-29F3CA9893C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2708088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791484-EDE1-4902-A384-B450F633EA6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721813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F0E06D-8F95-446A-AAC8-6DCD9CE4937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692972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028DB4-6AFE-41C2-9438-DD465978329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776549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D787CC-0587-4BBF-844F-D659F3EB022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2868494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4906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4906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D2D8CD-1CAC-4D38-A4B6-27DCC96407D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546530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/>
          <a:p>
            <a:pPr lvl="0"/>
            <a:endParaRPr lang="en-GB" noProof="0" dirty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C99CE8-87FD-4FF4-BE95-8C712A596B4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144901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3850" y="1700213"/>
            <a:ext cx="8496300" cy="4114800"/>
          </a:xfrm>
        </p:spPr>
        <p:txBody>
          <a:bodyPr/>
          <a:lstStyle/>
          <a:p>
            <a:pPr lvl="0"/>
            <a:endParaRPr lang="en-GB" noProof="0" dirty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C14B66-ABD4-40E5-93E6-2E7B6E9525C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8988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950FA4-12B5-4BA2-9E92-B06D774131F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124147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79375" y="3200400"/>
            <a:ext cx="9223375" cy="3657600"/>
          </a:xfrm>
          <a:prstGeom prst="rect">
            <a:avLst/>
          </a:prstGeom>
          <a:gradFill rotWithShape="0">
            <a:gsLst>
              <a:gs pos="0">
                <a:srgbClr val="014359"/>
              </a:gs>
              <a:gs pos="100000">
                <a:srgbClr val="007275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solidFill>
                <a:srgbClr val="323D43"/>
              </a:solidFill>
            </a:endParaRPr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79375" y="0"/>
            <a:ext cx="9223375" cy="3276600"/>
          </a:xfrm>
          <a:prstGeom prst="rect">
            <a:avLst/>
          </a:prstGeom>
          <a:solidFill>
            <a:srgbClr val="0143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 dirty="0">
              <a:solidFill>
                <a:srgbClr val="323D43"/>
              </a:solidFill>
              <a:latin typeface="Arial" charset="0"/>
            </a:endParaRPr>
          </a:p>
        </p:txBody>
      </p:sp>
      <p:pic>
        <p:nvPicPr>
          <p:cNvPr id="6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2160587"/>
          </a:xfrm>
        </p:spPr>
        <p:txBody>
          <a:bodyPr lIns="91440"/>
          <a:lstStyle>
            <a:lvl1pPr>
              <a:defRPr sz="75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933825"/>
            <a:ext cx="8496300" cy="1752600"/>
          </a:xfrm>
        </p:spPr>
        <p:txBody>
          <a:bodyPr lIns="91440"/>
          <a:lstStyle>
            <a:lvl1pPr marL="0" indent="0">
              <a:buFontTx/>
              <a:buNone/>
              <a:defRPr sz="35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  <p:sp>
        <p:nvSpPr>
          <p:cNvPr id="7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</p:spPr>
        <p:txBody>
          <a:bodyPr rIns="91440"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7FA8EF62-2E40-45BE-A946-04A4FC63B34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361737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470808-B809-46F4-A6F6-6E305970C05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592781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7D8EFF-15ED-4ADD-870B-198F73DD450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904046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91240B-49AC-4B8F-9A80-ED1FDAE22FD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523219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2DA5E5-35A3-4320-8F89-D55633BFF21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206852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76DE8D-C615-4F5E-8C32-C9FBB0C4F59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089708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4674AC-8A89-4CB5-B343-157D7B2338B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091491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DAF9AB-2AC2-4149-B672-A01C0D36383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375755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372C26-10D0-4903-8A33-3913656157B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4384232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22E525-7899-4EB2-AC6E-8F426E75263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112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5944EC-920C-4301-9063-CD1BFAF526E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0298430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4906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4906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B50271-1032-49C7-AD89-B3606787EDC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622538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/>
          <a:p>
            <a:pPr lvl="0"/>
            <a:endParaRPr lang="en-GB" noProof="0" dirty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243083-4779-4A5A-BAC8-6D63DA85224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491111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3850" y="1700213"/>
            <a:ext cx="8496300" cy="4114800"/>
          </a:xfrm>
        </p:spPr>
        <p:txBody>
          <a:bodyPr/>
          <a:lstStyle/>
          <a:p>
            <a:pPr lvl="0"/>
            <a:endParaRPr lang="en-GB" noProof="0" dirty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A3B8FE-35B2-4E0C-8B20-54A2BFD88DB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6747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F4FBC5-1F25-42B1-92A6-21B4EFDD76C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58139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E3EEB5-FD6E-4D77-BB30-E792CAF3F5A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2298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slideLayout" Target="../slideLayouts/slideLayout59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slideLayout" Target="../slideLayouts/slideLayout72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8"/>
          <p:cNvSpPr>
            <a:spLocks noChangeArrowheads="1"/>
          </p:cNvSpPr>
          <p:nvPr/>
        </p:nvSpPr>
        <p:spPr bwMode="auto">
          <a:xfrm>
            <a:off x="-79375" y="0"/>
            <a:ext cx="9223375" cy="3810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 dirty="0">
              <a:latin typeface="Arial" charset="0"/>
            </a:endParaRPr>
          </a:p>
        </p:txBody>
      </p:sp>
      <p:sp>
        <p:nvSpPr>
          <p:cNvPr id="1027" name="Rectangle 9"/>
          <p:cNvSpPr>
            <a:spLocks noChangeArrowheads="1"/>
          </p:cNvSpPr>
          <p:nvPr/>
        </p:nvSpPr>
        <p:spPr bwMode="auto">
          <a:xfrm>
            <a:off x="-79375" y="3048000"/>
            <a:ext cx="9223375" cy="3810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DCDEDE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308725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CFE65AED-DB7A-4CAF-8D4F-E336771BE26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pic>
        <p:nvPicPr>
          <p:cNvPr id="1033" name="Picture 7" descr="marine_blue _logo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53" r:id="rId1"/>
    <p:sldLayoutId id="2147483886" r:id="rId2"/>
    <p:sldLayoutId id="2147483887" r:id="rId3"/>
    <p:sldLayoutId id="2147483888" r:id="rId4"/>
    <p:sldLayoutId id="2147483889" r:id="rId5"/>
    <p:sldLayoutId id="2147483890" r:id="rId6"/>
    <p:sldLayoutId id="2147483891" r:id="rId7"/>
    <p:sldLayoutId id="2147483892" r:id="rId8"/>
    <p:sldLayoutId id="2147483893" r:id="rId9"/>
    <p:sldLayoutId id="2147483894" r:id="rId10"/>
    <p:sldLayoutId id="2147483895" r:id="rId11"/>
    <p:sldLayoutId id="2147483896" r:id="rId12"/>
    <p:sldLayoutId id="2147483897" r:id="rId1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811213" indent="-288925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+mn-ea"/>
        </a:defRPr>
      </a:lvl2pPr>
      <a:lvl3pPr marL="12192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27188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42100" y="63087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6E62771F-3797-4899-8AD8-04F08C55080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pic>
        <p:nvPicPr>
          <p:cNvPr id="2055" name="Picture 7" descr="marine_blue _logo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54" r:id="rId1"/>
    <p:sldLayoutId id="2147483898" r:id="rId2"/>
    <p:sldLayoutId id="2147483899" r:id="rId3"/>
    <p:sldLayoutId id="2147483900" r:id="rId4"/>
    <p:sldLayoutId id="2147483901" r:id="rId5"/>
    <p:sldLayoutId id="2147483902" r:id="rId6"/>
    <p:sldLayoutId id="2147483903" r:id="rId7"/>
    <p:sldLayoutId id="2147483904" r:id="rId8"/>
    <p:sldLayoutId id="2147483905" r:id="rId9"/>
    <p:sldLayoutId id="2147483906" r:id="rId10"/>
    <p:sldLayoutId id="2147483907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5000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952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52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8" r:id="rId1"/>
    <p:sldLayoutId id="2147483909" r:id="rId2"/>
    <p:sldLayoutId id="2147483910" r:id="rId3"/>
    <p:sldLayoutId id="2147483911" r:id="rId4"/>
    <p:sldLayoutId id="2147483912" r:id="rId5"/>
    <p:sldLayoutId id="2147483913" r:id="rId6"/>
    <p:sldLayoutId id="2147483914" r:id="rId7"/>
    <p:sldLayoutId id="2147483915" r:id="rId8"/>
    <p:sldLayoutId id="2147483916" r:id="rId9"/>
    <p:sldLayoutId id="2147483917" r:id="rId10"/>
    <p:sldLayoutId id="214748391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5000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rgbClr val="323D43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323D43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42100" y="63087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323D43"/>
                </a:solidFill>
                <a:latin typeface="+mn-lt"/>
              </a:defRPr>
            </a:lvl1pPr>
          </a:lstStyle>
          <a:p>
            <a:pPr>
              <a:defRPr/>
            </a:pPr>
            <a:fld id="{0A3A0E2A-9C56-42E9-BAEF-AF6921030B6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pic>
        <p:nvPicPr>
          <p:cNvPr id="4103" name="Picture 7" descr="marine_blue _logo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55" r:id="rId1"/>
    <p:sldLayoutId id="2147483919" r:id="rId2"/>
    <p:sldLayoutId id="2147483920" r:id="rId3"/>
    <p:sldLayoutId id="2147483921" r:id="rId4"/>
    <p:sldLayoutId id="2147483922" r:id="rId5"/>
    <p:sldLayoutId id="2147483923" r:id="rId6"/>
    <p:sldLayoutId id="2147483924" r:id="rId7"/>
    <p:sldLayoutId id="2147483925" r:id="rId8"/>
    <p:sldLayoutId id="2147483926" r:id="rId9"/>
    <p:sldLayoutId id="2147483927" r:id="rId10"/>
    <p:sldLayoutId id="2147483928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5000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8"/>
          <p:cNvSpPr>
            <a:spLocks noChangeArrowheads="1"/>
          </p:cNvSpPr>
          <p:nvPr/>
        </p:nvSpPr>
        <p:spPr bwMode="auto">
          <a:xfrm>
            <a:off x="-79375" y="0"/>
            <a:ext cx="9223375" cy="3810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 dirty="0">
              <a:solidFill>
                <a:srgbClr val="323D43"/>
              </a:solidFill>
              <a:latin typeface="Arial" charset="0"/>
            </a:endParaRPr>
          </a:p>
        </p:txBody>
      </p:sp>
      <p:sp>
        <p:nvSpPr>
          <p:cNvPr id="5123" name="Rectangle 9"/>
          <p:cNvSpPr>
            <a:spLocks noChangeArrowheads="1"/>
          </p:cNvSpPr>
          <p:nvPr/>
        </p:nvSpPr>
        <p:spPr bwMode="auto">
          <a:xfrm>
            <a:off x="-79375" y="3048000"/>
            <a:ext cx="9223375" cy="3810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DCDEDE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solidFill>
                <a:srgbClr val="323D43"/>
              </a:solidFill>
            </a:endParaRPr>
          </a:p>
        </p:txBody>
      </p:sp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512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rgbClr val="323D43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323D43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308725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323D43"/>
                </a:solidFill>
                <a:latin typeface="+mn-lt"/>
              </a:defRPr>
            </a:lvl1pPr>
          </a:lstStyle>
          <a:p>
            <a:pPr>
              <a:defRPr/>
            </a:pPr>
            <a:fld id="{A257BDF1-D4A1-48EA-9020-84061059F1F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pic>
        <p:nvPicPr>
          <p:cNvPr id="5129" name="Picture 7" descr="marine_blue _logo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56" r:id="rId1"/>
    <p:sldLayoutId id="2147483929" r:id="rId2"/>
    <p:sldLayoutId id="2147483930" r:id="rId3"/>
    <p:sldLayoutId id="2147483931" r:id="rId4"/>
    <p:sldLayoutId id="2147483932" r:id="rId5"/>
    <p:sldLayoutId id="2147483933" r:id="rId6"/>
    <p:sldLayoutId id="2147483934" r:id="rId7"/>
    <p:sldLayoutId id="2147483935" r:id="rId8"/>
    <p:sldLayoutId id="2147483936" r:id="rId9"/>
    <p:sldLayoutId id="2147483937" r:id="rId10"/>
    <p:sldLayoutId id="2147483938" r:id="rId11"/>
    <p:sldLayoutId id="2147483939" r:id="rId12"/>
    <p:sldLayoutId id="2147483940" r:id="rId1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811213" indent="-288925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+mn-ea"/>
        </a:defRPr>
      </a:lvl2pPr>
      <a:lvl3pPr marL="12192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27188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8"/>
          <p:cNvSpPr>
            <a:spLocks noChangeArrowheads="1"/>
          </p:cNvSpPr>
          <p:nvPr/>
        </p:nvSpPr>
        <p:spPr bwMode="auto">
          <a:xfrm>
            <a:off x="-79375" y="0"/>
            <a:ext cx="9223375" cy="3810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 dirty="0">
              <a:solidFill>
                <a:srgbClr val="323D43"/>
              </a:solidFill>
              <a:latin typeface="Arial" charset="0"/>
            </a:endParaRPr>
          </a:p>
        </p:txBody>
      </p:sp>
      <p:sp>
        <p:nvSpPr>
          <p:cNvPr id="6147" name="Rectangle 9"/>
          <p:cNvSpPr>
            <a:spLocks noChangeArrowheads="1"/>
          </p:cNvSpPr>
          <p:nvPr/>
        </p:nvSpPr>
        <p:spPr bwMode="auto">
          <a:xfrm>
            <a:off x="-79375" y="3048000"/>
            <a:ext cx="9223375" cy="3810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DCDEDE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solidFill>
                <a:srgbClr val="323D43"/>
              </a:solidFill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614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rgbClr val="323D43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323D43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308725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323D43"/>
                </a:solidFill>
                <a:latin typeface="+mn-lt"/>
              </a:defRPr>
            </a:lvl1pPr>
          </a:lstStyle>
          <a:p>
            <a:pPr>
              <a:defRPr/>
            </a:pPr>
            <a:fld id="{F0B618D7-46E3-4555-84B8-5466F752A5F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pic>
        <p:nvPicPr>
          <p:cNvPr id="6153" name="Picture 7" descr="marine_blue _logo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57" r:id="rId1"/>
    <p:sldLayoutId id="2147483941" r:id="rId2"/>
    <p:sldLayoutId id="2147483942" r:id="rId3"/>
    <p:sldLayoutId id="2147483943" r:id="rId4"/>
    <p:sldLayoutId id="2147483944" r:id="rId5"/>
    <p:sldLayoutId id="2147483945" r:id="rId6"/>
    <p:sldLayoutId id="2147483946" r:id="rId7"/>
    <p:sldLayoutId id="2147483947" r:id="rId8"/>
    <p:sldLayoutId id="2147483948" r:id="rId9"/>
    <p:sldLayoutId id="2147483949" r:id="rId10"/>
    <p:sldLayoutId id="2147483950" r:id="rId11"/>
    <p:sldLayoutId id="2147483951" r:id="rId12"/>
    <p:sldLayoutId id="2147483952" r:id="rId1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811213" indent="-288925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+mn-ea"/>
        </a:defRPr>
      </a:lvl2pPr>
      <a:lvl3pPr marL="12192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27188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mailto:j.canning@soton.ac.uk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124744"/>
            <a:ext cx="8496300" cy="1440160"/>
          </a:xfrm>
        </p:spPr>
        <p:txBody>
          <a:bodyPr/>
          <a:lstStyle/>
          <a:p>
            <a:r>
              <a:rPr lang="en-GB" sz="4000" dirty="0" smtClean="0"/>
              <a:t>From PhD chapter to article</a:t>
            </a:r>
            <a:endParaRPr lang="en-GB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3717032"/>
            <a:ext cx="8496300" cy="2278509"/>
          </a:xfrm>
        </p:spPr>
        <p:txBody>
          <a:bodyPr/>
          <a:lstStyle/>
          <a:p>
            <a:r>
              <a:rPr lang="en-GB" dirty="0" smtClean="0"/>
              <a:t>John </a:t>
            </a:r>
            <a:r>
              <a:rPr lang="en-GB" dirty="0" smtClean="0"/>
              <a:t>Canning</a:t>
            </a:r>
            <a:endParaRPr lang="en-GB" dirty="0" smtClean="0"/>
          </a:p>
          <a:p>
            <a:r>
              <a:rPr lang="en-GB" dirty="0" smtClean="0"/>
              <a:t>PGR Training</a:t>
            </a:r>
          </a:p>
        </p:txBody>
      </p:sp>
      <p:sp>
        <p:nvSpPr>
          <p:cNvPr id="4" name="Text Box 25"/>
          <p:cNvSpPr txBox="1">
            <a:spLocks noChangeArrowheads="1"/>
          </p:cNvSpPr>
          <p:nvPr/>
        </p:nvSpPr>
        <p:spPr bwMode="auto">
          <a:xfrm>
            <a:off x="381000" y="5851525"/>
            <a:ext cx="6477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9pPr>
          </a:lstStyle>
          <a:p>
            <a:pPr algn="l">
              <a:lnSpc>
                <a:spcPts val="2400"/>
              </a:lnSpc>
            </a:pPr>
            <a:endParaRPr lang="en-GB" sz="2000" dirty="0">
              <a:solidFill>
                <a:srgbClr val="B2D5D5"/>
              </a:solidFill>
              <a:latin typeface="Georgia" pitchFamily="1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7864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Dealing with reviewers’ comments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700212"/>
            <a:ext cx="8496300" cy="4465091"/>
          </a:xfrm>
        </p:spPr>
        <p:txBody>
          <a:bodyPr/>
          <a:lstStyle/>
          <a:p>
            <a:r>
              <a:rPr lang="en-GB" sz="2800" dirty="0" smtClean="0"/>
              <a:t> If unclear about anything contact the editor to ask him/her to clarify.</a:t>
            </a:r>
          </a:p>
          <a:p>
            <a:r>
              <a:rPr lang="en-GB" sz="2800" dirty="0" smtClean="0"/>
              <a:t>Comments can be hostile. If this is the case take a few days break before looking at them again.</a:t>
            </a:r>
          </a:p>
          <a:p>
            <a:r>
              <a:rPr lang="en-GB" sz="2800" dirty="0" smtClean="0"/>
              <a:t>Work through comments. </a:t>
            </a:r>
            <a:endParaRPr lang="en-GB" sz="2800" dirty="0"/>
          </a:p>
          <a:p>
            <a:pPr lvl="1"/>
            <a:r>
              <a:rPr lang="en-GB" sz="2800" dirty="0" smtClean="0"/>
              <a:t>Some things easy to fix</a:t>
            </a:r>
          </a:p>
          <a:p>
            <a:pPr lvl="1"/>
            <a:r>
              <a:rPr lang="en-GB" sz="2800" dirty="0" smtClean="0"/>
              <a:t>Where is more reading\ referencing </a:t>
            </a:r>
            <a:r>
              <a:rPr lang="en-GB" sz="2800" dirty="0" err="1" smtClean="0"/>
              <a:t>substansive</a:t>
            </a:r>
            <a:r>
              <a:rPr lang="en-GB" sz="2800" dirty="0" smtClean="0"/>
              <a:t> writing required?</a:t>
            </a:r>
          </a:p>
          <a:p>
            <a:endParaRPr lang="en-GB" sz="2800" dirty="0" smtClean="0"/>
          </a:p>
          <a:p>
            <a:endParaRPr lang="en-GB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382BBB-8B99-4C38-9C78-EBFB106E04E8}" type="slidenum">
              <a:rPr lang="en-GB" smtClean="0"/>
              <a:pPr>
                <a:defRPr/>
              </a:pPr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22142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836712"/>
            <a:ext cx="8496300" cy="649288"/>
          </a:xfrm>
        </p:spPr>
        <p:txBody>
          <a:bodyPr/>
          <a:lstStyle/>
          <a:p>
            <a:r>
              <a:rPr lang="en-GB" dirty="0" smtClean="0"/>
              <a:t>Sorts of comments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556792"/>
            <a:ext cx="8496300" cy="4897139"/>
          </a:xfrm>
        </p:spPr>
        <p:txBody>
          <a:bodyPr/>
          <a:lstStyle/>
          <a:p>
            <a:r>
              <a:rPr lang="en-GB" sz="3200" dirty="0" smtClean="0"/>
              <a:t>Author needs to reference X, Y and Z. </a:t>
            </a:r>
          </a:p>
          <a:p>
            <a:r>
              <a:rPr lang="en-GB" sz="3200" dirty="0" smtClean="0"/>
              <a:t>The paper needs to be better structured.</a:t>
            </a:r>
          </a:p>
          <a:p>
            <a:r>
              <a:rPr lang="en-GB" sz="3200" dirty="0" smtClean="0"/>
              <a:t>Paragraph 2 on page 12 is unnecessary.</a:t>
            </a:r>
          </a:p>
          <a:p>
            <a:r>
              <a:rPr lang="en-GB" sz="3200" dirty="0" smtClean="0"/>
              <a:t>This is great paper…</a:t>
            </a:r>
          </a:p>
          <a:p>
            <a:r>
              <a:rPr lang="en-GB" sz="3200" dirty="0" smtClean="0"/>
              <a:t>This is rubbish… </a:t>
            </a:r>
          </a:p>
          <a:p>
            <a:r>
              <a:rPr lang="en-GB" sz="3200" dirty="0" smtClean="0"/>
              <a:t>Paragraph 3 on page 13 needs to come earlier</a:t>
            </a:r>
            <a:endParaRPr lang="en-GB" sz="3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382BBB-8B99-4C38-9C78-EBFB106E04E8}" type="slidenum">
              <a:rPr lang="en-GB" smtClean="0"/>
              <a:pPr>
                <a:defRPr/>
              </a:pPr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66670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Sorts of comments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 smtClean="0"/>
              <a:t>“There is nothing innovative about this paper.”</a:t>
            </a:r>
          </a:p>
          <a:p>
            <a:r>
              <a:rPr lang="en-GB" sz="2800" dirty="0" smtClean="0"/>
              <a:t>“This paper says nothing new.”</a:t>
            </a:r>
          </a:p>
          <a:p>
            <a:r>
              <a:rPr lang="en-GB" sz="2800" dirty="0" smtClean="0"/>
              <a:t>“This paper is a good contribution to the on-going debate in this field. “</a:t>
            </a:r>
            <a:endParaRPr lang="en-GB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382BBB-8B99-4C38-9C78-EBFB106E04E8}" type="slidenum">
              <a:rPr lang="en-GB" smtClean="0"/>
              <a:pPr>
                <a:defRPr/>
              </a:pPr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11183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Helpful/ unhelpful comments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 smtClean="0"/>
              <a:t>Helpful comments</a:t>
            </a:r>
          </a:p>
          <a:p>
            <a:pPr lvl="1"/>
            <a:r>
              <a:rPr lang="en-GB" sz="2800" dirty="0" smtClean="0"/>
              <a:t>Usually polite </a:t>
            </a:r>
          </a:p>
          <a:p>
            <a:pPr lvl="1"/>
            <a:r>
              <a:rPr lang="en-GB" sz="2800" dirty="0" smtClean="0"/>
              <a:t>Specific</a:t>
            </a:r>
          </a:p>
          <a:p>
            <a:pPr lvl="1"/>
            <a:r>
              <a:rPr lang="en-GB" sz="2800" dirty="0" smtClean="0"/>
              <a:t>Make necessary actions clear</a:t>
            </a:r>
            <a:endParaRPr lang="en-GB" sz="2800" dirty="0" smtClean="0"/>
          </a:p>
          <a:p>
            <a:pPr lvl="1"/>
            <a:r>
              <a:rPr lang="en-GB" sz="2800" dirty="0" smtClean="0"/>
              <a:t>Lead to an improved paper</a:t>
            </a:r>
            <a:endParaRPr lang="en-GB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382BBB-8B99-4C38-9C78-EBFB106E04E8}" type="slidenum">
              <a:rPr lang="en-GB" smtClean="0"/>
              <a:pPr>
                <a:defRPr/>
              </a:pPr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00746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Unhelpful comments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Often rude, but not always</a:t>
            </a:r>
          </a:p>
          <a:p>
            <a:r>
              <a:rPr lang="en-GB" dirty="0" smtClean="0"/>
              <a:t>Offer no basis for improvement.</a:t>
            </a:r>
          </a:p>
          <a:p>
            <a:r>
              <a:rPr lang="en-GB" dirty="0" smtClean="0"/>
              <a:t>Reveal reviewer prejudices. </a:t>
            </a:r>
          </a:p>
          <a:p>
            <a:r>
              <a:rPr lang="en-GB" dirty="0" smtClean="0"/>
              <a:t>Not clear what action needs to be taken.</a:t>
            </a:r>
          </a:p>
          <a:p>
            <a:r>
              <a:rPr lang="en-GB" dirty="0" smtClean="0"/>
              <a:t>Not clear why action needed. </a:t>
            </a:r>
          </a:p>
          <a:p>
            <a:r>
              <a:rPr lang="en-GB" dirty="0" smtClean="0"/>
              <a:t>Very positive reviews can be unhelpful, especially when second review is hostile.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382BBB-8B99-4C38-9C78-EBFB106E04E8}" type="slidenum">
              <a:rPr lang="en-GB" smtClean="0"/>
              <a:pPr>
                <a:defRPr/>
              </a:pPr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28877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Difficulties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3600" dirty="0" smtClean="0"/>
              <a:t>One very positive reviewer, one very negative.  </a:t>
            </a:r>
          </a:p>
          <a:p>
            <a:pPr lvl="1"/>
            <a:r>
              <a:rPr lang="en-GB" sz="3600" dirty="0" smtClean="0"/>
              <a:t>Try to use both reviews to improve article. </a:t>
            </a:r>
          </a:p>
          <a:p>
            <a:pPr lvl="1"/>
            <a:r>
              <a:rPr lang="en-GB" sz="3600" dirty="0" smtClean="0"/>
              <a:t>If reviews contradict ask editor for guidance</a:t>
            </a:r>
          </a:p>
          <a:p>
            <a:pPr lvl="1"/>
            <a:endParaRPr lang="en-GB" sz="36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382BBB-8B99-4C38-9C78-EBFB106E04E8}" type="slidenum">
              <a:rPr lang="en-GB" smtClean="0"/>
              <a:pPr>
                <a:defRPr/>
              </a:pPr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47038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Other tips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 smtClean="0"/>
              <a:t>When resubmitting write to the editor explaining what changes you have made in response to each comment.</a:t>
            </a:r>
          </a:p>
          <a:p>
            <a:r>
              <a:rPr lang="en-GB" sz="2800" dirty="0" smtClean="0"/>
              <a:t>Explain carefully if there is any good reason for not changing something the reviewer recommends. </a:t>
            </a:r>
          </a:p>
          <a:p>
            <a:r>
              <a:rPr lang="en-GB" sz="2800" dirty="0" smtClean="0"/>
              <a:t>Address all the comments. </a:t>
            </a:r>
          </a:p>
          <a:p>
            <a:r>
              <a:rPr lang="en-GB" sz="2800" dirty="0" smtClean="0"/>
              <a:t>Write with a particular journal in mind.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382BBB-8B99-4C38-9C78-EBFB106E04E8}" type="slidenum">
              <a:rPr lang="en-GB" smtClean="0"/>
              <a:pPr>
                <a:defRPr/>
              </a:pPr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53642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If rejected…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 smtClean="0"/>
              <a:t>Try another journal</a:t>
            </a:r>
          </a:p>
          <a:p>
            <a:pPr lvl="1"/>
            <a:r>
              <a:rPr lang="en-GB" sz="2800" dirty="0" smtClean="0"/>
              <a:t>Revise using comments from journal 1 before sending to journal 2.</a:t>
            </a:r>
          </a:p>
          <a:p>
            <a:pPr lvl="1"/>
            <a:r>
              <a:rPr lang="en-GB" sz="2800" dirty="0" smtClean="0"/>
              <a:t>Talk to trusted colleagues, supervisors etc.</a:t>
            </a:r>
          </a:p>
          <a:p>
            <a:r>
              <a:rPr lang="en-GB" sz="2800" dirty="0" smtClean="0"/>
              <a:t>Hopefully you will do better next time.</a:t>
            </a:r>
            <a:endParaRPr lang="en-GB" sz="2800" dirty="0"/>
          </a:p>
          <a:p>
            <a:r>
              <a:rPr lang="en-GB" sz="2800" dirty="0" smtClean="0"/>
              <a:t>Good luck!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382BBB-8B99-4C38-9C78-EBFB106E04E8}" type="slidenum">
              <a:rPr lang="en-GB" smtClean="0"/>
              <a:pPr>
                <a:defRPr/>
              </a:pPr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60691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Contact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3200" dirty="0" smtClean="0"/>
              <a:t>John Canning</a:t>
            </a:r>
          </a:p>
          <a:p>
            <a:pPr marL="0" indent="0">
              <a:buNone/>
            </a:pPr>
            <a:r>
              <a:rPr lang="en-GB" sz="3200" dirty="0" smtClean="0"/>
              <a:t> </a:t>
            </a:r>
            <a:r>
              <a:rPr lang="en-GB" sz="3200" dirty="0" smtClean="0">
                <a:hlinkClick r:id="rId2"/>
              </a:rPr>
              <a:t>j.canning@soton.ac.uk</a:t>
            </a:r>
            <a:r>
              <a:rPr lang="en-GB" sz="3200" dirty="0" smtClean="0"/>
              <a:t> </a:t>
            </a:r>
            <a:endParaRPr lang="en-GB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382BBB-8B99-4C38-9C78-EBFB106E04E8}" type="slidenum">
              <a:rPr lang="en-GB" smtClean="0"/>
              <a:pPr>
                <a:defRPr/>
              </a:pPr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591395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79A2B5-22B0-4280-A479-A3F56C35366C}" type="slidenum">
              <a:rPr lang="en-GB"/>
              <a:pPr>
                <a:defRPr/>
              </a:pPr>
              <a:t>2</a:t>
            </a:fld>
            <a:endParaRPr lang="en-GB" dirty="0"/>
          </a:p>
        </p:txBody>
      </p:sp>
      <p:sp>
        <p:nvSpPr>
          <p:cNvPr id="18435" name="Text Box 1026"/>
          <p:cNvSpPr txBox="1">
            <a:spLocks noChangeArrowheads="1"/>
          </p:cNvSpPr>
          <p:nvPr/>
        </p:nvSpPr>
        <p:spPr bwMode="auto">
          <a:xfrm>
            <a:off x="361950" y="1752600"/>
            <a:ext cx="802005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190500" indent="-19050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9pPr>
          </a:lstStyle>
          <a:p>
            <a:pPr algn="l">
              <a:lnSpc>
                <a:spcPts val="2800"/>
              </a:lnSpc>
              <a:buFont typeface="Times" pitchFamily="48" charset="0"/>
              <a:buChar char="•"/>
            </a:pPr>
            <a:endParaRPr lang="en-US" sz="2400" dirty="0">
              <a:solidFill>
                <a:srgbClr val="2D3F49"/>
              </a:solidFill>
              <a:latin typeface="Georgia" pitchFamily="16" charset="0"/>
            </a:endParaRPr>
          </a:p>
        </p:txBody>
      </p:sp>
      <p:sp>
        <p:nvSpPr>
          <p:cNvPr id="67588" name="Rectangle 1028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z="3600" dirty="0" smtClean="0"/>
              <a:t>PhD (or book) chapter = one part of a whole</a:t>
            </a:r>
          </a:p>
          <a:p>
            <a:pPr eaLnBrk="1" hangingPunct="1">
              <a:defRPr/>
            </a:pPr>
            <a:endParaRPr lang="en-GB" sz="3600" dirty="0" smtClean="0"/>
          </a:p>
          <a:p>
            <a:pPr eaLnBrk="1" hangingPunct="1">
              <a:defRPr/>
            </a:pPr>
            <a:r>
              <a:rPr lang="en-GB" sz="3600" dirty="0" smtClean="0"/>
              <a:t>Article = freestanding piece of work</a:t>
            </a:r>
          </a:p>
          <a:p>
            <a:pPr marL="0" indent="0" eaLnBrk="1" hangingPunct="1">
              <a:buNone/>
              <a:defRPr/>
            </a:pPr>
            <a:endParaRPr lang="en-GB" sz="3600" dirty="0" smtClean="0"/>
          </a:p>
        </p:txBody>
      </p:sp>
      <p:sp>
        <p:nvSpPr>
          <p:cNvPr id="1843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3600" dirty="0" smtClean="0"/>
              <a:t>PhD chapter </a:t>
            </a:r>
            <a:r>
              <a:rPr lang="en-GB" sz="3600" dirty="0" err="1" smtClean="0"/>
              <a:t>vs</a:t>
            </a:r>
            <a:r>
              <a:rPr lang="en-GB" sz="3600" dirty="0" smtClean="0"/>
              <a:t> article</a:t>
            </a:r>
            <a:endParaRPr lang="en-GB" sz="3600" dirty="0" smtClean="0"/>
          </a:p>
        </p:txBody>
      </p:sp>
      <p:pic>
        <p:nvPicPr>
          <p:cNvPr id="18438" name="Picture 4" descr="\\userfiles.soton.ac.uk\Users\aran1c09\mydesktop\Humanities_CMYK.ep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50" y="350838"/>
            <a:ext cx="1833563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Activity: In groups examine these two documents. </a:t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916832"/>
            <a:ext cx="8496300" cy="4402832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Note similarities and differences in content and structure of the two pieces of work.</a:t>
            </a:r>
            <a:endParaRPr lang="en-GB" b="1" dirty="0" smtClean="0"/>
          </a:p>
          <a:p>
            <a:pPr marL="0" indent="0">
              <a:buNone/>
            </a:pPr>
            <a:r>
              <a:rPr lang="en-GB" b="1" dirty="0" smtClean="0"/>
              <a:t>Canning, J. (2002) From </a:t>
            </a:r>
            <a:r>
              <a:rPr lang="en-GB" b="1" dirty="0"/>
              <a:t>Yankees to Québécois</a:t>
            </a:r>
            <a:r>
              <a:rPr lang="en-GB" dirty="0"/>
              <a:t>: Nation–building and national identity in </a:t>
            </a:r>
            <a:br>
              <a:rPr lang="en-GB" dirty="0"/>
            </a:br>
            <a:r>
              <a:rPr lang="en-GB" dirty="0"/>
              <a:t>Quebec's. Eastern Townships. </a:t>
            </a:r>
            <a:endParaRPr lang="en-GB" b="1" dirty="0" smtClean="0"/>
          </a:p>
          <a:p>
            <a:pPr marL="0" indent="0">
              <a:buNone/>
            </a:pPr>
            <a:r>
              <a:rPr lang="en-GB" b="1" dirty="0" smtClean="0"/>
              <a:t>Canning</a:t>
            </a:r>
            <a:r>
              <a:rPr lang="en-GB" b="1" dirty="0"/>
              <a:t>, J.</a:t>
            </a:r>
            <a:r>
              <a:rPr lang="en-GB" dirty="0"/>
              <a:t> (2005). Placing Quebec nationalisms: Constructing English identities in Quebec’s Eastern Townships, </a:t>
            </a:r>
            <a:r>
              <a:rPr lang="en-GB" i="1" dirty="0"/>
              <a:t>British Journal of Canadian Studies</a:t>
            </a:r>
            <a:r>
              <a:rPr lang="en-GB" dirty="0"/>
              <a:t> 18 (1), pp. </a:t>
            </a:r>
            <a:r>
              <a:rPr lang="en-GB" dirty="0" smtClean="0"/>
              <a:t>120-136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382BBB-8B99-4C38-9C78-EBFB106E04E8}" type="slidenum">
              <a:rPr lang="en-GB" smtClean="0"/>
              <a:pPr>
                <a:defRPr/>
              </a:pPr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4651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Why publish an article?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3200" dirty="0" smtClean="0"/>
              <a:t>Wider audience</a:t>
            </a:r>
          </a:p>
          <a:p>
            <a:r>
              <a:rPr lang="en-GB" sz="3200" dirty="0" smtClean="0"/>
              <a:t>Employment prospects </a:t>
            </a:r>
          </a:p>
          <a:p>
            <a:r>
              <a:rPr lang="en-GB" sz="3200" dirty="0" smtClean="0"/>
              <a:t>Research Excellence Framework</a:t>
            </a:r>
          </a:p>
          <a:p>
            <a:r>
              <a:rPr lang="en-GB" sz="3200" dirty="0" smtClean="0"/>
              <a:t>Prestige and self-worth</a:t>
            </a:r>
          </a:p>
          <a:p>
            <a:r>
              <a:rPr lang="en-GB" sz="3200" dirty="0" smtClean="0"/>
              <a:t>During PhD or after…?</a:t>
            </a:r>
          </a:p>
          <a:p>
            <a:endParaRPr lang="en-GB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382BBB-8B99-4C38-9C78-EBFB106E04E8}" type="slidenum">
              <a:rPr lang="en-GB" smtClean="0"/>
              <a:pPr>
                <a:defRPr/>
              </a:pPr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32881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journal?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700212"/>
            <a:ext cx="8496300" cy="4753123"/>
          </a:xfrm>
        </p:spPr>
        <p:txBody>
          <a:bodyPr/>
          <a:lstStyle/>
          <a:p>
            <a:r>
              <a:rPr lang="en-GB" sz="3600" dirty="0" smtClean="0"/>
              <a:t>Scope of journal: Some will not publish your work no matter how good.</a:t>
            </a:r>
          </a:p>
          <a:p>
            <a:r>
              <a:rPr lang="en-GB" sz="3600" dirty="0" smtClean="0"/>
              <a:t>Reputation/ impact factor: Ask academic colleagues/ supervisor for advice.</a:t>
            </a:r>
          </a:p>
          <a:p>
            <a:r>
              <a:rPr lang="en-GB" sz="3600" dirty="0" smtClean="0"/>
              <a:t>Time to publication varies enormously. May be a factor.  </a:t>
            </a:r>
            <a:endParaRPr lang="en-GB" sz="3600" dirty="0" smtClean="0"/>
          </a:p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382BBB-8B99-4C38-9C78-EBFB106E04E8}" type="slidenum">
              <a:rPr lang="en-GB" smtClean="0"/>
              <a:pPr>
                <a:defRPr/>
              </a:pPr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725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/>
              <a:t>How to choose a journal</a:t>
            </a:r>
            <a:r>
              <a:rPr lang="en-GB" sz="3200" dirty="0"/>
              <a:t/>
            </a:r>
            <a:br>
              <a:rPr lang="en-GB" sz="3200" dirty="0"/>
            </a:br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3600" dirty="0" smtClean="0"/>
              <a:t>What journals are you citing in your work?</a:t>
            </a:r>
          </a:p>
          <a:p>
            <a:r>
              <a:rPr lang="en-GB" sz="3600" dirty="0" smtClean="0"/>
              <a:t>What journals are your colleagues, competitors, supervisors publishing in?</a:t>
            </a:r>
          </a:p>
          <a:p>
            <a:r>
              <a:rPr lang="en-GB" sz="3600" dirty="0" smtClean="0"/>
              <a:t>Look at journals websites</a:t>
            </a:r>
          </a:p>
          <a:p>
            <a:endParaRPr lang="en-GB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382BBB-8B99-4C38-9C78-EBFB106E04E8}" type="slidenum">
              <a:rPr lang="en-GB" smtClean="0"/>
              <a:pPr>
                <a:defRPr/>
              </a:pPr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944342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936774"/>
          </a:xfrm>
        </p:spPr>
        <p:txBody>
          <a:bodyPr/>
          <a:lstStyle/>
          <a:p>
            <a:r>
              <a:rPr lang="en-GB" dirty="0" smtClean="0"/>
              <a:t>Preparing the manuscript</a:t>
            </a:r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700808"/>
            <a:ext cx="8496300" cy="4114800"/>
          </a:xfrm>
        </p:spPr>
        <p:txBody>
          <a:bodyPr/>
          <a:lstStyle/>
          <a:p>
            <a:r>
              <a:rPr lang="en-GB" sz="3200" dirty="0" smtClean="0"/>
              <a:t>Check the ‘instructions for authors’ on journal website for format, word limits, referencing style etc.</a:t>
            </a:r>
          </a:p>
          <a:p>
            <a:r>
              <a:rPr lang="en-GB" sz="3200" dirty="0" smtClean="0"/>
              <a:t>Most journals now electronic submission</a:t>
            </a:r>
          </a:p>
          <a:p>
            <a:r>
              <a:rPr lang="en-GB" sz="3200" dirty="0" smtClean="0"/>
              <a:t>Some have Word templates they want you to use.</a:t>
            </a:r>
          </a:p>
          <a:p>
            <a:r>
              <a:rPr lang="en-GB" sz="3200" dirty="0" smtClean="0"/>
              <a:t>Always follow these instructions </a:t>
            </a:r>
          </a:p>
          <a:p>
            <a:endParaRPr lang="en-GB" sz="3200" dirty="0" smtClean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382BBB-8B99-4C38-9C78-EBFB106E04E8}" type="slidenum">
              <a:rPr lang="en-GB" smtClean="0"/>
              <a:pPr>
                <a:defRPr/>
              </a:pPr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90292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Peer review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 smtClean="0"/>
              <a:t>Article send to reviewers – in humanities usually two or three.</a:t>
            </a:r>
          </a:p>
          <a:p>
            <a:r>
              <a:rPr lang="en-GB" sz="2800" dirty="0" smtClean="0"/>
              <a:t>Reviews are generally anonymous in humanities, but this may not be the case in other disciplines.  </a:t>
            </a:r>
          </a:p>
          <a:p>
            <a:r>
              <a:rPr lang="en-GB" sz="2800" dirty="0" smtClean="0"/>
              <a:t>Editor makes the final decision in light of comments from the reviewers.</a:t>
            </a:r>
            <a:endParaRPr lang="en-GB" sz="2800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382BBB-8B99-4C38-9C78-EBFB106E04E8}" type="slidenum">
              <a:rPr lang="en-GB" smtClean="0"/>
              <a:pPr>
                <a:defRPr/>
              </a:pPr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03258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can happen?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Accept with no corrections/ changes (rare)</a:t>
            </a:r>
          </a:p>
          <a:p>
            <a:r>
              <a:rPr lang="en-GB" dirty="0" smtClean="0"/>
              <a:t>Accept with corrections/ changes to satisfaction of editor</a:t>
            </a:r>
          </a:p>
          <a:p>
            <a:r>
              <a:rPr lang="en-GB" dirty="0" smtClean="0"/>
              <a:t>Revise and resubmit: Revise the article and the work will be reviewed again, sometimes by different people. (common)</a:t>
            </a:r>
          </a:p>
          <a:p>
            <a:r>
              <a:rPr lang="en-GB" dirty="0" smtClean="0"/>
              <a:t>Reject: No opportunity for resubmission (common for some journals).</a:t>
            </a:r>
          </a:p>
          <a:p>
            <a:r>
              <a:rPr lang="en-GB" dirty="0" smtClean="0"/>
              <a:t>Desk reject:</a:t>
            </a:r>
            <a:r>
              <a:rPr lang="en-GB" dirty="0"/>
              <a:t> </a:t>
            </a:r>
            <a:r>
              <a:rPr lang="en-GB" dirty="0" smtClean="0"/>
              <a:t>Editor rejects without review. This may be because the article does not fit the journal or is of very poor quality.</a:t>
            </a: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382BBB-8B99-4C38-9C78-EBFB106E04E8}" type="slidenum">
              <a:rPr lang="en-GB" smtClean="0"/>
              <a:pPr>
                <a:defRPr/>
              </a:pPr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2358382"/>
      </p:ext>
    </p:extLst>
  </p:cSld>
  <p:clrMapOvr>
    <a:masterClrMapping/>
  </p:clrMapOvr>
</p:sld>
</file>

<file path=ppt/theme/theme1.xml><?xml version="1.0" encoding="utf-8"?>
<a:theme xmlns:a="http://schemas.openxmlformats.org/drawingml/2006/main" name="uos_ppt__template_v7">
  <a:themeElements>
    <a:clrScheme name="uos_ppt__template_v7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v7">
      <a:majorFont>
        <a:latin typeface="Georgia"/>
        <a:ea typeface="ＭＳ Ｐゴシック"/>
        <a:cs typeface=""/>
      </a:majorFont>
      <a:minorFont>
        <a:latin typeface="Georgi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_ppt__template_v7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UOS divider slide design">
  <a:themeElements>
    <a:clrScheme name="UOS divider slide design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 divider slide design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 divider slide design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UOS full bleed image">
  <a:themeElements>
    <a:clrScheme name="UOS full bleed image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 full bleed image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 full bleed image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UOS divider slide design">
  <a:themeElements>
    <a:clrScheme name="UOS divider slide design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 divider slide design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 divider slide design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uos_ppt__template_v7">
  <a:themeElements>
    <a:clrScheme name="uos_ppt__template_v7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v7">
      <a:majorFont>
        <a:latin typeface="Georgia"/>
        <a:ea typeface="ＭＳ Ｐゴシック"/>
        <a:cs typeface=""/>
      </a:majorFont>
      <a:minorFont>
        <a:latin typeface="Georgi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_ppt__template_v7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2_uos_ppt__template_v7">
  <a:themeElements>
    <a:clrScheme name="uos_ppt__template_v7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v7">
      <a:majorFont>
        <a:latin typeface="Georgia"/>
        <a:ea typeface="ＭＳ Ｐゴシック"/>
        <a:cs typeface=""/>
      </a:majorFont>
      <a:minorFont>
        <a:latin typeface="Georgi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_ppt__template_v7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2383</TotalTime>
  <Words>675</Words>
  <Application>Microsoft Office PowerPoint</Application>
  <PresentationFormat>On-screen Show (4:3)</PresentationFormat>
  <Paragraphs>107</Paragraphs>
  <Slides>18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uos_ppt__template_v7</vt:lpstr>
      <vt:lpstr>UOS divider slide design</vt:lpstr>
      <vt:lpstr>UOS full bleed image</vt:lpstr>
      <vt:lpstr>1_UOS divider slide design</vt:lpstr>
      <vt:lpstr>1_uos_ppt__template_v7</vt:lpstr>
      <vt:lpstr>2_uos_ppt__template_v7</vt:lpstr>
      <vt:lpstr>From PhD chapter to article</vt:lpstr>
      <vt:lpstr>PhD chapter vs article</vt:lpstr>
      <vt:lpstr>Activity: In groups examine these two documents.   </vt:lpstr>
      <vt:lpstr>Why publish an article?</vt:lpstr>
      <vt:lpstr>What journal?</vt:lpstr>
      <vt:lpstr>How to choose a journal  </vt:lpstr>
      <vt:lpstr>Preparing the manuscript </vt:lpstr>
      <vt:lpstr>Peer review</vt:lpstr>
      <vt:lpstr>What can happen?</vt:lpstr>
      <vt:lpstr>Dealing with reviewers’ comments</vt:lpstr>
      <vt:lpstr>Sorts of comments</vt:lpstr>
      <vt:lpstr>Sorts of comments</vt:lpstr>
      <vt:lpstr>Helpful/ unhelpful comments</vt:lpstr>
      <vt:lpstr>Unhelpful comments</vt:lpstr>
      <vt:lpstr>Difficulties </vt:lpstr>
      <vt:lpstr>Other tips</vt:lpstr>
      <vt:lpstr>If rejected…</vt:lpstr>
      <vt:lpstr>Contact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Main presentation title goes here.</dc:title>
  <dc:creator>Christoph Lutz</dc:creator>
  <cp:lastModifiedBy>Canning J.</cp:lastModifiedBy>
  <cp:revision>112</cp:revision>
  <cp:lastPrinted>2013-03-05T16:45:06Z</cp:lastPrinted>
  <dcterms:created xsi:type="dcterms:W3CDTF">2008-01-18T13:45:32Z</dcterms:created>
  <dcterms:modified xsi:type="dcterms:W3CDTF">2013-03-05T17:39:35Z</dcterms:modified>
</cp:coreProperties>
</file>