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  <p:sldMasterId id="2147483687" r:id="rId4"/>
    <p:sldMasterId id="2147483699" r:id="rId5"/>
    <p:sldMasterId id="2147483713" r:id="rId6"/>
  </p:sldMasterIdLst>
  <p:notesMasterIdLst>
    <p:notesMasterId r:id="rId25"/>
  </p:notesMasterIdLst>
  <p:handoutMasterIdLst>
    <p:handoutMasterId r:id="rId26"/>
  </p:handoutMasterIdLst>
  <p:sldIdLst>
    <p:sldId id="281" r:id="rId7"/>
    <p:sldId id="270" r:id="rId8"/>
    <p:sldId id="320" r:id="rId9"/>
    <p:sldId id="308" r:id="rId10"/>
    <p:sldId id="282" r:id="rId11"/>
    <p:sldId id="307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1" r:id="rId24"/>
  </p:sldIdLst>
  <p:sldSz cx="9144000" cy="6858000" type="screen4x3"/>
  <p:notesSz cx="6797675" cy="9926638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D85F"/>
    <a:srgbClr val="615A20"/>
    <a:srgbClr val="FFB300"/>
    <a:srgbClr val="FE3E14"/>
    <a:srgbClr val="F00F2C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4672" autoAdjust="0"/>
  </p:normalViewPr>
  <p:slideViewPr>
    <p:cSldViewPr>
      <p:cViewPr>
        <p:scale>
          <a:sx n="74" d="100"/>
          <a:sy n="74" d="100"/>
        </p:scale>
        <p:origin x="-2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02E8D20E-0256-4087-AF63-61F06F41E4B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55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CBBAC696-3E2D-438F-A470-9A1081AD34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014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fld id="{A0F27F02-C4AB-4D79-A70A-1537DF9D228F}" type="slidenum">
              <a:rPr lang="en-GB" smtClean="0">
                <a:latin typeface="Arial" charset="0"/>
              </a:rPr>
              <a:pPr/>
              <a:t>2</a:t>
            </a:fld>
            <a:endParaRPr lang="en-GB" dirty="0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94CC3E1-1494-42EA-8C7E-DA1B5C42C15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47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22E82-2DD9-43D5-9442-AEE2FE5BFE6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36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0F2A-CBA5-4F84-8FC1-F7C04FE44D8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5193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1E57F-F419-42BF-B87F-386E78069A5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2721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F0BA6-56BC-4BD7-9C21-89247FC64C8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4124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0090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B940E-FF3A-47D8-A1D1-1D198D5206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772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1C16C-F71B-46BF-B0B7-B13D826A08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204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CA1F3-AFDF-4359-8313-78F0CED8817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164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7526-AAB2-49B1-A2B7-C4010AA5326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6345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3583F-4A05-4D83-AA5D-647166D96F7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442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82BBB-8B99-4C38-9C78-EBFB106E04E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4755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FC51C-BD33-4D63-B7EA-AA81C653674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3660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4DC44-4EED-40FB-BDE1-E1D1B58774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482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06E82-8DE3-4383-B3B4-E0D1AB0AE2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88541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5AEA8-9BC1-4087-918E-258C95B72B6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437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14A7F-979A-4AF6-B5F9-A60605828C1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70351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539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21340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081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1573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97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3F50C-75C2-463F-958C-0E71C03DC6B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5943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53938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94752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5959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34933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1561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55272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171857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0FF55-DB95-4C0B-82B4-CBC9D8B1531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8196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9885E-CD48-4908-82DF-C6804A56273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98322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B2F95-3D16-4C39-8FFD-CEAED2DF5E0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247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76785-6F85-4F2A-BA18-88F29FD5286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7694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2BFA3-10ED-4953-A3C0-27E391321B5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70077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91751-F9AD-4B1C-B3CC-7618DD1984D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5366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29A56-B84A-4E14-8017-6BA6E81C1A3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991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E0ED1-9261-43BB-AAB0-1AF1AAC08E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5335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68D7D-C0E0-4B72-809C-3C003BCC430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62644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71732-90D6-4E33-974A-4548BB91243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1341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9145A-A3EE-4F04-B428-A3AA6230917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8527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68B3D61-067F-445B-A1E2-6D20C607180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28111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8EC25-3CBC-4875-B2E4-B8A572854C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243787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59C48-83A1-4525-B7A8-F444B94A1F4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8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AAD52-729A-44BB-8852-9D1A98E289A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6618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BFE43-46CD-42A9-86B2-71F2E69A87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779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BC8C-D894-47B3-93A1-72EDDED3254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0205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BAC82-9E8B-4C89-A497-29F3CA9893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70808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91484-EDE1-4902-A384-B450F633EA6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72181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0E06D-8F95-446A-AAC8-6DCD9CE4937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69297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28DB4-6AFE-41C2-9438-DD465978329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7654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787CC-0587-4BBF-844F-D659F3EB022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6849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2D8CD-1CAC-4D38-A4B6-27DCC96407D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4653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99CE8-87FD-4FF4-BE95-8C712A596B4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4490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14B66-ABD4-40E5-93E6-2E7B6E9525C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98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50FA4-12B5-4BA2-9E92-B06D774131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24147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FA8EF62-2E40-45BE-A946-04A4FC63B34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6173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70808-B809-46F4-A6F6-6E305970C05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9278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D8EFF-15ED-4ADD-870B-198F73DD45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904046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1240B-49AC-4B8F-9A80-ED1FDAE22F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52321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DA5E5-35A3-4320-8F89-D55633BFF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20685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6DE8D-C615-4F5E-8C32-C9FBB0C4F59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08970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674AC-8A89-4CB5-B343-157D7B2338B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091491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AF9AB-2AC2-4149-B672-A01C0D3638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75755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72C26-10D0-4903-8A33-3913656157B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84232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2E525-7899-4EB2-AC6E-8F426E75263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11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944EC-920C-4301-9063-CD1BFAF526E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98430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50271-1032-49C7-AD89-B3606787EDC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22538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43083-4779-4A5A-BAC8-6D63DA85224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9111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3B8FE-35B2-4E0C-8B20-54A2BFD88DB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674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4FBC5-1F25-42B1-92A6-21B4EFDD76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81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3EEB5-FD6E-4D77-BB30-E792CAF3F5A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2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FE65AED-DB7A-4CAF-8D4F-E336771BE26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03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62771F-3797-4899-8AD8-04F08C55080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2055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0A3A0E2A-9C56-42E9-BAEF-AF6921030B6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4103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5123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A257BDF1-D4A1-48EA-9020-84061059F1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5129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  <p:sldLayoutId id="214748394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dirty="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solidFill>
                <a:srgbClr val="323D43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F0B618D7-46E3-4555-84B8-5466F752A5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615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  <p:sldLayoutId id="214748395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j.canning@soton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124744"/>
            <a:ext cx="8496300" cy="1440160"/>
          </a:xfrm>
        </p:spPr>
        <p:txBody>
          <a:bodyPr/>
          <a:lstStyle/>
          <a:p>
            <a:r>
              <a:rPr lang="en-GB" sz="4000" dirty="0" smtClean="0"/>
              <a:t>From PhD chapter to article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717032"/>
            <a:ext cx="8496300" cy="2278509"/>
          </a:xfrm>
        </p:spPr>
        <p:txBody>
          <a:bodyPr/>
          <a:lstStyle/>
          <a:p>
            <a:r>
              <a:rPr lang="en-GB" dirty="0" smtClean="0"/>
              <a:t>John </a:t>
            </a:r>
            <a:r>
              <a:rPr lang="en-GB" dirty="0" smtClean="0"/>
              <a:t>Canning</a:t>
            </a:r>
            <a:endParaRPr lang="en-GB" dirty="0" smtClean="0"/>
          </a:p>
          <a:p>
            <a:r>
              <a:rPr lang="en-GB" dirty="0" smtClean="0"/>
              <a:t>PGR Training</a:t>
            </a:r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381000" y="5851525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400"/>
              </a:lnSpc>
            </a:pPr>
            <a:endParaRPr lang="en-GB" sz="2000" dirty="0">
              <a:solidFill>
                <a:srgbClr val="B2D5D5"/>
              </a:solidFill>
              <a:latin typeface="Georgia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86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Dealing with reviewers’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465091"/>
          </a:xfrm>
        </p:spPr>
        <p:txBody>
          <a:bodyPr/>
          <a:lstStyle/>
          <a:p>
            <a:r>
              <a:rPr lang="en-GB" sz="2800" dirty="0" smtClean="0"/>
              <a:t> If unclear about anything contact the editor to ask him/her to clarify.</a:t>
            </a:r>
          </a:p>
          <a:p>
            <a:r>
              <a:rPr lang="en-GB" sz="2800" dirty="0" smtClean="0"/>
              <a:t>Comments can be hostile. If this is the case take a few days break before looking at them again.</a:t>
            </a:r>
          </a:p>
          <a:p>
            <a:r>
              <a:rPr lang="en-GB" sz="2800" dirty="0" smtClean="0"/>
              <a:t>Work through comments. </a:t>
            </a:r>
            <a:endParaRPr lang="en-GB" sz="2800" dirty="0"/>
          </a:p>
          <a:p>
            <a:pPr lvl="1"/>
            <a:r>
              <a:rPr lang="en-GB" sz="2800" dirty="0" smtClean="0"/>
              <a:t>Some things easy to fix</a:t>
            </a:r>
          </a:p>
          <a:p>
            <a:pPr lvl="1"/>
            <a:r>
              <a:rPr lang="en-GB" sz="2800" dirty="0" smtClean="0"/>
              <a:t>Where is more reading\ referencing </a:t>
            </a:r>
            <a:r>
              <a:rPr lang="en-GB" sz="2800" dirty="0" err="1" smtClean="0"/>
              <a:t>substansive</a:t>
            </a:r>
            <a:r>
              <a:rPr lang="en-GB" sz="2800" dirty="0" smtClean="0"/>
              <a:t> writing required?</a:t>
            </a:r>
          </a:p>
          <a:p>
            <a:endParaRPr lang="en-GB" sz="2800" dirty="0" smtClean="0"/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214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496300" cy="649288"/>
          </a:xfrm>
        </p:spPr>
        <p:txBody>
          <a:bodyPr/>
          <a:lstStyle/>
          <a:p>
            <a:r>
              <a:rPr lang="en-GB" dirty="0" smtClean="0"/>
              <a:t>Sorts of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496300" cy="4897139"/>
          </a:xfrm>
        </p:spPr>
        <p:txBody>
          <a:bodyPr/>
          <a:lstStyle/>
          <a:p>
            <a:r>
              <a:rPr lang="en-GB" sz="3200" dirty="0" smtClean="0"/>
              <a:t>Author needs to reference X, Y and Z. </a:t>
            </a:r>
          </a:p>
          <a:p>
            <a:r>
              <a:rPr lang="en-GB" sz="3200" dirty="0" smtClean="0"/>
              <a:t>The paper needs to be better structured.</a:t>
            </a:r>
          </a:p>
          <a:p>
            <a:r>
              <a:rPr lang="en-GB" sz="3200" dirty="0" smtClean="0"/>
              <a:t>Paragraph 2 on page 12 is unnecessary.</a:t>
            </a:r>
          </a:p>
          <a:p>
            <a:r>
              <a:rPr lang="en-GB" sz="3200" dirty="0" smtClean="0"/>
              <a:t>This is great paper…</a:t>
            </a:r>
          </a:p>
          <a:p>
            <a:r>
              <a:rPr lang="en-GB" sz="3200" dirty="0" smtClean="0"/>
              <a:t>This is rubbish… </a:t>
            </a:r>
          </a:p>
          <a:p>
            <a:r>
              <a:rPr lang="en-GB" sz="3200" dirty="0" smtClean="0"/>
              <a:t>Paragraph 3 on page 13 needs to come earlier</a:t>
            </a:r>
            <a:endParaRPr lang="en-GB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6667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Sorts of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“There is nothing innovative about this paper.”</a:t>
            </a:r>
          </a:p>
          <a:p>
            <a:r>
              <a:rPr lang="en-GB" sz="2800" dirty="0" smtClean="0"/>
              <a:t>“This paper says nothing new.”</a:t>
            </a:r>
          </a:p>
          <a:p>
            <a:r>
              <a:rPr lang="en-GB" sz="2800" dirty="0" smtClean="0"/>
              <a:t>“This paper is a good contribution to the on-going debate in this field. “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1118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Helpful/ unhelpful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Helpful comments</a:t>
            </a:r>
          </a:p>
          <a:p>
            <a:pPr lvl="1"/>
            <a:r>
              <a:rPr lang="en-GB" sz="2800" dirty="0" smtClean="0"/>
              <a:t>Usually polite </a:t>
            </a:r>
          </a:p>
          <a:p>
            <a:pPr lvl="1"/>
            <a:r>
              <a:rPr lang="en-GB" sz="2800" dirty="0" smtClean="0"/>
              <a:t>Specific</a:t>
            </a:r>
          </a:p>
          <a:p>
            <a:pPr lvl="1"/>
            <a:r>
              <a:rPr lang="en-GB" sz="2800" dirty="0" smtClean="0"/>
              <a:t>Make necessary actions clear</a:t>
            </a:r>
            <a:endParaRPr lang="en-GB" sz="2800" dirty="0" smtClean="0"/>
          </a:p>
          <a:p>
            <a:pPr lvl="1"/>
            <a:r>
              <a:rPr lang="en-GB" sz="2800" dirty="0" smtClean="0"/>
              <a:t>Lead to an improved paper</a:t>
            </a:r>
            <a:endParaRPr lang="en-GB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0074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Unhelpful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Often rude, but not always</a:t>
            </a:r>
          </a:p>
          <a:p>
            <a:r>
              <a:rPr lang="en-GB" dirty="0" smtClean="0"/>
              <a:t>Offer no basis for improvement.</a:t>
            </a:r>
          </a:p>
          <a:p>
            <a:r>
              <a:rPr lang="en-GB" dirty="0" smtClean="0"/>
              <a:t>Reveal reviewer prejudices. </a:t>
            </a:r>
          </a:p>
          <a:p>
            <a:r>
              <a:rPr lang="en-GB" dirty="0" smtClean="0"/>
              <a:t>Not clear what action needs to be taken.</a:t>
            </a:r>
          </a:p>
          <a:p>
            <a:r>
              <a:rPr lang="en-GB" dirty="0" smtClean="0"/>
              <a:t>Not clear why action needed. </a:t>
            </a:r>
          </a:p>
          <a:p>
            <a:r>
              <a:rPr lang="en-GB" dirty="0" smtClean="0"/>
              <a:t>Very positive reviews can be unhelpful, especially when second review is hostile.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87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Difficulties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/>
              <a:t>One very positive reviewer, one very negative.  </a:t>
            </a:r>
          </a:p>
          <a:p>
            <a:pPr lvl="1"/>
            <a:r>
              <a:rPr lang="en-GB" sz="3600" dirty="0" smtClean="0"/>
              <a:t>Try to use both reviews to improve article. </a:t>
            </a:r>
          </a:p>
          <a:p>
            <a:pPr lvl="1"/>
            <a:r>
              <a:rPr lang="en-GB" sz="3600" dirty="0" smtClean="0"/>
              <a:t>If reviews contradict ask editor for guidance</a:t>
            </a:r>
          </a:p>
          <a:p>
            <a:pPr lvl="1"/>
            <a:endParaRPr lang="en-GB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703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tips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When resubmitting write to the editor explaining what changes you have made in response to each comment.</a:t>
            </a:r>
          </a:p>
          <a:p>
            <a:r>
              <a:rPr lang="en-GB" sz="2800" dirty="0" smtClean="0"/>
              <a:t>Explain carefully if there is any good reason for not changing something the reviewer recommends. </a:t>
            </a:r>
          </a:p>
          <a:p>
            <a:r>
              <a:rPr lang="en-GB" sz="2800" dirty="0" smtClean="0"/>
              <a:t>Address all the comments. </a:t>
            </a:r>
          </a:p>
          <a:p>
            <a:r>
              <a:rPr lang="en-GB" sz="2800" dirty="0" smtClean="0"/>
              <a:t>Write with a particular journal in mind.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5364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If rejected…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Try another journal</a:t>
            </a:r>
          </a:p>
          <a:p>
            <a:pPr lvl="1"/>
            <a:r>
              <a:rPr lang="en-GB" sz="2800" dirty="0" smtClean="0"/>
              <a:t>Revise using comments from journal 1 before sending to journal 2.</a:t>
            </a:r>
          </a:p>
          <a:p>
            <a:pPr lvl="1"/>
            <a:r>
              <a:rPr lang="en-GB" sz="2800" dirty="0" smtClean="0"/>
              <a:t>Talk to trusted colleagues, supervisors etc.</a:t>
            </a:r>
          </a:p>
          <a:p>
            <a:r>
              <a:rPr lang="en-GB" sz="2800" dirty="0" smtClean="0"/>
              <a:t>Hopefully you will do better next time.</a:t>
            </a:r>
            <a:endParaRPr lang="en-GB" sz="2800" dirty="0"/>
          </a:p>
          <a:p>
            <a:r>
              <a:rPr lang="en-GB" sz="2800" dirty="0" smtClean="0"/>
              <a:t>Good luck!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069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 smtClean="0"/>
              <a:t>John Canning</a:t>
            </a:r>
          </a:p>
          <a:p>
            <a:pPr marL="0" indent="0">
              <a:buNone/>
            </a:pPr>
            <a:r>
              <a:rPr lang="en-GB" sz="3200" dirty="0" smtClean="0"/>
              <a:t> </a:t>
            </a:r>
            <a:r>
              <a:rPr lang="en-GB" sz="3200" dirty="0" smtClean="0">
                <a:hlinkClick r:id="rId2"/>
              </a:rPr>
              <a:t>j.canning@soton.ac.uk</a:t>
            </a: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13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9A2B5-22B0-4280-A479-A3F56C35366C}" type="slidenum">
              <a:rPr lang="en-GB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18435" name="Text Box 1026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800"/>
              </a:lnSpc>
              <a:buFont typeface="Times" pitchFamily="48" charset="0"/>
              <a:buChar char="•"/>
            </a:pPr>
            <a:endParaRPr lang="en-US" sz="2400" dirty="0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67588" name="Rectangle 102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3600" dirty="0" smtClean="0"/>
              <a:t>PhD (or book) chapter = one part of a whole</a:t>
            </a:r>
          </a:p>
          <a:p>
            <a:pPr eaLnBrk="1" hangingPunct="1">
              <a:defRPr/>
            </a:pPr>
            <a:endParaRPr lang="en-GB" sz="3600" dirty="0" smtClean="0"/>
          </a:p>
          <a:p>
            <a:pPr eaLnBrk="1" hangingPunct="1">
              <a:defRPr/>
            </a:pPr>
            <a:r>
              <a:rPr lang="en-GB" sz="3600" dirty="0" smtClean="0"/>
              <a:t>Article = freestanding piece of work</a:t>
            </a:r>
          </a:p>
          <a:p>
            <a:pPr marL="0" indent="0" eaLnBrk="1" hangingPunct="1">
              <a:buNone/>
              <a:defRPr/>
            </a:pPr>
            <a:endParaRPr lang="en-GB" sz="3600" dirty="0" smtClean="0"/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dirty="0" smtClean="0"/>
              <a:t>PhD chapter </a:t>
            </a:r>
            <a:r>
              <a:rPr lang="en-GB" sz="3600" dirty="0" err="1" smtClean="0"/>
              <a:t>vs</a:t>
            </a:r>
            <a:r>
              <a:rPr lang="en-GB" sz="3600" dirty="0" smtClean="0"/>
              <a:t> article</a:t>
            </a:r>
            <a:endParaRPr lang="en-GB" sz="3600" dirty="0" smtClean="0"/>
          </a:p>
        </p:txBody>
      </p:sp>
      <p:pic>
        <p:nvPicPr>
          <p:cNvPr id="18438" name="Picture 4" descr="\\userfiles.soton.ac.uk\Users\aran1c09\mydesktop\Humanities_CMYK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50838"/>
            <a:ext cx="1833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Activity: In groups examine these two documents. 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496300" cy="440283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Note similarities and differences in content and structure of the two pieces of work.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Canning, J. (2002) From </a:t>
            </a:r>
            <a:r>
              <a:rPr lang="en-GB" b="1" dirty="0"/>
              <a:t>Yankees to Québécois</a:t>
            </a:r>
            <a:r>
              <a:rPr lang="en-GB" dirty="0"/>
              <a:t>: Nation–building and national identity in </a:t>
            </a:r>
            <a:br>
              <a:rPr lang="en-GB" dirty="0"/>
            </a:br>
            <a:r>
              <a:rPr lang="en-GB" dirty="0"/>
              <a:t>Quebec's. Eastern Townships. 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Canning</a:t>
            </a:r>
            <a:r>
              <a:rPr lang="en-GB" b="1" dirty="0"/>
              <a:t>, J.</a:t>
            </a:r>
            <a:r>
              <a:rPr lang="en-GB" dirty="0"/>
              <a:t> (2005). Placing Quebec nationalisms: Constructing English identities in Quebec’s Eastern Townships, </a:t>
            </a:r>
            <a:r>
              <a:rPr lang="en-GB" i="1" dirty="0"/>
              <a:t>British Journal of Canadian Studies</a:t>
            </a:r>
            <a:r>
              <a:rPr lang="en-GB" dirty="0"/>
              <a:t> 18 (1), pp. </a:t>
            </a:r>
            <a:r>
              <a:rPr lang="en-GB" dirty="0" smtClean="0"/>
              <a:t>120-136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65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publish an article?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Wider audience</a:t>
            </a:r>
          </a:p>
          <a:p>
            <a:r>
              <a:rPr lang="en-GB" sz="3200" dirty="0" smtClean="0"/>
              <a:t>Employment prospects </a:t>
            </a:r>
          </a:p>
          <a:p>
            <a:r>
              <a:rPr lang="en-GB" sz="3200" dirty="0" smtClean="0"/>
              <a:t>Research Excellence Framework</a:t>
            </a:r>
          </a:p>
          <a:p>
            <a:r>
              <a:rPr lang="en-GB" sz="3200" dirty="0" smtClean="0"/>
              <a:t>Prestige and self-worth</a:t>
            </a:r>
          </a:p>
          <a:p>
            <a:r>
              <a:rPr lang="en-GB" sz="3200" dirty="0" smtClean="0"/>
              <a:t>During PhD or after…?</a:t>
            </a:r>
          </a:p>
          <a:p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288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journal?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753123"/>
          </a:xfrm>
        </p:spPr>
        <p:txBody>
          <a:bodyPr/>
          <a:lstStyle/>
          <a:p>
            <a:r>
              <a:rPr lang="en-GB" sz="3600" dirty="0" smtClean="0"/>
              <a:t>Scope of journal: Some will not publish your work no matter how good.</a:t>
            </a:r>
          </a:p>
          <a:p>
            <a:r>
              <a:rPr lang="en-GB" sz="3600" dirty="0" smtClean="0"/>
              <a:t>Reputation/ impact factor: Ask academic colleagues/ supervisor for advice.</a:t>
            </a:r>
          </a:p>
          <a:p>
            <a:r>
              <a:rPr lang="en-GB" sz="3600" dirty="0" smtClean="0"/>
              <a:t>Time to publication varies enormously. May be a factor.  </a:t>
            </a:r>
            <a:endParaRPr lang="en-GB" sz="3600" dirty="0" smtClean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72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How to choose a journal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 smtClean="0"/>
              <a:t>What journals are you citing in your work?</a:t>
            </a:r>
          </a:p>
          <a:p>
            <a:r>
              <a:rPr lang="en-GB" sz="3600" dirty="0" smtClean="0"/>
              <a:t>What journals are your colleagues, competitors, supervisors publishing in?</a:t>
            </a:r>
          </a:p>
          <a:p>
            <a:r>
              <a:rPr lang="en-GB" sz="3600" dirty="0" smtClean="0"/>
              <a:t>Look at journals websites</a:t>
            </a:r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443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936774"/>
          </a:xfrm>
        </p:spPr>
        <p:txBody>
          <a:bodyPr/>
          <a:lstStyle/>
          <a:p>
            <a:r>
              <a:rPr lang="en-GB" dirty="0" smtClean="0"/>
              <a:t>Preparing the manuscript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496300" cy="4114800"/>
          </a:xfrm>
        </p:spPr>
        <p:txBody>
          <a:bodyPr/>
          <a:lstStyle/>
          <a:p>
            <a:r>
              <a:rPr lang="en-GB" sz="3200" dirty="0" smtClean="0"/>
              <a:t>Check the ‘instructions for authors’ on journal website for format, word limits, referencing style etc.</a:t>
            </a:r>
          </a:p>
          <a:p>
            <a:r>
              <a:rPr lang="en-GB" sz="3200" dirty="0" smtClean="0"/>
              <a:t>Most journals now electronic submission</a:t>
            </a:r>
          </a:p>
          <a:p>
            <a:r>
              <a:rPr lang="en-GB" sz="3200" dirty="0" smtClean="0"/>
              <a:t>Some have Word templates they want you to use.</a:t>
            </a:r>
          </a:p>
          <a:p>
            <a:r>
              <a:rPr lang="en-GB" sz="3200" dirty="0" smtClean="0"/>
              <a:t>Always follow these instructions </a:t>
            </a:r>
          </a:p>
          <a:p>
            <a:endParaRPr lang="en-GB" sz="3200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9029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Peer review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Article send to reviewers – in humanities usually two or three.</a:t>
            </a:r>
          </a:p>
          <a:p>
            <a:r>
              <a:rPr lang="en-GB" sz="2800" dirty="0" smtClean="0"/>
              <a:t>Reviews are generally anonymous in humanities, but this may not be the case in other disciplines.  </a:t>
            </a:r>
          </a:p>
          <a:p>
            <a:r>
              <a:rPr lang="en-GB" sz="2800" dirty="0" smtClean="0"/>
              <a:t>Editor makes the final decision in light of comments from the reviewers.</a:t>
            </a:r>
            <a:endParaRPr lang="en-GB" sz="280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0325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happen?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Accept with no corrections/ changes (rare)</a:t>
            </a:r>
          </a:p>
          <a:p>
            <a:r>
              <a:rPr lang="en-GB" dirty="0" smtClean="0"/>
              <a:t>Accept with corrections/ changes to satisfaction of editor</a:t>
            </a:r>
          </a:p>
          <a:p>
            <a:r>
              <a:rPr lang="en-GB" dirty="0" smtClean="0"/>
              <a:t>Revise and resubmit: Revise the article and the work will be reviewed again, sometimes by different people. (common)</a:t>
            </a:r>
          </a:p>
          <a:p>
            <a:r>
              <a:rPr lang="en-GB" dirty="0" smtClean="0"/>
              <a:t>Reject: No opportunity for resubmission (common for some journals).</a:t>
            </a:r>
          </a:p>
          <a:p>
            <a:r>
              <a:rPr lang="en-GB" dirty="0" smtClean="0"/>
              <a:t>Desk reject:</a:t>
            </a:r>
            <a:r>
              <a:rPr lang="en-GB" dirty="0"/>
              <a:t> </a:t>
            </a:r>
            <a:r>
              <a:rPr lang="en-GB" dirty="0" smtClean="0"/>
              <a:t>Editor rejects without review. This may be because the article does not fit the journal or is of very poor quality.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358382"/>
      </p:ext>
    </p:extLst>
  </p:cSld>
  <p:clrMapOvr>
    <a:masterClrMapping/>
  </p:clrMapOvr>
</p:sld>
</file>

<file path=ppt/theme/theme1.xml><?xml version="1.0" encoding="utf-8"?>
<a:theme xmlns:a="http://schemas.openxmlformats.org/drawingml/2006/main" name="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2383</TotalTime>
  <Words>675</Words>
  <Application>Microsoft Office PowerPoint</Application>
  <PresentationFormat>On-screen Show (4:3)</PresentationFormat>
  <Paragraphs>107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uos_ppt__template_v7</vt:lpstr>
      <vt:lpstr>UOS divider slide design</vt:lpstr>
      <vt:lpstr>UOS full bleed image</vt:lpstr>
      <vt:lpstr>1_UOS divider slide design</vt:lpstr>
      <vt:lpstr>1_uos_ppt__template_v7</vt:lpstr>
      <vt:lpstr>2_uos_ppt__template_v7</vt:lpstr>
      <vt:lpstr>From PhD chapter to article</vt:lpstr>
      <vt:lpstr>PhD chapter vs article</vt:lpstr>
      <vt:lpstr>Activity: In groups examine these two documents.   </vt:lpstr>
      <vt:lpstr>Why publish an article?</vt:lpstr>
      <vt:lpstr>What journal?</vt:lpstr>
      <vt:lpstr>How to choose a journal  </vt:lpstr>
      <vt:lpstr>Preparing the manuscript </vt:lpstr>
      <vt:lpstr>Peer review</vt:lpstr>
      <vt:lpstr>What can happen?</vt:lpstr>
      <vt:lpstr>Dealing with reviewers’ comments</vt:lpstr>
      <vt:lpstr>Sorts of comments</vt:lpstr>
      <vt:lpstr>Sorts of comments</vt:lpstr>
      <vt:lpstr>Helpful/ unhelpful comments</vt:lpstr>
      <vt:lpstr>Unhelpful comments</vt:lpstr>
      <vt:lpstr>Difficulties </vt:lpstr>
      <vt:lpstr>Other tips</vt:lpstr>
      <vt:lpstr>If rejected…</vt:lpstr>
      <vt:lpstr>Contact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Christoph Lutz</dc:creator>
  <cp:lastModifiedBy>Canning J.</cp:lastModifiedBy>
  <cp:revision>112</cp:revision>
  <cp:lastPrinted>2013-03-05T16:45:06Z</cp:lastPrinted>
  <dcterms:created xsi:type="dcterms:W3CDTF">2008-01-18T13:45:32Z</dcterms:created>
  <dcterms:modified xsi:type="dcterms:W3CDTF">2013-03-05T17:39:35Z</dcterms:modified>
</cp:coreProperties>
</file>