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3EF305AB-C092-479B-85E4-C060936E586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F305AB-C092-479B-85E4-C060936E586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F305AB-C092-479B-85E4-C060936E586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F575C3-A3D0-4758-B07D-1E600B0875AF}" type="datetimeFigureOut">
              <a:rPr lang="en-US" smtClean="0"/>
              <a:pPr/>
              <a:t>11/11/2009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3EF305AB-C092-479B-85E4-C060936E5863}"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EF575C3-A3D0-4758-B07D-1E600B0875AF}" type="datetimeFigureOut">
              <a:rPr lang="en-US" smtClean="0"/>
              <a:pPr/>
              <a:t>11/11/2009</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EF305AB-C092-479B-85E4-C060936E5863}"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Language and Gender</a:t>
            </a:r>
            <a:endParaRPr lang="en-GB" dirty="0"/>
          </a:p>
        </p:txBody>
      </p:sp>
      <p:sp>
        <p:nvSpPr>
          <p:cNvPr id="3" name="Subtitle 2"/>
          <p:cNvSpPr>
            <a:spLocks noGrp="1"/>
          </p:cNvSpPr>
          <p:nvPr>
            <p:ph type="subTitle" idx="1"/>
          </p:nvPr>
        </p:nvSpPr>
        <p:spPr/>
        <p:txBody>
          <a:bodyPr/>
          <a:lstStyle/>
          <a:p>
            <a:r>
              <a:rPr lang="en-GB" dirty="0" smtClean="0"/>
              <a:t>Do women and men speak differently?</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Gender and social class</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t>	Lowest and highest social groups </a:t>
            </a:r>
            <a:r>
              <a:rPr lang="en-GB" sz="2400" dirty="0" smtClean="0">
                <a:sym typeface="Wingdings"/>
              </a:rPr>
              <a:t> women’s speech closer to that of the men in the same group; class membership more important than gender identity?</a:t>
            </a:r>
          </a:p>
          <a:p>
            <a:pPr>
              <a:buNone/>
            </a:pPr>
            <a:r>
              <a:rPr lang="en-GB" sz="2400" dirty="0" smtClean="0">
                <a:sym typeface="Wingdings"/>
              </a:rPr>
              <a:t>	Social group 2  women’s score of 3% for vernacular forms is closer to that of women in group 1</a:t>
            </a:r>
          </a:p>
          <a:p>
            <a:pPr>
              <a:buNone/>
            </a:pPr>
            <a:r>
              <a:rPr lang="en-GB" sz="2400" dirty="0" smtClean="0">
                <a:sym typeface="Wingdings"/>
              </a:rPr>
              <a:t>	</a:t>
            </a:r>
            <a:r>
              <a:rPr lang="en-GB" sz="2400" b="1" dirty="0" smtClean="0">
                <a:sym typeface="Wingdings"/>
              </a:rPr>
              <a:t>Exercise:</a:t>
            </a:r>
            <a:r>
              <a:rPr lang="en-GB" sz="2400" dirty="0" smtClean="0">
                <a:sym typeface="Wingdings"/>
              </a:rPr>
              <a:t> Recent research suggests that Japanese women and men may use grammatical patterns with different frequencies. Are you aware of any differences in the grammar of English-speaking women and men? What pattern of gender differences would you predict for grammatical variables such as multiple negation?</a:t>
            </a:r>
            <a:endParaRPr lang="en-GB"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Gender and social class</a:t>
            </a:r>
            <a:endParaRPr lang="en-GB" sz="3200" dirty="0"/>
          </a:p>
        </p:txBody>
      </p:sp>
      <p:sp>
        <p:nvSpPr>
          <p:cNvPr id="3" name="Content Placeholder 2"/>
          <p:cNvSpPr>
            <a:spLocks noGrp="1"/>
          </p:cNvSpPr>
          <p:nvPr>
            <p:ph idx="1"/>
          </p:nvPr>
        </p:nvSpPr>
        <p:spPr/>
        <p:txBody>
          <a:bodyPr>
            <a:normAutofit fontScale="85000" lnSpcReduction="10000"/>
          </a:bodyPr>
          <a:lstStyle/>
          <a:p>
            <a:pPr>
              <a:buNone/>
            </a:pPr>
            <a:r>
              <a:rPr lang="en-GB" sz="2400" dirty="0" smtClean="0"/>
              <a:t>	</a:t>
            </a:r>
            <a:r>
              <a:rPr lang="en-GB" sz="2600" dirty="0" smtClean="0"/>
              <a:t>Across all social groups women generally use more standard forms than men.</a:t>
            </a:r>
          </a:p>
          <a:p>
            <a:pPr>
              <a:buNone/>
            </a:pPr>
            <a:r>
              <a:rPr lang="en-GB" sz="2600" dirty="0" smtClean="0"/>
              <a:t>	Standard forms </a:t>
            </a:r>
            <a:r>
              <a:rPr lang="en-GB" sz="2600" dirty="0" smtClean="0">
                <a:sym typeface="Wingdings"/>
              </a:rPr>
              <a:t> </a:t>
            </a:r>
            <a:r>
              <a:rPr lang="en-GB" sz="2600" b="1" dirty="0" smtClean="0">
                <a:sym typeface="Wingdings"/>
              </a:rPr>
              <a:t>overtly prestigious</a:t>
            </a:r>
          </a:p>
          <a:p>
            <a:pPr>
              <a:buNone/>
            </a:pPr>
            <a:r>
              <a:rPr lang="en-GB" sz="2600" dirty="0" smtClean="0">
                <a:sym typeface="Wingdings"/>
              </a:rPr>
              <a:t>	Vernacular forms  preferred by men, </a:t>
            </a:r>
            <a:r>
              <a:rPr lang="en-GB" sz="2600" b="1" dirty="0" smtClean="0">
                <a:sym typeface="Wingdings"/>
              </a:rPr>
              <a:t>not</a:t>
            </a:r>
            <a:r>
              <a:rPr lang="en-GB" sz="2600" dirty="0" smtClean="0">
                <a:sym typeface="Wingdings"/>
              </a:rPr>
              <a:t> admired overtly by the society as a whole, and not cited as the ‘correct’ forms</a:t>
            </a:r>
          </a:p>
          <a:p>
            <a:pPr>
              <a:buNone/>
            </a:pPr>
            <a:r>
              <a:rPr lang="en-GB" sz="2600" dirty="0" smtClean="0">
                <a:sym typeface="Wingdings"/>
              </a:rPr>
              <a:t>	Pattern found in all Western speech communities</a:t>
            </a:r>
          </a:p>
          <a:p>
            <a:pPr>
              <a:buNone/>
            </a:pPr>
            <a:r>
              <a:rPr lang="en-GB" sz="2600" dirty="0" smtClean="0">
                <a:sym typeface="Wingdings"/>
              </a:rPr>
              <a:t>	Described by </a:t>
            </a:r>
            <a:r>
              <a:rPr lang="en-GB" sz="2600" dirty="0" err="1" smtClean="0">
                <a:sym typeface="Wingdings"/>
              </a:rPr>
              <a:t>Trudgill</a:t>
            </a:r>
            <a:r>
              <a:rPr lang="en-GB" sz="2600" dirty="0" smtClean="0">
                <a:sym typeface="Wingdings"/>
              </a:rPr>
              <a:t> (1983) as ‘the single most consistent finding to emerge from sociolinguistic studies over the past 20 years’</a:t>
            </a:r>
          </a:p>
          <a:p>
            <a:pPr>
              <a:buNone/>
            </a:pPr>
            <a:r>
              <a:rPr lang="en-GB" sz="2600" dirty="0" smtClean="0">
                <a:sym typeface="Wingdings"/>
              </a:rPr>
              <a:t>	Also evident from a very young age – young boys use more [in], more </a:t>
            </a:r>
            <a:r>
              <a:rPr lang="en-GB" sz="2600" b="1" dirty="0" smtClean="0">
                <a:sym typeface="Wingdings"/>
              </a:rPr>
              <a:t>consonant cluster simplification </a:t>
            </a:r>
            <a:r>
              <a:rPr lang="en-GB" sz="2600" dirty="0" smtClean="0">
                <a:sym typeface="Wingdings"/>
              </a:rPr>
              <a:t>[</a:t>
            </a:r>
            <a:r>
              <a:rPr lang="en-GB" sz="2600" dirty="0" err="1" smtClean="0">
                <a:sym typeface="Wingdings"/>
              </a:rPr>
              <a:t>l</a:t>
            </a:r>
            <a:r>
              <a:rPr lang="en-GB" sz="2600" dirty="0" err="1" smtClean="0"/>
              <a:t>æ</a:t>
            </a:r>
            <a:r>
              <a:rPr lang="en-GB" sz="2600" dirty="0" err="1" smtClean="0">
                <a:sym typeface="Wingdings"/>
              </a:rPr>
              <a:t>s</a:t>
            </a:r>
            <a:r>
              <a:rPr lang="en-GB" sz="2600" dirty="0" smtClean="0">
                <a:sym typeface="Wingdings"/>
              </a:rPr>
              <a:t>] for </a:t>
            </a:r>
            <a:r>
              <a:rPr lang="en-GB" sz="2600" i="1" dirty="0" smtClean="0">
                <a:sym typeface="Wingdings"/>
              </a:rPr>
              <a:t>last</a:t>
            </a:r>
            <a:r>
              <a:rPr lang="en-GB" sz="2600" dirty="0" smtClean="0">
                <a:sym typeface="Wingdings"/>
              </a:rPr>
              <a:t>, [</a:t>
            </a:r>
            <a:r>
              <a:rPr lang="en-GB" sz="2600" dirty="0" err="1" smtClean="0">
                <a:sym typeface="Wingdings"/>
              </a:rPr>
              <a:t>t</a:t>
            </a:r>
            <a:r>
              <a:rPr lang="en-GB" sz="2600" dirty="0" err="1" smtClean="0"/>
              <a:t>ə</a:t>
            </a:r>
            <a:r>
              <a:rPr lang="en-GB" sz="2600" b="1" dirty="0" err="1" smtClean="0"/>
              <a:t>ʊ</a:t>
            </a:r>
            <a:r>
              <a:rPr lang="en-GB" sz="2600" dirty="0" err="1" smtClean="0"/>
              <a:t>l</a:t>
            </a:r>
            <a:r>
              <a:rPr lang="en-GB" sz="2600" dirty="0" smtClean="0"/>
              <a:t>] for </a:t>
            </a:r>
            <a:r>
              <a:rPr lang="en-GB" sz="2600" i="1" dirty="0" smtClean="0"/>
              <a:t>told</a:t>
            </a:r>
            <a:r>
              <a:rPr lang="en-GB" sz="2600" dirty="0" smtClean="0"/>
              <a:t>, and are more likely to pronounce </a:t>
            </a:r>
            <a:r>
              <a:rPr lang="en-GB" sz="2600" i="1" dirty="0" err="1" smtClean="0"/>
              <a:t>th</a:t>
            </a:r>
            <a:r>
              <a:rPr lang="en-GB" sz="2600" dirty="0" smtClean="0"/>
              <a:t> [ð] as [d] in </a:t>
            </a:r>
            <a:r>
              <a:rPr lang="en-GB" sz="2600" i="1" dirty="0" smtClean="0"/>
              <a:t>this</a:t>
            </a:r>
            <a:r>
              <a:rPr lang="en-GB" sz="2600" dirty="0" smtClean="0"/>
              <a:t>, </a:t>
            </a:r>
            <a:r>
              <a:rPr lang="en-GB" sz="2600" i="1" dirty="0" smtClean="0"/>
              <a:t>the</a:t>
            </a:r>
            <a:r>
              <a:rPr lang="en-GB" sz="2600" dirty="0" smtClean="0"/>
              <a:t> and </a:t>
            </a:r>
            <a:r>
              <a:rPr lang="en-GB" sz="2600" i="1" dirty="0" smtClean="0"/>
              <a:t>then</a:t>
            </a:r>
            <a:endParaRPr lang="en-GB" sz="2600" b="1" i="1" dirty="0" smtClean="0">
              <a:sym typeface="Wingdings"/>
            </a:endParaRPr>
          </a:p>
          <a:p>
            <a:pPr>
              <a:buNone/>
            </a:pPr>
            <a:endParaRPr lang="en-GB"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Gender and social class</a:t>
            </a:r>
            <a:endParaRPr lang="en-GB" sz="3200" dirty="0"/>
          </a:p>
        </p:txBody>
      </p:sp>
      <p:sp>
        <p:nvSpPr>
          <p:cNvPr id="3" name="Content Placeholder 2"/>
          <p:cNvSpPr>
            <a:spLocks noGrp="1"/>
          </p:cNvSpPr>
          <p:nvPr>
            <p:ph idx="1"/>
          </p:nvPr>
        </p:nvSpPr>
        <p:spPr/>
        <p:txBody>
          <a:bodyPr>
            <a:normAutofit/>
          </a:bodyPr>
          <a:lstStyle/>
          <a:p>
            <a:pPr>
              <a:buNone/>
            </a:pPr>
            <a:r>
              <a:rPr lang="en-GB" sz="2400" b="1" dirty="0" smtClean="0"/>
              <a:t>	Exercise</a:t>
            </a:r>
            <a:r>
              <a:rPr lang="en-GB" sz="2400" dirty="0" smtClean="0"/>
              <a:t>: Consider some possible explanations for the finding of social dialect surveys that women use more standard </a:t>
            </a:r>
            <a:r>
              <a:rPr lang="en-GB" sz="2400" dirty="0" err="1" smtClean="0"/>
              <a:t>froms</a:t>
            </a:r>
            <a:r>
              <a:rPr lang="en-GB" sz="2400" dirty="0" smtClean="0"/>
              <a:t> than men. What might be the possible influences of the following factors: </a:t>
            </a:r>
            <a:r>
              <a:rPr lang="en-GB" sz="2400" b="1" dirty="0" smtClean="0"/>
              <a:t>social status</a:t>
            </a:r>
            <a:r>
              <a:rPr lang="en-GB" sz="2400" dirty="0" smtClean="0"/>
              <a:t>, </a:t>
            </a:r>
            <a:r>
              <a:rPr lang="en-GB" sz="2400" b="1" dirty="0" smtClean="0"/>
              <a:t>social distance</a:t>
            </a:r>
            <a:r>
              <a:rPr lang="en-GB" sz="2400" dirty="0" smtClean="0"/>
              <a:t> or </a:t>
            </a:r>
            <a:r>
              <a:rPr lang="en-GB" sz="2400" b="1" dirty="0" smtClean="0"/>
              <a:t>solidarity</a:t>
            </a:r>
            <a:r>
              <a:rPr lang="en-GB" sz="2400" dirty="0" smtClean="0"/>
              <a:t>, the </a:t>
            </a:r>
            <a:r>
              <a:rPr lang="en-GB" sz="2400" b="1" dirty="0" smtClean="0"/>
              <a:t>formality of the context</a:t>
            </a:r>
            <a:r>
              <a:rPr lang="en-GB" sz="2400" dirty="0" smtClean="0"/>
              <a:t> and the </a:t>
            </a:r>
            <a:r>
              <a:rPr lang="en-GB" sz="2400" b="1" dirty="0" smtClean="0"/>
              <a:t>functions of speech</a:t>
            </a:r>
            <a:r>
              <a:rPr lang="en-GB" sz="2400" dirty="0" smtClean="0"/>
              <a:t>? How might these affect the speech used by an interviewee in a social dialect survey? (Bear in mind that no single explanation is likely to fit all cases.)</a:t>
            </a:r>
            <a:endParaRPr lang="en-GB"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Four explanations of women’s linguistic behaviour</a:t>
            </a:r>
            <a:endParaRPr lang="en-GB" sz="3200" dirty="0"/>
          </a:p>
        </p:txBody>
      </p:sp>
      <p:sp>
        <p:nvSpPr>
          <p:cNvPr id="3" name="Content Placeholder 2"/>
          <p:cNvSpPr>
            <a:spLocks noGrp="1"/>
          </p:cNvSpPr>
          <p:nvPr>
            <p:ph idx="1"/>
          </p:nvPr>
        </p:nvSpPr>
        <p:spPr/>
        <p:txBody>
          <a:bodyPr/>
          <a:lstStyle/>
          <a:p>
            <a:r>
              <a:rPr lang="en-GB" dirty="0" smtClean="0"/>
              <a:t>Social class and related status?</a:t>
            </a:r>
          </a:p>
          <a:p>
            <a:r>
              <a:rPr lang="en-GB" dirty="0" smtClean="0"/>
              <a:t>Women’s role in society?</a:t>
            </a:r>
          </a:p>
          <a:p>
            <a:r>
              <a:rPr lang="en-GB" dirty="0" smtClean="0"/>
              <a:t>Women’s status as a subordinate group?*</a:t>
            </a:r>
          </a:p>
          <a:p>
            <a:r>
              <a:rPr lang="en-GB" dirty="0" smtClean="0"/>
              <a:t>Function of speech in expressing gender identity (esp. masculinity)?</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1. </a:t>
            </a:r>
            <a:r>
              <a:rPr lang="en-GB" sz="3200" dirty="0"/>
              <a:t>T</a:t>
            </a:r>
            <a:r>
              <a:rPr lang="en-GB" sz="3200" dirty="0" smtClean="0"/>
              <a:t>he social status explanation</a:t>
            </a:r>
            <a:endParaRPr lang="en-GB" sz="3200" dirty="0"/>
          </a:p>
        </p:txBody>
      </p:sp>
      <p:sp>
        <p:nvSpPr>
          <p:cNvPr id="3" name="Content Placeholder 2"/>
          <p:cNvSpPr>
            <a:spLocks noGrp="1"/>
          </p:cNvSpPr>
          <p:nvPr>
            <p:ph idx="1"/>
          </p:nvPr>
        </p:nvSpPr>
        <p:spPr/>
        <p:txBody>
          <a:bodyPr>
            <a:normAutofit fontScale="92500"/>
          </a:bodyPr>
          <a:lstStyle/>
          <a:p>
            <a:pPr>
              <a:buNone/>
            </a:pPr>
            <a:r>
              <a:rPr lang="en-GB" sz="2400" dirty="0" smtClean="0"/>
              <a:t>	Some linguistics experts have suggested that women are more status-conscious than men.</a:t>
            </a:r>
          </a:p>
          <a:p>
            <a:pPr>
              <a:buNone/>
            </a:pPr>
            <a:r>
              <a:rPr lang="en-GB" sz="2400" dirty="0" smtClean="0"/>
              <a:t>	More aware of speech signalling social class background?</a:t>
            </a:r>
          </a:p>
          <a:p>
            <a:pPr>
              <a:buNone/>
            </a:pPr>
            <a:r>
              <a:rPr lang="en-GB" sz="2400" dirty="0" smtClean="0"/>
              <a:t>	Standard speech forms </a:t>
            </a:r>
            <a:r>
              <a:rPr lang="en-GB" sz="2400" dirty="0" smtClean="0">
                <a:sym typeface="Wingdings"/>
              </a:rPr>
              <a:t> associated with higher social status</a:t>
            </a:r>
          </a:p>
          <a:p>
            <a:pPr>
              <a:buNone/>
            </a:pPr>
            <a:r>
              <a:rPr lang="en-GB" sz="2400" dirty="0" smtClean="0">
                <a:sym typeface="Wingdings"/>
              </a:rPr>
              <a:t>	Perhaps linked to paid employment? Occupation can signal social status</a:t>
            </a:r>
          </a:p>
          <a:p>
            <a:pPr>
              <a:buNone/>
            </a:pPr>
            <a:r>
              <a:rPr lang="en-GB" sz="2400" dirty="0" smtClean="0">
                <a:sym typeface="Wingdings"/>
              </a:rPr>
              <a:t>	Further support for this explanation in the fact that women in NY (</a:t>
            </a:r>
            <a:r>
              <a:rPr lang="en-GB" sz="2400" dirty="0" err="1" smtClean="0">
                <a:sym typeface="Wingdings"/>
              </a:rPr>
              <a:t>Labov</a:t>
            </a:r>
            <a:r>
              <a:rPr lang="en-GB" sz="2400" dirty="0" smtClean="0">
                <a:sym typeface="Wingdings"/>
              </a:rPr>
              <a:t>) and Norwich (</a:t>
            </a:r>
            <a:r>
              <a:rPr lang="en-GB" sz="2400" dirty="0" err="1" smtClean="0">
                <a:sym typeface="Wingdings"/>
              </a:rPr>
              <a:t>Trudgill</a:t>
            </a:r>
            <a:r>
              <a:rPr lang="en-GB" sz="2400" dirty="0" smtClean="0">
                <a:sym typeface="Wingdings"/>
              </a:rPr>
              <a:t>) reported that they used more standard forms than they actually did.</a:t>
            </a:r>
          </a:p>
          <a:p>
            <a:pPr>
              <a:buNone/>
            </a:pPr>
            <a:r>
              <a:rPr lang="en-GB" sz="2400" dirty="0" smtClean="0">
                <a:sym typeface="Wingdings"/>
              </a:rPr>
              <a:t>	Superficially plausible, but some arguments against this explanation.</a:t>
            </a:r>
            <a:endParaRPr lang="en-GB"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The social status explanation (2)</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t>	Women not in paid employment more likely to rely on the use of standard forms to claim higher social status?</a:t>
            </a:r>
          </a:p>
          <a:p>
            <a:pPr>
              <a:buNone/>
            </a:pPr>
            <a:r>
              <a:rPr lang="en-GB" sz="2400" dirty="0"/>
              <a:t>	</a:t>
            </a:r>
            <a:r>
              <a:rPr lang="en-GB" sz="2400" dirty="0" smtClean="0"/>
              <a:t>No – the opposite seems to be true. (Think about their interactions.)</a:t>
            </a:r>
          </a:p>
          <a:p>
            <a:pPr>
              <a:buNone/>
            </a:pPr>
            <a:r>
              <a:rPr lang="en-GB" sz="2400" dirty="0" smtClean="0"/>
              <a:t>	Studies in NY and Belfast reflect this.</a:t>
            </a:r>
            <a:endParaRPr lang="en-GB"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2. Women’s role as guardian of society’s values</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t>	Society tends to expect ‘better’ behaviour from women than from men.</a:t>
            </a:r>
          </a:p>
          <a:p>
            <a:pPr>
              <a:buNone/>
            </a:pPr>
            <a:r>
              <a:rPr lang="en-GB" sz="2400" dirty="0" smtClean="0"/>
              <a:t>	Boys generally allowed more freedom than girls, misbehaviour from girls more quickly corrected.</a:t>
            </a:r>
          </a:p>
          <a:p>
            <a:pPr>
              <a:buNone/>
            </a:pPr>
            <a:r>
              <a:rPr lang="en-GB" sz="2400" dirty="0" smtClean="0"/>
              <a:t>	Women designated the role of modelling correct behaviour in the community </a:t>
            </a:r>
            <a:r>
              <a:rPr lang="en-GB" sz="2400" dirty="0" smtClean="0">
                <a:sym typeface="Wingdings"/>
              </a:rPr>
              <a:t> think about primary school teachers.</a:t>
            </a:r>
          </a:p>
          <a:p>
            <a:pPr>
              <a:buNone/>
            </a:pPr>
            <a:r>
              <a:rPr lang="en-GB" sz="2400" dirty="0" smtClean="0">
                <a:sym typeface="Wingdings"/>
              </a:rPr>
              <a:t>	This explanation may be relevant in </a:t>
            </a:r>
            <a:r>
              <a:rPr lang="en-GB" sz="2400" i="1" dirty="0" smtClean="0">
                <a:sym typeface="Wingdings"/>
              </a:rPr>
              <a:t>some </a:t>
            </a:r>
            <a:r>
              <a:rPr lang="en-GB" sz="2400" dirty="0" smtClean="0">
                <a:sym typeface="Wingdings"/>
              </a:rPr>
              <a:t>social groups but what about interactions between mothers and children? Relaxed? Informal? This is when we expect to encounter more vernacular forms.</a:t>
            </a:r>
            <a:endParaRPr lang="en-GB" sz="2400" i="1" dirty="0" smtClean="0">
              <a:sym typeface="Wingdings"/>
            </a:endParaRPr>
          </a:p>
          <a:p>
            <a:pPr>
              <a:buNone/>
            </a:pPr>
            <a:endParaRPr lang="en-GB" sz="2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3. Subordinate groups must be polite</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t>	Not immediately apparent why </a:t>
            </a:r>
            <a:r>
              <a:rPr lang="en-GB" sz="2400" i="1" dirty="0" smtClean="0"/>
              <a:t>polite</a:t>
            </a:r>
            <a:r>
              <a:rPr lang="en-GB" sz="2400" dirty="0" smtClean="0"/>
              <a:t> speech should be equated with </a:t>
            </a:r>
            <a:r>
              <a:rPr lang="en-GB" sz="2400" i="1" dirty="0" smtClean="0"/>
              <a:t>standard</a:t>
            </a:r>
            <a:r>
              <a:rPr lang="en-GB" sz="2400" dirty="0" smtClean="0"/>
              <a:t> speech. Perfectly possible to be polite using </a:t>
            </a:r>
            <a:r>
              <a:rPr lang="en-GB" sz="2400" dirty="0" err="1" smtClean="0"/>
              <a:t>Liverpudlian</a:t>
            </a:r>
            <a:r>
              <a:rPr lang="en-GB" sz="2400" dirty="0" smtClean="0"/>
              <a:t> vernacular, as it is to be rude and insulting using RP. (Think of Prince Charles, or his dad is probably an even better example!)</a:t>
            </a:r>
          </a:p>
          <a:p>
            <a:pPr>
              <a:buNone/>
            </a:pPr>
            <a:r>
              <a:rPr lang="en-GB" sz="2400" dirty="0" smtClean="0"/>
              <a:t>	Unsophisticated version </a:t>
            </a:r>
            <a:r>
              <a:rPr lang="en-GB" sz="2400" dirty="0" smtClean="0">
                <a:sym typeface="Wingdings"/>
              </a:rPr>
              <a:t> women are subordinate and therefore should be polite</a:t>
            </a:r>
          </a:p>
          <a:p>
            <a:pPr>
              <a:buNone/>
            </a:pPr>
            <a:r>
              <a:rPr lang="en-GB" sz="2400" dirty="0" smtClean="0">
                <a:sym typeface="Wingdings"/>
              </a:rPr>
              <a:t>	More sophisticated version  women are protecting ‘</a:t>
            </a:r>
            <a:r>
              <a:rPr lang="en-GB" sz="2400" b="1" dirty="0" smtClean="0">
                <a:sym typeface="Wingdings"/>
              </a:rPr>
              <a:t>face</a:t>
            </a:r>
            <a:r>
              <a:rPr lang="en-GB" sz="2400" dirty="0" smtClean="0">
                <a:sym typeface="Wingdings"/>
              </a:rPr>
              <a:t>’ (their own and others); this is when we start considering the more subtle functions of speech</a:t>
            </a:r>
            <a:endParaRPr lang="en-GB"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But whose speech is the </a:t>
            </a:r>
            <a:r>
              <a:rPr lang="en-GB" sz="3200" b="1" dirty="0" smtClean="0"/>
              <a:t>norm</a:t>
            </a:r>
            <a:r>
              <a:rPr lang="en-GB" sz="3200" dirty="0" smtClean="0"/>
              <a:t> – women’s or men’s?</a:t>
            </a:r>
            <a:endParaRPr lang="en-GB" sz="3200" dirty="0"/>
          </a:p>
        </p:txBody>
      </p:sp>
      <p:sp>
        <p:nvSpPr>
          <p:cNvPr id="3" name="Content Placeholder 2"/>
          <p:cNvSpPr>
            <a:spLocks noGrp="1"/>
          </p:cNvSpPr>
          <p:nvPr>
            <p:ph idx="1"/>
          </p:nvPr>
        </p:nvSpPr>
        <p:spPr/>
        <p:txBody>
          <a:bodyPr>
            <a:normAutofit lnSpcReduction="10000"/>
          </a:bodyPr>
          <a:lstStyle/>
          <a:p>
            <a:pPr>
              <a:buNone/>
            </a:pPr>
            <a:r>
              <a:rPr lang="en-GB" sz="2400" dirty="0" smtClean="0"/>
              <a:t>	All the explanations so far seem to be based on the underlying assumption that women’s behaviour is aberrant and has to be explained – yet they are the ones who use more standard forms!</a:t>
            </a:r>
          </a:p>
          <a:p>
            <a:pPr>
              <a:buNone/>
            </a:pPr>
            <a:r>
              <a:rPr lang="en-GB" sz="2400" dirty="0" smtClean="0"/>
              <a:t>	Why should standard or ‘correct’ behaviour need explaining?!?</a:t>
            </a:r>
          </a:p>
          <a:p>
            <a:pPr>
              <a:buNone/>
            </a:pPr>
            <a:r>
              <a:rPr lang="en-GB" sz="2400" dirty="0" smtClean="0"/>
              <a:t>	What if we asked ‘</a:t>
            </a:r>
            <a:r>
              <a:rPr lang="en-GB" sz="2400" b="1" dirty="0" smtClean="0"/>
              <a:t>why don’t men use more standard forms</a:t>
            </a:r>
            <a:r>
              <a:rPr lang="en-GB" sz="2400" dirty="0" smtClean="0"/>
              <a:t>’?</a:t>
            </a:r>
          </a:p>
          <a:p>
            <a:pPr>
              <a:buNone/>
            </a:pPr>
            <a:r>
              <a:rPr lang="en-GB" sz="2400" dirty="0" smtClean="0"/>
              <a:t>	</a:t>
            </a:r>
          </a:p>
          <a:p>
            <a:pPr>
              <a:buNone/>
            </a:pPr>
            <a:r>
              <a:rPr lang="en-GB" sz="2400" dirty="0"/>
              <a:t>	</a:t>
            </a:r>
            <a:r>
              <a:rPr lang="en-GB" sz="2400" b="1" dirty="0" smtClean="0"/>
              <a:t>Exercise:</a:t>
            </a:r>
            <a:r>
              <a:rPr lang="en-GB" sz="2400" dirty="0" smtClean="0"/>
              <a:t> what do you think might be some answers to this question above?</a:t>
            </a:r>
            <a:endParaRPr lang="en-GB"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4. Vernacular forms express machismo(?)</a:t>
            </a:r>
            <a:endParaRPr lang="en-GB" sz="3200" dirty="0"/>
          </a:p>
        </p:txBody>
      </p:sp>
      <p:sp>
        <p:nvSpPr>
          <p:cNvPr id="3" name="Content Placeholder 2"/>
          <p:cNvSpPr>
            <a:spLocks noGrp="1"/>
          </p:cNvSpPr>
          <p:nvPr>
            <p:ph idx="1"/>
          </p:nvPr>
        </p:nvSpPr>
        <p:spPr/>
        <p:txBody>
          <a:bodyPr>
            <a:normAutofit fontScale="92500" lnSpcReduction="10000"/>
          </a:bodyPr>
          <a:lstStyle/>
          <a:p>
            <a:pPr>
              <a:buNone/>
            </a:pPr>
            <a:r>
              <a:rPr lang="en-GB" sz="2400" dirty="0" smtClean="0"/>
              <a:t>	Do vernacular forms carry connotations of masculinity and toughness?</a:t>
            </a:r>
          </a:p>
          <a:p>
            <a:pPr>
              <a:buNone/>
            </a:pPr>
            <a:r>
              <a:rPr lang="en-GB" sz="2400" dirty="0" smtClean="0"/>
              <a:t>	Evidence / data </a:t>
            </a:r>
            <a:r>
              <a:rPr lang="en-GB" sz="2400" dirty="0" smtClean="0">
                <a:sym typeface="Wingdings"/>
              </a:rPr>
              <a:t> subjects listen to recordings of men speaking and then say who they think would be more likely to win a street fight.</a:t>
            </a:r>
          </a:p>
          <a:p>
            <a:pPr>
              <a:buNone/>
            </a:pPr>
            <a:r>
              <a:rPr lang="en-GB" sz="2400" dirty="0" smtClean="0">
                <a:sym typeface="Wingdings"/>
              </a:rPr>
              <a:t>	Norwich men tended to claim they used more vernacular forms than they actually did. (Bit pathetic really </a:t>
            </a:r>
            <a:r>
              <a:rPr lang="en-GB" sz="2400" dirty="0" err="1" smtClean="0">
                <a:sym typeface="Wingdings"/>
              </a:rPr>
              <a:t>innit</a:t>
            </a:r>
            <a:r>
              <a:rPr lang="en-GB" sz="2400" dirty="0" smtClean="0">
                <a:sym typeface="Wingdings"/>
              </a:rPr>
              <a:t>!)</a:t>
            </a:r>
          </a:p>
          <a:p>
            <a:pPr>
              <a:buNone/>
            </a:pPr>
            <a:r>
              <a:rPr lang="en-GB" sz="2400" dirty="0" smtClean="0">
                <a:sym typeface="Wingdings"/>
              </a:rPr>
              <a:t>	Vernacular forms then may have </a:t>
            </a:r>
            <a:r>
              <a:rPr lang="en-GB" sz="2400" b="1" dirty="0" smtClean="0">
                <a:sym typeface="Wingdings"/>
              </a:rPr>
              <a:t>covert prestige</a:t>
            </a:r>
          </a:p>
          <a:p>
            <a:pPr>
              <a:buNone/>
            </a:pPr>
            <a:r>
              <a:rPr lang="en-GB" sz="2400" dirty="0" smtClean="0">
                <a:sym typeface="Wingdings"/>
              </a:rPr>
              <a:t>	So, conversely, are standard forms to be associated with feminine values and femininity?</a:t>
            </a:r>
          </a:p>
          <a:p>
            <a:pPr>
              <a:buNone/>
            </a:pPr>
            <a:r>
              <a:rPr lang="en-GB" sz="2400" dirty="0">
                <a:sym typeface="Wingdings"/>
              </a:rPr>
              <a:t>	</a:t>
            </a:r>
            <a:r>
              <a:rPr lang="en-GB" sz="2400" dirty="0" smtClean="0">
                <a:sym typeface="Wingdings"/>
              </a:rPr>
              <a:t>Think about school teachers again … female domination? Associated speech forms?</a:t>
            </a:r>
            <a:endParaRPr lang="en-GB"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a:lnSpc>
                <a:spcPct val="160000"/>
              </a:lnSpc>
              <a:buNone/>
            </a:pPr>
            <a:r>
              <a:rPr lang="en-GB" dirty="0" smtClean="0"/>
              <a:t>	</a:t>
            </a:r>
            <a:r>
              <a:rPr lang="en-GB" sz="2400" dirty="0" smtClean="0"/>
              <a:t>Differences between terms </a:t>
            </a:r>
            <a:r>
              <a:rPr lang="en-GB" sz="2400" i="1" dirty="0" smtClean="0"/>
              <a:t>sex</a:t>
            </a:r>
            <a:r>
              <a:rPr lang="en-GB" sz="2400" dirty="0" smtClean="0"/>
              <a:t> and </a:t>
            </a:r>
            <a:r>
              <a:rPr lang="en-GB" sz="2400" i="1" dirty="0" smtClean="0"/>
              <a:t>gender</a:t>
            </a:r>
            <a:r>
              <a:rPr lang="en-GB" sz="2400" dirty="0" smtClean="0"/>
              <a:t>:</a:t>
            </a:r>
          </a:p>
          <a:p>
            <a:pPr>
              <a:lnSpc>
                <a:spcPct val="160000"/>
              </a:lnSpc>
              <a:buNone/>
            </a:pPr>
            <a:r>
              <a:rPr lang="en-GB" sz="2400" i="1" dirty="0" smtClean="0"/>
              <a:t>	sex </a:t>
            </a:r>
            <a:r>
              <a:rPr lang="en-GB" sz="2400" dirty="0" smtClean="0">
                <a:sym typeface="Wingdings"/>
              </a:rPr>
              <a:t> more often associated with biological characteristics</a:t>
            </a:r>
          </a:p>
          <a:p>
            <a:pPr>
              <a:lnSpc>
                <a:spcPct val="160000"/>
              </a:lnSpc>
              <a:buNone/>
            </a:pPr>
            <a:r>
              <a:rPr lang="en-GB" sz="2400" i="1" dirty="0" smtClean="0">
                <a:sym typeface="Wingdings"/>
              </a:rPr>
              <a:t>	gender </a:t>
            </a:r>
            <a:r>
              <a:rPr lang="en-GB" sz="2400" dirty="0" smtClean="0">
                <a:sym typeface="Wingdings"/>
              </a:rPr>
              <a:t> more appropriate for discussing socio-cultural behaviour (incl. speech)</a:t>
            </a:r>
          </a:p>
          <a:p>
            <a:pPr>
              <a:lnSpc>
                <a:spcPct val="160000"/>
              </a:lnSpc>
              <a:buNone/>
            </a:pPr>
            <a:r>
              <a:rPr lang="en-GB" sz="2400" dirty="0" smtClean="0">
                <a:sym typeface="Wingdings"/>
              </a:rPr>
              <a:t>	Also, gender allows for description of m. and f. behaviours along a continuum.</a:t>
            </a: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Some alternative explanations …</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t>	How are women categorised? Early social dialect studies often used the woman’s husband’s occupation as their major criterion!</a:t>
            </a:r>
          </a:p>
          <a:p>
            <a:pPr>
              <a:buNone/>
            </a:pPr>
            <a:r>
              <a:rPr lang="en-GB" sz="2400" dirty="0" smtClean="0"/>
              <a:t>	The influence of the interviewer and the context</a:t>
            </a:r>
          </a:p>
          <a:p>
            <a:pPr lvl="1"/>
            <a:r>
              <a:rPr lang="en-GB" sz="2000" dirty="0" smtClean="0"/>
              <a:t>Who are the interviewers?</a:t>
            </a:r>
          </a:p>
          <a:p>
            <a:pPr lvl="1"/>
            <a:r>
              <a:rPr lang="en-GB" sz="2000" dirty="0" smtClean="0"/>
              <a:t>Cooperativeness and desire to accommodate</a:t>
            </a:r>
          </a:p>
          <a:p>
            <a:pPr lvl="1"/>
            <a:r>
              <a:rPr lang="en-GB" sz="2000" dirty="0" smtClean="0"/>
              <a:t>Are women more sensitive to contextual factors?</a:t>
            </a:r>
          </a:p>
          <a:p>
            <a:pPr>
              <a:buNone/>
            </a:pPr>
            <a:endParaRPr lang="en-GB" sz="2400" dirty="0"/>
          </a:p>
          <a:p>
            <a:pPr>
              <a:buNone/>
            </a:pPr>
            <a:r>
              <a:rPr lang="en-GB" sz="2400" dirty="0" smtClean="0"/>
              <a:t>	</a:t>
            </a:r>
            <a:r>
              <a:rPr lang="en-GB" sz="2400" b="1" dirty="0" smtClean="0"/>
              <a:t>Exercise:</a:t>
            </a:r>
            <a:r>
              <a:rPr lang="en-GB" sz="2400" dirty="0" smtClean="0"/>
              <a:t> How do you think you would speak in a social dialect interview? What would be the effect of the context and the interviewer’s status on your speech?</a:t>
            </a:r>
            <a:endParaRPr lang="en-GB"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Reference:</a:t>
            </a:r>
            <a:endParaRPr lang="en-GB" sz="3200" dirty="0"/>
          </a:p>
        </p:txBody>
      </p:sp>
      <p:sp>
        <p:nvSpPr>
          <p:cNvPr id="3" name="Content Placeholder 2"/>
          <p:cNvSpPr>
            <a:spLocks noGrp="1"/>
          </p:cNvSpPr>
          <p:nvPr>
            <p:ph idx="1"/>
          </p:nvPr>
        </p:nvSpPr>
        <p:spPr/>
        <p:txBody>
          <a:bodyPr/>
          <a:lstStyle/>
          <a:p>
            <a:pPr>
              <a:buNone/>
            </a:pPr>
            <a:r>
              <a:rPr lang="en-GB" dirty="0" smtClean="0"/>
              <a:t>	</a:t>
            </a:r>
            <a:r>
              <a:rPr lang="en-GB" sz="2400" dirty="0" smtClean="0"/>
              <a:t>Holmes, J. (1992) </a:t>
            </a:r>
            <a:r>
              <a:rPr lang="en-GB" sz="2400" i="1" dirty="0" smtClean="0"/>
              <a:t>An introduction to sociolinguistics. </a:t>
            </a:r>
            <a:r>
              <a:rPr lang="en-GB" sz="2400" dirty="0" smtClean="0"/>
              <a:t>Harlow: Pearson Longman</a:t>
            </a:r>
            <a:endParaRPr lang="en-GB" sz="24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dirty="0" smtClean="0"/>
              <a:t>Gender-exclusive speech differences: highly structured communities</a:t>
            </a:r>
            <a:endParaRPr lang="en-GB" sz="2800" dirty="0"/>
          </a:p>
        </p:txBody>
      </p:sp>
      <p:sp>
        <p:nvSpPr>
          <p:cNvPr id="3" name="Content Placeholder 2"/>
          <p:cNvSpPr>
            <a:spLocks noGrp="1"/>
          </p:cNvSpPr>
          <p:nvPr>
            <p:ph idx="1"/>
          </p:nvPr>
        </p:nvSpPr>
        <p:spPr/>
        <p:txBody>
          <a:bodyPr>
            <a:normAutofit fontScale="85000" lnSpcReduction="10000"/>
          </a:bodyPr>
          <a:lstStyle/>
          <a:p>
            <a:pPr>
              <a:buNone/>
            </a:pPr>
            <a:r>
              <a:rPr lang="en-GB" sz="2400" dirty="0" smtClean="0"/>
              <a:t>	</a:t>
            </a:r>
            <a:r>
              <a:rPr lang="en-GB" sz="2600" dirty="0" smtClean="0"/>
              <a:t>Women and men do not speak in exactly the same way as each other in any community.</a:t>
            </a:r>
          </a:p>
          <a:p>
            <a:pPr>
              <a:buNone/>
            </a:pPr>
            <a:r>
              <a:rPr lang="en-GB" sz="2600" dirty="0" smtClean="0"/>
              <a:t>	An extreme example </a:t>
            </a:r>
            <a:r>
              <a:rPr lang="en-GB" sz="2600" dirty="0" smtClean="0">
                <a:sym typeface="Wingdings"/>
              </a:rPr>
              <a:t> Amazonian Indians; men must marry outside their own tribe so the men and women in the </a:t>
            </a:r>
            <a:r>
              <a:rPr lang="en-GB" sz="2600" dirty="0" err="1" smtClean="0">
                <a:sym typeface="Wingdings"/>
              </a:rPr>
              <a:t>coummnity</a:t>
            </a:r>
            <a:r>
              <a:rPr lang="en-GB" sz="2600" dirty="0" smtClean="0">
                <a:sym typeface="Wingdings"/>
              </a:rPr>
              <a:t> speak different languages</a:t>
            </a:r>
          </a:p>
          <a:p>
            <a:pPr>
              <a:buNone/>
            </a:pPr>
            <a:r>
              <a:rPr lang="en-GB" sz="2600" dirty="0" smtClean="0">
                <a:sym typeface="Wingdings"/>
              </a:rPr>
              <a:t>	A less extreme example  </a:t>
            </a:r>
            <a:r>
              <a:rPr lang="en-GB" sz="2600" dirty="0" err="1" smtClean="0">
                <a:sym typeface="Wingdings"/>
              </a:rPr>
              <a:t>Gros</a:t>
            </a:r>
            <a:r>
              <a:rPr lang="en-GB" sz="2600" dirty="0" smtClean="0">
                <a:sym typeface="Wingdings"/>
              </a:rPr>
              <a:t> </a:t>
            </a:r>
            <a:r>
              <a:rPr lang="en-GB" sz="2600" dirty="0" err="1" smtClean="0">
                <a:sym typeface="Wingdings"/>
              </a:rPr>
              <a:t>Ventre</a:t>
            </a:r>
            <a:r>
              <a:rPr lang="en-GB" sz="2600" dirty="0" smtClean="0">
                <a:sym typeface="Wingdings"/>
              </a:rPr>
              <a:t> North American Indian tribe; ‘bread’ is [</a:t>
            </a:r>
            <a:r>
              <a:rPr lang="en-GB" sz="2600" dirty="0" err="1" smtClean="0">
                <a:sym typeface="Wingdings"/>
              </a:rPr>
              <a:t>kja'tsa</a:t>
            </a:r>
            <a:r>
              <a:rPr lang="en-GB" sz="2600" dirty="0" smtClean="0">
                <a:sym typeface="Wingdings"/>
              </a:rPr>
              <a:t>] for women and [</a:t>
            </a:r>
            <a:r>
              <a:rPr lang="en-GB" sz="2600" dirty="0" err="1" smtClean="0"/>
              <a:t>dʒa'tsa</a:t>
            </a:r>
            <a:r>
              <a:rPr lang="en-GB" sz="2600" dirty="0" smtClean="0"/>
              <a:t>] for men</a:t>
            </a:r>
          </a:p>
          <a:p>
            <a:pPr>
              <a:buNone/>
            </a:pPr>
            <a:r>
              <a:rPr lang="en-GB" sz="2600" dirty="0" smtClean="0"/>
              <a:t>	Traditional / conservative styles of Japanese </a:t>
            </a:r>
            <a:r>
              <a:rPr lang="en-GB" sz="2600" dirty="0" smtClean="0">
                <a:sym typeface="Wingdings"/>
              </a:rPr>
              <a:t> women have to prefix nouns with </a:t>
            </a:r>
            <a:r>
              <a:rPr lang="en-GB" sz="2600" i="1" dirty="0" smtClean="0">
                <a:sym typeface="Wingdings"/>
              </a:rPr>
              <a:t>o- </a:t>
            </a:r>
            <a:r>
              <a:rPr lang="en-GB" sz="2600" dirty="0" smtClean="0">
                <a:sym typeface="Wingdings"/>
              </a:rPr>
              <a:t>, a marker of polite or formal style</a:t>
            </a:r>
          </a:p>
          <a:p>
            <a:pPr>
              <a:buNone/>
            </a:pPr>
            <a:r>
              <a:rPr lang="en-GB" sz="2600" dirty="0" smtClean="0">
                <a:sym typeface="Wingdings"/>
              </a:rPr>
              <a:t>	Modern Japanese  such distinctions more related to formality than to gender; ‘men’s’ forms casual, coarse, macho …</a:t>
            </a:r>
            <a:endParaRPr lang="en-GB"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buNone/>
            </a:pPr>
            <a:r>
              <a:rPr lang="en-GB" sz="2400" dirty="0" smtClean="0"/>
              <a:t>	… ‘women’s’ forms used by everyone in public contexts.</a:t>
            </a:r>
          </a:p>
          <a:p>
            <a:pPr>
              <a:buNone/>
            </a:pPr>
            <a:endParaRPr lang="en-GB" sz="2400" dirty="0" smtClean="0"/>
          </a:p>
          <a:p>
            <a:pPr>
              <a:buNone/>
            </a:pPr>
            <a:r>
              <a:rPr lang="en-GB" sz="2400" dirty="0" smtClean="0"/>
              <a:t>	Some languages signal the gender of the speaker in the pronoun system.</a:t>
            </a:r>
          </a:p>
          <a:p>
            <a:pPr>
              <a:buNone/>
            </a:pPr>
            <a:r>
              <a:rPr lang="en-GB" sz="2400" dirty="0" smtClean="0"/>
              <a:t>	Again, in Japanese: </a:t>
            </a:r>
            <a:r>
              <a:rPr lang="en-GB" sz="2400" i="1" dirty="0" smtClean="0"/>
              <a:t>ore </a:t>
            </a:r>
            <a:r>
              <a:rPr lang="en-GB" sz="2400" dirty="0" smtClean="0"/>
              <a:t>(‘I’) used only by men, </a:t>
            </a:r>
            <a:r>
              <a:rPr lang="en-GB" sz="2400" i="1" dirty="0" err="1" smtClean="0"/>
              <a:t>boku</a:t>
            </a:r>
            <a:r>
              <a:rPr lang="en-GB" sz="2400" i="1" dirty="0" smtClean="0"/>
              <a:t> </a:t>
            </a:r>
            <a:r>
              <a:rPr lang="en-GB" sz="2400" dirty="0" smtClean="0"/>
              <a:t>used mainly by men; women traditionally expected to use more formal </a:t>
            </a:r>
            <a:r>
              <a:rPr lang="en-GB" sz="2400" i="1" dirty="0" err="1" smtClean="0"/>
              <a:t>atashi</a:t>
            </a:r>
            <a:r>
              <a:rPr lang="en-GB" sz="2400" i="1" dirty="0" smtClean="0"/>
              <a:t>,</a:t>
            </a:r>
            <a:r>
              <a:rPr lang="en-GB" sz="2400" dirty="0" smtClean="0"/>
              <a:t> </a:t>
            </a:r>
            <a:r>
              <a:rPr lang="en-GB" sz="2400" i="1" dirty="0" err="1" smtClean="0"/>
              <a:t>watashi</a:t>
            </a:r>
            <a:r>
              <a:rPr lang="en-GB" sz="2400" dirty="0" smtClean="0"/>
              <a:t> and </a:t>
            </a:r>
            <a:r>
              <a:rPr lang="en-GB" sz="2400" i="1" dirty="0" err="1" smtClean="0"/>
              <a:t>watakushi</a:t>
            </a:r>
            <a:endParaRPr lang="en-GB" sz="2400" i="1" dirty="0" smtClean="0"/>
          </a:p>
          <a:p>
            <a:pPr>
              <a:buNone/>
            </a:pPr>
            <a:endParaRPr lang="en-GB" sz="2400" i="1" dirty="0"/>
          </a:p>
          <a:p>
            <a:pPr>
              <a:buNone/>
            </a:pPr>
            <a:r>
              <a:rPr lang="en-GB" sz="2400" b="1" dirty="0" smtClean="0"/>
              <a:t>	Exercise:</a:t>
            </a:r>
            <a:r>
              <a:rPr lang="en-GB" sz="2400" dirty="0" smtClean="0"/>
              <a:t> Do English pronouns encode the gender of the speaker?</a:t>
            </a:r>
            <a:endParaRPr lang="en-GB"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Social status and power differences</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t>	Very hierarchical societies </a:t>
            </a:r>
            <a:r>
              <a:rPr lang="en-GB" sz="2400" dirty="0" smtClean="0">
                <a:sym typeface="Wingdings"/>
              </a:rPr>
              <a:t> linguistic differences just one dimension</a:t>
            </a:r>
          </a:p>
          <a:p>
            <a:pPr>
              <a:buNone/>
            </a:pPr>
            <a:r>
              <a:rPr lang="en-GB" sz="2400" dirty="0" smtClean="0">
                <a:sym typeface="Wingdings"/>
              </a:rPr>
              <a:t>	e.g. in Bengali societies (apparently) wives are not permitted to use their husbands’ names as they (the wives) are supposed to be subordinate</a:t>
            </a:r>
          </a:p>
          <a:p>
            <a:pPr>
              <a:buNone/>
            </a:pPr>
            <a:r>
              <a:rPr lang="en-GB" sz="2400" dirty="0" smtClean="0">
                <a:sym typeface="Wingdings"/>
              </a:rPr>
              <a:t>	Gender-exclusive speech forms reflect gender-exclusive social roles</a:t>
            </a:r>
          </a:p>
          <a:p>
            <a:pPr>
              <a:buNone/>
            </a:pPr>
            <a:r>
              <a:rPr lang="en-GB" sz="2400" dirty="0" smtClean="0">
                <a:sym typeface="Wingdings"/>
              </a:rPr>
              <a:t>	i.e. women and men have different responsibilities, and everyone in the community knows what they are</a:t>
            </a:r>
            <a:endParaRPr lang="en-GB"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Gender-preferential speech features: social dialect research</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t>	Western urban communities </a:t>
            </a:r>
            <a:r>
              <a:rPr lang="en-GB" sz="2400" dirty="0" smtClean="0">
                <a:sym typeface="Wingdings"/>
              </a:rPr>
              <a:t> social roles overlap, speech forms also overlap</a:t>
            </a:r>
          </a:p>
          <a:p>
            <a:pPr>
              <a:buNone/>
            </a:pPr>
            <a:r>
              <a:rPr lang="en-GB" sz="2400" dirty="0" smtClean="0">
                <a:sym typeface="Wingdings"/>
              </a:rPr>
              <a:t>	Different quantities or frequencies of the same forms</a:t>
            </a:r>
          </a:p>
          <a:p>
            <a:pPr>
              <a:buNone/>
            </a:pPr>
            <a:r>
              <a:rPr lang="en-GB" sz="2400" dirty="0" smtClean="0">
                <a:sym typeface="Wingdings"/>
              </a:rPr>
              <a:t>	Collected data (for English) shows that women use more </a:t>
            </a:r>
            <a:r>
              <a:rPr lang="en-GB" sz="2400" i="1" dirty="0" smtClean="0">
                <a:sym typeface="Wingdings"/>
              </a:rPr>
              <a:t>–</a:t>
            </a:r>
            <a:r>
              <a:rPr lang="en-GB" sz="2400" i="1" dirty="0" err="1" smtClean="0">
                <a:sym typeface="Wingdings"/>
              </a:rPr>
              <a:t>ing</a:t>
            </a:r>
            <a:r>
              <a:rPr lang="en-GB" sz="2400" i="1" dirty="0" smtClean="0">
                <a:sym typeface="Wingdings"/>
              </a:rPr>
              <a:t> </a:t>
            </a:r>
            <a:r>
              <a:rPr lang="en-GB" sz="2400" dirty="0" smtClean="0">
                <a:sym typeface="Wingdings"/>
              </a:rPr>
              <a:t>[</a:t>
            </a:r>
            <a:r>
              <a:rPr lang="en-GB" sz="2400" dirty="0" err="1" smtClean="0">
                <a:sym typeface="Wingdings"/>
              </a:rPr>
              <a:t>i</a:t>
            </a:r>
            <a:r>
              <a:rPr lang="en-GB" sz="2400" dirty="0" err="1" smtClean="0"/>
              <a:t>ŋ</a:t>
            </a:r>
            <a:r>
              <a:rPr lang="en-GB" sz="2400" dirty="0" smtClean="0"/>
              <a:t>] and fewer   </a:t>
            </a:r>
            <a:r>
              <a:rPr lang="en-GB" sz="2400" i="1" dirty="0" smtClean="0"/>
              <a:t>-in’ </a:t>
            </a:r>
            <a:r>
              <a:rPr lang="en-GB" sz="2400" dirty="0" smtClean="0"/>
              <a:t>[in] pronunciations</a:t>
            </a:r>
          </a:p>
          <a:p>
            <a:pPr>
              <a:buNone/>
            </a:pPr>
            <a:r>
              <a:rPr lang="en-GB" sz="2400" dirty="0" smtClean="0"/>
              <a:t>	In Canada, the pronunciation of [l] in chunks such as </a:t>
            </a:r>
            <a:r>
              <a:rPr lang="en-GB" sz="2400" i="1" dirty="0" err="1" smtClean="0"/>
              <a:t>il</a:t>
            </a:r>
            <a:r>
              <a:rPr lang="en-GB" sz="2400" i="1" dirty="0" smtClean="0"/>
              <a:t> y a and </a:t>
            </a:r>
            <a:r>
              <a:rPr lang="en-GB" sz="2400" i="1" dirty="0" err="1" smtClean="0"/>
              <a:t>il</a:t>
            </a:r>
            <a:r>
              <a:rPr lang="en-GB" sz="2400" i="1" dirty="0" smtClean="0"/>
              <a:t> fait </a:t>
            </a:r>
            <a:r>
              <a:rPr lang="en-GB" sz="2400" dirty="0" smtClean="0"/>
              <a:t>differs between women and men </a:t>
            </a:r>
          </a:p>
          <a:p>
            <a:pPr>
              <a:buNone/>
            </a:pPr>
            <a:r>
              <a:rPr lang="en-GB" sz="2400" dirty="0" smtClean="0"/>
              <a:t>	In Australia, some men and women pronounce the initial sound in </a:t>
            </a:r>
            <a:r>
              <a:rPr lang="en-GB" sz="2400" i="1" dirty="0" smtClean="0"/>
              <a:t>thing </a:t>
            </a:r>
            <a:r>
              <a:rPr lang="en-GB" sz="2400" dirty="0" smtClean="0"/>
              <a:t>as [f], but men do it more than women</a:t>
            </a:r>
            <a:endParaRPr lang="en-GB" sz="2400" i="1" dirty="0" smtClean="0"/>
          </a:p>
          <a:p>
            <a:pPr>
              <a:buNone/>
            </a:pPr>
            <a:endParaRPr lang="en-GB"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a:solidFill>
                  <a:prstClr val="black"/>
                </a:solidFill>
              </a:rPr>
              <a:t>Gender-preferential speech features: social dialect research</a:t>
            </a:r>
            <a:endParaRPr lang="en-GB" dirty="0"/>
          </a:p>
        </p:txBody>
      </p:sp>
      <p:sp>
        <p:nvSpPr>
          <p:cNvPr id="3" name="Content Placeholder 2"/>
          <p:cNvSpPr>
            <a:spLocks noGrp="1"/>
          </p:cNvSpPr>
          <p:nvPr>
            <p:ph idx="1"/>
          </p:nvPr>
        </p:nvSpPr>
        <p:spPr/>
        <p:txBody>
          <a:bodyPr>
            <a:normAutofit/>
          </a:bodyPr>
          <a:lstStyle/>
          <a:p>
            <a:pPr>
              <a:buNone/>
            </a:pPr>
            <a:r>
              <a:rPr lang="en-GB" sz="2400" dirty="0" smtClean="0"/>
              <a:t>	Women </a:t>
            </a:r>
            <a:r>
              <a:rPr lang="en-GB" sz="2400" dirty="0" smtClean="0">
                <a:sym typeface="Wingdings"/>
              </a:rPr>
              <a:t> preference for standard forms</a:t>
            </a:r>
          </a:p>
          <a:p>
            <a:pPr>
              <a:buNone/>
            </a:pPr>
            <a:r>
              <a:rPr lang="en-GB" sz="2400" dirty="0" smtClean="0">
                <a:sym typeface="Wingdings"/>
              </a:rPr>
              <a:t>	Men  preference for vernacular forms</a:t>
            </a:r>
          </a:p>
          <a:p>
            <a:pPr>
              <a:buNone/>
            </a:pPr>
            <a:endParaRPr lang="en-GB" sz="2400" dirty="0">
              <a:sym typeface="Wingdings"/>
            </a:endParaRPr>
          </a:p>
          <a:p>
            <a:pPr>
              <a:buNone/>
            </a:pPr>
            <a:r>
              <a:rPr lang="en-GB" sz="2400" dirty="0" smtClean="0">
                <a:sym typeface="Wingdings"/>
              </a:rPr>
              <a:t>	</a:t>
            </a:r>
            <a:r>
              <a:rPr lang="en-GB" sz="2400" b="1" dirty="0" smtClean="0">
                <a:sym typeface="Wingdings"/>
              </a:rPr>
              <a:t>Exercise:</a:t>
            </a:r>
            <a:r>
              <a:rPr lang="en-GB" sz="2400" dirty="0" smtClean="0">
                <a:sym typeface="Wingdings"/>
              </a:rPr>
              <a:t> What would you predict for [h]-dropping patterns? Is it more likely that women or men drop most [h]s?</a:t>
            </a:r>
            <a:endParaRPr lang="en-GB"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dirty="0" smtClean="0"/>
              <a:t>Gender and social class</a:t>
            </a:r>
            <a:endParaRPr lang="en-GB" sz="3200" dirty="0"/>
          </a:p>
        </p:txBody>
      </p:sp>
      <p:sp>
        <p:nvSpPr>
          <p:cNvPr id="3" name="Content Placeholder 2"/>
          <p:cNvSpPr>
            <a:spLocks noGrp="1"/>
          </p:cNvSpPr>
          <p:nvPr>
            <p:ph idx="1"/>
          </p:nvPr>
        </p:nvSpPr>
        <p:spPr/>
        <p:txBody>
          <a:bodyPr>
            <a:normAutofit fontScale="92500"/>
          </a:bodyPr>
          <a:lstStyle/>
          <a:p>
            <a:pPr>
              <a:buNone/>
            </a:pPr>
            <a:r>
              <a:rPr lang="en-GB" sz="2400" dirty="0" smtClean="0"/>
              <a:t>	Features which differ in the speech of women and men in Western communities also distinguish the speech of people from different social classes.</a:t>
            </a:r>
          </a:p>
          <a:p>
            <a:pPr>
              <a:buNone/>
            </a:pPr>
            <a:r>
              <a:rPr lang="en-GB" sz="2400" dirty="0"/>
              <a:t>	</a:t>
            </a:r>
            <a:r>
              <a:rPr lang="en-GB" sz="2400" dirty="0" smtClean="0"/>
              <a:t>How does gender interact with social class?</a:t>
            </a:r>
          </a:p>
          <a:p>
            <a:pPr>
              <a:buNone/>
            </a:pPr>
            <a:r>
              <a:rPr lang="en-GB" sz="2400" dirty="0" smtClean="0"/>
              <a:t>	Does the speech of women in one social class resemble that of women from different classes, or does it more closely resemble the speech of the men from their own social class?</a:t>
            </a:r>
          </a:p>
          <a:p>
            <a:pPr>
              <a:buNone/>
            </a:pPr>
            <a:r>
              <a:rPr lang="en-GB" sz="2400" dirty="0"/>
              <a:t>	</a:t>
            </a:r>
            <a:r>
              <a:rPr lang="en-GB" sz="2400" dirty="0" smtClean="0"/>
              <a:t>Answer is complicated, and it depends on the linguistic feature.</a:t>
            </a:r>
          </a:p>
          <a:p>
            <a:pPr>
              <a:buNone/>
            </a:pPr>
            <a:r>
              <a:rPr lang="en-GB" sz="2400" dirty="0" smtClean="0"/>
              <a:t>	Some general patterns can be identified.</a:t>
            </a:r>
          </a:p>
          <a:p>
            <a:pPr>
              <a:buNone/>
            </a:pPr>
            <a:r>
              <a:rPr lang="en-GB" sz="2400" dirty="0" smtClean="0"/>
              <a:t>	In every social class men use more vernacular forms than women.</a:t>
            </a:r>
            <a:endParaRPr lang="en-GB"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kumimoji="0" lang="en-AU" sz="2800" i="0" u="none" strike="noStrike" kern="0" cap="none" spc="0" normalizeH="0" baseline="0" noProof="0" dirty="0" smtClean="0">
                <a:ln>
                  <a:noFill/>
                </a:ln>
                <a:effectLst/>
                <a:uLnTx/>
                <a:uFillTx/>
                <a:ea typeface="+mj-ea"/>
                <a:cs typeface="+mj-cs"/>
              </a:rPr>
              <a:t>Vernacular</a:t>
            </a:r>
            <a:r>
              <a:rPr kumimoji="0" lang="en-AU" sz="2800" i="0" u="none" strike="noStrike" kern="0" cap="none" spc="0" normalizeH="0" noProof="0" dirty="0" smtClean="0">
                <a:ln>
                  <a:noFill/>
                </a:ln>
                <a:effectLst/>
                <a:uLnTx/>
                <a:uFillTx/>
                <a:ea typeface="+mj-ea"/>
                <a:cs typeface="+mj-cs"/>
              </a:rPr>
              <a:t> </a:t>
            </a:r>
            <a:r>
              <a:rPr kumimoji="0" lang="en-AU" sz="2800" i="0" u="none" strike="noStrike" kern="0" cap="none" spc="0" normalizeH="0" baseline="0" noProof="0" dirty="0" smtClean="0">
                <a:ln>
                  <a:noFill/>
                </a:ln>
                <a:effectLst/>
                <a:uLnTx/>
                <a:uFillTx/>
                <a:ea typeface="+mj-ea"/>
                <a:cs typeface="+mj-cs"/>
              </a:rPr>
              <a:t>[in] by sex and social group in Norwich</a:t>
            </a:r>
            <a:br>
              <a:rPr kumimoji="0" lang="en-AU" sz="2800" i="0" u="none" strike="noStrike" kern="0" cap="none" spc="0" normalizeH="0" baseline="0" noProof="0" dirty="0" smtClean="0">
                <a:ln>
                  <a:noFill/>
                </a:ln>
                <a:effectLst/>
                <a:uLnTx/>
                <a:uFillTx/>
                <a:ea typeface="+mj-ea"/>
                <a:cs typeface="+mj-cs"/>
              </a:rPr>
            </a:br>
            <a:r>
              <a:rPr kumimoji="0" lang="en-AU" sz="1800" i="0" u="none" strike="noStrike" kern="0" cap="none" spc="0" normalizeH="0" baseline="0" noProof="0" dirty="0" smtClean="0">
                <a:ln>
                  <a:noFill/>
                </a:ln>
                <a:effectLst/>
                <a:uLnTx/>
                <a:uFillTx/>
                <a:ea typeface="+mj-ea"/>
                <a:cs typeface="+mj-cs"/>
              </a:rPr>
              <a:t>(</a:t>
            </a:r>
            <a:r>
              <a:rPr kumimoji="0" lang="en-AU" sz="1800" i="0" u="none" strike="noStrike" kern="0" cap="none" spc="0" normalizeH="0" baseline="0" noProof="0" dirty="0" err="1" smtClean="0">
                <a:ln>
                  <a:noFill/>
                </a:ln>
                <a:effectLst/>
                <a:uLnTx/>
                <a:uFillTx/>
                <a:ea typeface="+mj-ea"/>
                <a:cs typeface="+mj-cs"/>
              </a:rPr>
              <a:t>Trudgill</a:t>
            </a:r>
            <a:r>
              <a:rPr kumimoji="0" lang="en-AU" sz="1800" i="0" u="none" strike="noStrike" kern="0" cap="none" spc="0" normalizeH="0" baseline="0" noProof="0" dirty="0" smtClean="0">
                <a:ln>
                  <a:noFill/>
                </a:ln>
                <a:effectLst/>
                <a:uLnTx/>
                <a:uFillTx/>
                <a:ea typeface="+mj-ea"/>
                <a:cs typeface="+mj-cs"/>
              </a:rPr>
              <a:t>, 1983a)</a:t>
            </a:r>
            <a:r>
              <a:rPr kumimoji="0" lang="en-AU" sz="2400" i="0" u="none" strike="noStrike" kern="0" cap="none" spc="0" normalizeH="0" baseline="0" noProof="0" dirty="0" smtClean="0">
                <a:ln>
                  <a:noFill/>
                </a:ln>
                <a:effectLst/>
                <a:uLnTx/>
                <a:uFillTx/>
                <a:ea typeface="+mj-ea"/>
                <a:cs typeface="+mj-cs"/>
              </a:rPr>
              <a:t> </a:t>
            </a:r>
            <a:endParaRPr lang="en-GB" sz="3200" dirty="0"/>
          </a:p>
        </p:txBody>
      </p:sp>
      <p:graphicFrame>
        <p:nvGraphicFramePr>
          <p:cNvPr id="1026" name="Object 4"/>
          <p:cNvGraphicFramePr>
            <a:graphicFrameLocks noChangeAspect="1"/>
          </p:cNvGraphicFramePr>
          <p:nvPr>
            <p:ph idx="1"/>
          </p:nvPr>
        </p:nvGraphicFramePr>
        <p:xfrm>
          <a:off x="1524000" y="2096294"/>
          <a:ext cx="6096000" cy="4067175"/>
        </p:xfrm>
        <a:graphic>
          <a:graphicData uri="http://schemas.openxmlformats.org/presentationml/2006/ole">
            <p:oleObj spid="_x0000_s1026" name="Chart" r:id="rId3" imgW="6096000" imgH="4067251" progId="MSGraph.Chart.8">
              <p:embed followColorScheme="full"/>
            </p:oleObj>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250</TotalTime>
  <Words>152</Words>
  <Application>Microsoft Office PowerPoint</Application>
  <PresentationFormat>On-screen Show (4:3)</PresentationFormat>
  <Paragraphs>103</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Flow</vt:lpstr>
      <vt:lpstr>Chart</vt:lpstr>
      <vt:lpstr>Language and Gender</vt:lpstr>
      <vt:lpstr>Slide 2</vt:lpstr>
      <vt:lpstr>Gender-exclusive speech differences: highly structured communities</vt:lpstr>
      <vt:lpstr>Slide 4</vt:lpstr>
      <vt:lpstr>Social status and power differences</vt:lpstr>
      <vt:lpstr>Gender-preferential speech features: social dialect research</vt:lpstr>
      <vt:lpstr>Gender-preferential speech features: social dialect research</vt:lpstr>
      <vt:lpstr>Gender and social class</vt:lpstr>
      <vt:lpstr>Vernacular [in] by sex and social group in Norwich (Trudgill, 1983a) </vt:lpstr>
      <vt:lpstr>Gender and social class</vt:lpstr>
      <vt:lpstr>Gender and social class</vt:lpstr>
      <vt:lpstr>Gender and social class</vt:lpstr>
      <vt:lpstr>Four explanations of women’s linguistic behaviour</vt:lpstr>
      <vt:lpstr>1. The social status explanation</vt:lpstr>
      <vt:lpstr>The social status explanation (2)</vt:lpstr>
      <vt:lpstr>2. Women’s role as guardian of society’s values</vt:lpstr>
      <vt:lpstr>3. Subordinate groups must be polite</vt:lpstr>
      <vt:lpstr>But whose speech is the norm – women’s or men’s?</vt:lpstr>
      <vt:lpstr>4. Vernacular forms express machismo(?)</vt:lpstr>
      <vt:lpstr>Some alternative explanations …</vt:lpstr>
      <vt:lpstr>Reference:</vt:lpstr>
    </vt:vector>
  </TitlesOfParts>
  <Company>Coventry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Gender</dc:title>
  <dc:creator>IT Services</dc:creator>
  <cp:lastModifiedBy>bb</cp:lastModifiedBy>
  <cp:revision>25</cp:revision>
  <dcterms:created xsi:type="dcterms:W3CDTF">2009-11-11T08:24:12Z</dcterms:created>
  <dcterms:modified xsi:type="dcterms:W3CDTF">2009-11-11T15:21:08Z</dcterms:modified>
</cp:coreProperties>
</file>