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50" r:id="rId2"/>
    <p:sldMasterId id="2147483653" r:id="rId3"/>
    <p:sldMasterId id="2147483687" r:id="rId4"/>
    <p:sldMasterId id="2147483699" r:id="rId5"/>
    <p:sldMasterId id="2147483713" r:id="rId6"/>
  </p:sldMasterIdLst>
  <p:notesMasterIdLst>
    <p:notesMasterId r:id="rId23"/>
  </p:notesMasterIdLst>
  <p:handoutMasterIdLst>
    <p:handoutMasterId r:id="rId24"/>
  </p:handoutMasterIdLst>
  <p:sldIdLst>
    <p:sldId id="281" r:id="rId7"/>
    <p:sldId id="330" r:id="rId8"/>
    <p:sldId id="270" r:id="rId9"/>
    <p:sldId id="320" r:id="rId10"/>
    <p:sldId id="322" r:id="rId11"/>
    <p:sldId id="323" r:id="rId12"/>
    <p:sldId id="308" r:id="rId13"/>
    <p:sldId id="282" r:id="rId14"/>
    <p:sldId id="307" r:id="rId15"/>
    <p:sldId id="324" r:id="rId16"/>
    <p:sldId id="311" r:id="rId17"/>
    <p:sldId id="312" r:id="rId18"/>
    <p:sldId id="328" r:id="rId19"/>
    <p:sldId id="329" r:id="rId20"/>
    <p:sldId id="313" r:id="rId21"/>
    <p:sldId id="327" r:id="rId22"/>
  </p:sldIdLst>
  <p:sldSz cx="9144000" cy="6858000" type="screen4x3"/>
  <p:notesSz cx="6797675" cy="9926638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D85F"/>
    <a:srgbClr val="615A20"/>
    <a:srgbClr val="FFB300"/>
    <a:srgbClr val="FE3E14"/>
    <a:srgbClr val="F00F2C"/>
    <a:srgbClr val="8A412B"/>
    <a:srgbClr val="CCDA86"/>
    <a:srgbClr val="531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43" autoAdjust="0"/>
    <p:restoredTop sz="94672" autoAdjust="0"/>
  </p:normalViewPr>
  <p:slideViewPr>
    <p:cSldViewPr>
      <p:cViewPr>
        <p:scale>
          <a:sx n="74" d="100"/>
          <a:sy n="74" d="100"/>
        </p:scale>
        <p:origin x="-432" y="-1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fld id="{02E8D20E-0256-4087-AF63-61F06F41E4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65500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fld id="{CBBAC696-3E2D-438F-A470-9A1081AD34A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10148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9pPr>
          </a:lstStyle>
          <a:p>
            <a:fld id="{A0F27F02-C4AB-4D79-A70A-1537DF9D228F}" type="slidenum">
              <a:rPr lang="en-GB" smtClean="0">
                <a:latin typeface="Arial" charset="0"/>
              </a:rPr>
              <a:pPr/>
              <a:t>2</a:t>
            </a:fld>
            <a:endParaRPr lang="en-GB" dirty="0" smtClean="0">
              <a:latin typeface="Arial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9pPr>
          </a:lstStyle>
          <a:p>
            <a:fld id="{A0F27F02-C4AB-4D79-A70A-1537DF9D228F}" type="slidenum">
              <a:rPr lang="en-GB" smtClean="0">
                <a:latin typeface="Arial" charset="0"/>
              </a:rPr>
              <a:pPr/>
              <a:t>3</a:t>
            </a:fld>
            <a:endParaRPr lang="en-GB" dirty="0" smtClean="0">
              <a:latin typeface="Arial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9pPr>
          </a:lstStyle>
          <a:p>
            <a:fld id="{A0F27F02-C4AB-4D79-A70A-1537DF9D228F}" type="slidenum">
              <a:rPr lang="en-GB" smtClean="0">
                <a:latin typeface="Arial" charset="0"/>
              </a:rPr>
              <a:pPr/>
              <a:t>5</a:t>
            </a:fld>
            <a:endParaRPr lang="en-GB" dirty="0" smtClean="0">
              <a:latin typeface="Arial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9pPr>
          </a:lstStyle>
          <a:p>
            <a:fld id="{A0F27F02-C4AB-4D79-A70A-1537DF9D228F}" type="slidenum">
              <a:rPr lang="en-GB" smtClean="0">
                <a:latin typeface="Arial" charset="0"/>
              </a:rPr>
              <a:pPr/>
              <a:t>6</a:t>
            </a:fld>
            <a:endParaRPr lang="en-GB" dirty="0" smtClean="0">
              <a:latin typeface="Arial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 dirty="0"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94CC3E1-1494-42EA-8C7E-DA1B5C42C15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4473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22E82-2DD9-43D5-9442-AEE2FE5BFE6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5367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E0F2A-CBA5-4F84-8FC1-F7C04FE44D8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5193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GB" noProof="0" dirty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1E57F-F419-42BF-B87F-386E78069A5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2721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GB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F0BA6-56BC-4BD7-9C21-89247FC64C8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41246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 dirty="0"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50090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1B940E-FF3A-47D8-A1D1-1D198D52060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3772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1C16C-F71B-46BF-B0B7-B13D826A089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72048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CA1F3-AFDF-4359-8313-78F0CED8817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41643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27526-AAB2-49B1-A2B7-C4010AA5326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63459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3583F-4A05-4D83-AA5D-647166D96F7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4427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382BBB-8B99-4C38-9C78-EBFB106E04E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47550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FC51C-BD33-4D63-B7EA-AA81C653674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36607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4DC44-4EED-40FB-BDE1-E1D1B58774B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5482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906E82-8DE3-4383-B3B4-E0D1AB0AE2A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88541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5AEA8-9BC1-4087-918E-258C95B72B6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4372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614A7F-979A-4AF6-B5F9-A60605828C1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70351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4539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21340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08166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15730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977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43F50C-75C2-463F-958C-0E71C03DC6B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55943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53938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94752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35959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34933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71561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55272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solidFill>
                <a:srgbClr val="323D43"/>
              </a:solidFill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 dirty="0">
              <a:solidFill>
                <a:srgbClr val="323D43"/>
              </a:solidFill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171857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0FF55-DB95-4C0B-82B4-CBC9D8B1531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88196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9885E-CD48-4908-82DF-C6804A56273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98322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B2F95-3D16-4C39-8FFD-CEAED2DF5E0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2476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76785-6F85-4F2A-BA18-88F29FD5286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7694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2BFA3-10ED-4953-A3C0-27E391321B5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70077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91751-F9AD-4B1C-B3CC-7618DD1984D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15366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829A56-B84A-4E14-8017-6BA6E81C1A3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0991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E0ED1-9261-43BB-AAB0-1AF1AAC08EC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25335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68D7D-C0E0-4B72-809C-3C003BCC430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62644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71732-90D6-4E33-974A-4548BB91243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31341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9145A-A3EE-4F04-B428-A3AA6230917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78527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solidFill>
                <a:srgbClr val="323D43"/>
              </a:solidFill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 dirty="0">
              <a:solidFill>
                <a:srgbClr val="323D43"/>
              </a:solidFill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68B3D61-067F-445B-A1E2-6D20C607180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28111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8EC25-3CBC-4875-B2E4-B8A572854C9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24378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59C48-83A1-4525-B7A8-F444B94A1F4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586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BAAD52-729A-44BB-8852-9D1A98E289A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06618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BFE43-46CD-42A9-86B2-71F2E69A876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779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2BC8C-D894-47B3-93A1-72EDDED3254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40205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BAC82-9E8B-4C89-A497-29F3CA9893C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70808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91484-EDE1-4902-A384-B450F633EA6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72181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F0E06D-8F95-446A-AAC8-6DCD9CE4937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692972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028DB4-6AFE-41C2-9438-DD465978329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776549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D787CC-0587-4BBF-844F-D659F3EB022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868494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2D8CD-1CAC-4D38-A4B6-27DCC96407D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54653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GB" noProof="0" dirty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99CE8-87FD-4FF4-BE95-8C712A596B4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14490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GB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14B66-ABD4-40E5-93E6-2E7B6E9525C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8988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950FA4-12B5-4BA2-9E92-B06D774131F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124147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solidFill>
                <a:srgbClr val="323D43"/>
              </a:solidFill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 dirty="0">
              <a:solidFill>
                <a:srgbClr val="323D43"/>
              </a:solidFill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FA8EF62-2E40-45BE-A946-04A4FC63B34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361737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70808-B809-46F4-A6F6-6E305970C05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592781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D8EFF-15ED-4ADD-870B-198F73DD450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904046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91240B-49AC-4B8F-9A80-ED1FDAE22FD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52321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DA5E5-35A3-4320-8F89-D55633BFF2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206852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76DE8D-C615-4F5E-8C32-C9FBB0C4F59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089708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674AC-8A89-4CB5-B343-157D7B2338B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091491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AF9AB-2AC2-4149-B672-A01C0D36383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75755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72C26-10D0-4903-8A33-3913656157B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384232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2E525-7899-4EB2-AC6E-8F426E75263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112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5944EC-920C-4301-9063-CD1BFAF526E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298430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B50271-1032-49C7-AD89-B3606787EDC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622538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GB" noProof="0" dirty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43083-4779-4A5A-BAC8-6D63DA85224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491111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GB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3B8FE-35B2-4E0C-8B20-54A2BFD88DB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6747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4FBC5-1F25-42B1-92A6-21B4EFDD76C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5813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E3EEB5-FD6E-4D77-BB30-E792CAF3F5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2298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 dirty="0">
              <a:latin typeface="Arial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CFE65AED-DB7A-4CAF-8D4F-E336771BE26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6E62771F-3797-4899-8AD8-04F08C55080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2055" name="Picture 7" descr="marine_blue _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323D43"/>
                </a:solidFill>
                <a:latin typeface="+mn-lt"/>
              </a:defRPr>
            </a:lvl1pPr>
          </a:lstStyle>
          <a:p>
            <a:pPr>
              <a:defRPr/>
            </a:pPr>
            <a:fld id="{0A3A0E2A-9C56-42E9-BAEF-AF6921030B6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4103" name="Picture 7" descr="marine_blue _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 dirty="0">
              <a:solidFill>
                <a:srgbClr val="323D43"/>
              </a:solidFill>
              <a:latin typeface="Arial" charset="0"/>
            </a:endParaRPr>
          </a:p>
        </p:txBody>
      </p:sp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solidFill>
                <a:srgbClr val="323D43"/>
              </a:solidFill>
            </a:endParaRPr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323D43"/>
                </a:solidFill>
                <a:latin typeface="+mn-lt"/>
              </a:defRPr>
            </a:lvl1pPr>
          </a:lstStyle>
          <a:p>
            <a:pPr>
              <a:defRPr/>
            </a:pPr>
            <a:fld id="{A257BDF1-D4A1-48EA-9020-84061059F1F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5129" name="Picture 7" descr="marine_blue 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  <p:sldLayoutId id="2147483939" r:id="rId12"/>
    <p:sldLayoutId id="2147483940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 dirty="0">
              <a:solidFill>
                <a:srgbClr val="323D43"/>
              </a:solidFill>
              <a:latin typeface="Arial" charset="0"/>
            </a:endParaRPr>
          </a:p>
        </p:txBody>
      </p:sp>
      <p:sp>
        <p:nvSpPr>
          <p:cNvPr id="614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solidFill>
                <a:srgbClr val="323D43"/>
              </a:solidFill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323D43"/>
                </a:solidFill>
                <a:latin typeface="+mn-lt"/>
              </a:defRPr>
            </a:lvl1pPr>
          </a:lstStyle>
          <a:p>
            <a:pPr>
              <a:defRPr/>
            </a:pPr>
            <a:fld id="{F0B618D7-46E3-4555-84B8-5466F752A5F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6153" name="Picture 7" descr="marine_blue 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  <p:sldLayoutId id="2147483951" r:id="rId12"/>
    <p:sldLayoutId id="2147483952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ed.com/talks/mihaly_csikszentmihalyi_on_flow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pomodorotechnique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124744"/>
            <a:ext cx="8496300" cy="1440160"/>
          </a:xfrm>
        </p:spPr>
        <p:txBody>
          <a:bodyPr/>
          <a:lstStyle/>
          <a:p>
            <a:r>
              <a:rPr lang="en-GB" sz="4000" dirty="0" smtClean="0"/>
              <a:t>Motivation Workshop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717032"/>
            <a:ext cx="8496300" cy="2278509"/>
          </a:xfrm>
        </p:spPr>
        <p:txBody>
          <a:bodyPr/>
          <a:lstStyle/>
          <a:p>
            <a:r>
              <a:rPr lang="en-GB" dirty="0" smtClean="0"/>
              <a:t>Angela Gallagher-Brett (A.Gallagher-Brett@soton.ac.uk)</a:t>
            </a:r>
          </a:p>
          <a:p>
            <a:r>
              <a:rPr lang="en-GB" dirty="0" smtClean="0"/>
              <a:t>PGR Training</a:t>
            </a:r>
          </a:p>
          <a:p>
            <a:endParaRPr lang="en-GB" sz="1600" dirty="0" smtClean="0"/>
          </a:p>
        </p:txBody>
      </p:sp>
    </p:spTree>
    <p:extLst>
      <p:ext uri="{BB962C8B-B14F-4D97-AF65-F5344CB8AC3E}">
        <p14:creationId xmlns:p14="http://schemas.microsoft.com/office/powerpoint/2010/main" val="292786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 smtClean="0"/>
              <a:t>Plan and manage your tasks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681115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GB" dirty="0" smtClean="0"/>
              <a:t>Set yourself some goals – long-term &amp; short-term</a:t>
            </a:r>
          </a:p>
          <a:p>
            <a:pPr>
              <a:spcAft>
                <a:spcPts val="1200"/>
              </a:spcAft>
            </a:pPr>
            <a:r>
              <a:rPr lang="en-GB" dirty="0" smtClean="0"/>
              <a:t>Define your goal clearly</a:t>
            </a:r>
          </a:p>
          <a:p>
            <a:pPr>
              <a:spcAft>
                <a:spcPts val="1200"/>
              </a:spcAft>
            </a:pPr>
            <a:r>
              <a:rPr lang="en-GB" dirty="0" smtClean="0"/>
              <a:t>List the steps to take to reach the goal</a:t>
            </a:r>
          </a:p>
          <a:p>
            <a:pPr>
              <a:spcAft>
                <a:spcPts val="1200"/>
              </a:spcAft>
            </a:pPr>
            <a:r>
              <a:rPr lang="en-GB" dirty="0" smtClean="0"/>
              <a:t>Think of possible problems that could interfere</a:t>
            </a:r>
          </a:p>
          <a:p>
            <a:pPr>
              <a:spcAft>
                <a:spcPts val="1200"/>
              </a:spcAft>
            </a:pPr>
            <a:r>
              <a:rPr lang="en-GB" dirty="0" smtClean="0"/>
              <a:t>Think of solutions to the problems</a:t>
            </a:r>
          </a:p>
          <a:p>
            <a:pPr>
              <a:spcAft>
                <a:spcPts val="1200"/>
              </a:spcAft>
            </a:pPr>
            <a:r>
              <a:rPr lang="en-GB" dirty="0" smtClean="0"/>
              <a:t>Set a timeline for reaching the goal</a:t>
            </a:r>
          </a:p>
          <a:p>
            <a:pPr>
              <a:spcAft>
                <a:spcPts val="1200"/>
              </a:spcAft>
            </a:pPr>
            <a:r>
              <a:rPr lang="en-GB" dirty="0" smtClean="0"/>
              <a:t>Evaluate your progress</a:t>
            </a:r>
          </a:p>
          <a:p>
            <a:pPr>
              <a:spcAft>
                <a:spcPts val="1200"/>
              </a:spcAft>
            </a:pPr>
            <a:r>
              <a:rPr lang="en-GB" dirty="0" smtClean="0"/>
              <a:t>Reward yourself for your achievements</a:t>
            </a:r>
          </a:p>
          <a:p>
            <a:pPr marL="0" indent="0">
              <a:buNone/>
            </a:pPr>
            <a:r>
              <a:rPr lang="en-GB" sz="1800" dirty="0" smtClean="0"/>
              <a:t>(from McCombs &amp; Pope, 1994: Motivating hard to reach students)</a:t>
            </a:r>
          </a:p>
          <a:p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671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Goal-setting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969147"/>
          </a:xfrm>
        </p:spPr>
        <p:txBody>
          <a:bodyPr/>
          <a:lstStyle/>
          <a:p>
            <a:r>
              <a:rPr lang="en-GB" dirty="0" smtClean="0"/>
              <a:t>My specific goals for this month are…</a:t>
            </a:r>
          </a:p>
          <a:p>
            <a:r>
              <a:rPr lang="en-GB" dirty="0"/>
              <a:t>Actions or steps I will take to accomplish these goals are…</a:t>
            </a:r>
          </a:p>
          <a:p>
            <a:r>
              <a:rPr lang="en-GB" dirty="0"/>
              <a:t>How I will know I have accomplished my goals is by…</a:t>
            </a:r>
          </a:p>
          <a:p>
            <a:r>
              <a:rPr lang="en-GB" dirty="0"/>
              <a:t>Possible difficulties that may interfere with my goals are</a:t>
            </a:r>
            <a:r>
              <a:rPr lang="en-GB" dirty="0" smtClean="0"/>
              <a:t>…</a:t>
            </a:r>
          </a:p>
          <a:p>
            <a:r>
              <a:rPr lang="en-GB" dirty="0"/>
              <a:t>I can overcome these difficulties by</a:t>
            </a:r>
            <a:r>
              <a:rPr lang="en-GB" dirty="0" smtClean="0"/>
              <a:t>……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sz="1800" dirty="0" smtClean="0"/>
              <a:t>(adapted </a:t>
            </a:r>
            <a:r>
              <a:rPr lang="en-GB" sz="1800" dirty="0"/>
              <a:t>from </a:t>
            </a:r>
            <a:r>
              <a:rPr lang="en-GB" sz="1800" dirty="0" err="1"/>
              <a:t>Dörnyei</a:t>
            </a:r>
            <a:r>
              <a:rPr lang="en-GB" sz="1800" dirty="0"/>
              <a:t>, 2001: Motivational strategies </a:t>
            </a:r>
            <a:r>
              <a:rPr lang="en-GB" sz="1800" dirty="0" smtClean="0"/>
              <a:t>in the language classroom)</a:t>
            </a:r>
            <a:endParaRPr lang="en-GB" sz="18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358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Collaborate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465091"/>
          </a:xfrm>
        </p:spPr>
        <p:txBody>
          <a:bodyPr/>
          <a:lstStyle/>
          <a:p>
            <a:r>
              <a:rPr lang="en-GB" sz="2800" dirty="0" smtClean="0"/>
              <a:t> A PhD can be lonely</a:t>
            </a:r>
          </a:p>
          <a:p>
            <a:r>
              <a:rPr lang="en-GB" sz="2800" dirty="0" smtClean="0"/>
              <a:t>Work with your peers – form studying groups or partnerships</a:t>
            </a:r>
          </a:p>
          <a:p>
            <a:r>
              <a:rPr lang="en-GB" sz="2800" dirty="0" smtClean="0"/>
              <a:t>Talk about your research</a:t>
            </a:r>
          </a:p>
          <a:p>
            <a:r>
              <a:rPr lang="en-GB" sz="2800" dirty="0" smtClean="0"/>
              <a:t>Look out for &amp; attend events which could help you to meet people with similar interests</a:t>
            </a:r>
            <a:endParaRPr lang="en-GB" sz="2800" dirty="0"/>
          </a:p>
          <a:p>
            <a:r>
              <a:rPr lang="en-GB" sz="2800" dirty="0" smtClean="0"/>
              <a:t>Ask for help when you need it</a:t>
            </a:r>
          </a:p>
          <a:p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221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The concept of ‘flow’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969148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 smtClean="0">
                <a:solidFill>
                  <a:schemeClr val="tx2"/>
                </a:solidFill>
              </a:rPr>
              <a:t>Work of </a:t>
            </a:r>
            <a:r>
              <a:rPr lang="en-GB" sz="2000" dirty="0" err="1" smtClean="0">
                <a:solidFill>
                  <a:schemeClr val="tx2"/>
                </a:solidFill>
              </a:rPr>
              <a:t>Mihaly</a:t>
            </a:r>
            <a:r>
              <a:rPr lang="en-GB" sz="2000" dirty="0" smtClean="0">
                <a:solidFill>
                  <a:schemeClr val="tx2"/>
                </a:solidFill>
              </a:rPr>
              <a:t> </a:t>
            </a:r>
            <a:r>
              <a:rPr lang="en-GB" sz="2000" dirty="0" err="1" smtClean="0">
                <a:solidFill>
                  <a:schemeClr val="tx2"/>
                </a:solidFill>
              </a:rPr>
              <a:t>Csikszentmihalyi</a:t>
            </a:r>
            <a:r>
              <a:rPr lang="en-GB" sz="2000" dirty="0">
                <a:solidFill>
                  <a:schemeClr val="tx2"/>
                </a:solidFill>
              </a:rPr>
              <a:t> - </a:t>
            </a:r>
            <a:r>
              <a:rPr lang="en-GB" sz="2000" dirty="0">
                <a:solidFill>
                  <a:schemeClr val="tx2"/>
                </a:solidFill>
                <a:hlinkClick r:id="rId2"/>
              </a:rPr>
              <a:t>http://</a:t>
            </a:r>
            <a:r>
              <a:rPr lang="en-GB" sz="2000" dirty="0" smtClean="0">
                <a:solidFill>
                  <a:schemeClr val="tx2"/>
                </a:solidFill>
                <a:hlinkClick r:id="rId2"/>
              </a:rPr>
              <a:t>www.ted.com/talks/mihaly_csikszentmihalyi_on_flow</a:t>
            </a:r>
            <a:r>
              <a:rPr lang="en-GB" sz="2000" dirty="0" smtClean="0">
                <a:solidFill>
                  <a:schemeClr val="tx2"/>
                </a:solidFill>
              </a:rPr>
              <a:t> </a:t>
            </a:r>
            <a:endParaRPr lang="en-GB" sz="20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GB" dirty="0" smtClean="0"/>
              <a:t>How does it feel to be in ‘flow’?</a:t>
            </a:r>
          </a:p>
          <a:p>
            <a:r>
              <a:rPr lang="en-GB" dirty="0" smtClean="0"/>
              <a:t>Completely involved in what you are doing</a:t>
            </a:r>
          </a:p>
          <a:p>
            <a:r>
              <a:rPr lang="en-GB" dirty="0" smtClean="0"/>
              <a:t>Highly focused</a:t>
            </a:r>
            <a:endParaRPr lang="en-GB" dirty="0" smtClean="0"/>
          </a:p>
          <a:p>
            <a:r>
              <a:rPr lang="en-GB" dirty="0" smtClean="0"/>
              <a:t>You are finding the task challenging </a:t>
            </a:r>
            <a:r>
              <a:rPr lang="en-GB" dirty="0" smtClean="0"/>
              <a:t>but </a:t>
            </a:r>
            <a:r>
              <a:rPr lang="en-GB" dirty="0" smtClean="0"/>
              <a:t>achievable – you know you can do it</a:t>
            </a:r>
            <a:endParaRPr lang="en-GB" dirty="0" smtClean="0"/>
          </a:p>
          <a:p>
            <a:r>
              <a:rPr lang="en-GB" dirty="0" smtClean="0"/>
              <a:t>You forget about the time</a:t>
            </a:r>
          </a:p>
          <a:p>
            <a:r>
              <a:rPr lang="en-GB" dirty="0" smtClean="0"/>
              <a:t>You are enjoying yourself</a:t>
            </a:r>
          </a:p>
          <a:p>
            <a:pPr marL="0" indent="0">
              <a:buNone/>
            </a:pPr>
            <a:r>
              <a:rPr lang="en-GB" sz="2800" dirty="0" smtClean="0"/>
              <a:t> </a:t>
            </a:r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9000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To achieve a feeling of ‘flow’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465091"/>
          </a:xfrm>
        </p:spPr>
        <p:txBody>
          <a:bodyPr/>
          <a:lstStyle/>
          <a:p>
            <a:r>
              <a:rPr lang="en-GB" sz="2800" dirty="0" smtClean="0"/>
              <a:t> You need a clear set of goals</a:t>
            </a:r>
          </a:p>
          <a:p>
            <a:r>
              <a:rPr lang="en-GB" sz="2800" dirty="0" smtClean="0"/>
              <a:t>You need to perceive your task as challenging</a:t>
            </a:r>
          </a:p>
          <a:p>
            <a:r>
              <a:rPr lang="en-GB" sz="2800" dirty="0" smtClean="0"/>
              <a:t>You have the confidence that your skills are good enough to complete the task</a:t>
            </a:r>
          </a:p>
          <a:p>
            <a:r>
              <a:rPr lang="en-GB" sz="2800" dirty="0" smtClean="0"/>
              <a:t>You find the task enjoyable for its own sake</a:t>
            </a:r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255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8496300" cy="1080120"/>
          </a:xfrm>
        </p:spPr>
        <p:txBody>
          <a:bodyPr/>
          <a:lstStyle/>
          <a:p>
            <a:r>
              <a:rPr lang="en-GB" b="1" dirty="0" smtClean="0"/>
              <a:t>Develop strategies to help you through tough times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88840"/>
            <a:ext cx="8496300" cy="4465091"/>
          </a:xfrm>
        </p:spPr>
        <p:txBody>
          <a:bodyPr/>
          <a:lstStyle/>
          <a:p>
            <a:r>
              <a:rPr lang="en-GB" sz="3200" b="1" dirty="0" smtClean="0"/>
              <a:t>Which motivational strategies have you used to help you in the past?</a:t>
            </a:r>
          </a:p>
          <a:p>
            <a:pPr>
              <a:spcAft>
                <a:spcPts val="1200"/>
              </a:spcAft>
            </a:pPr>
            <a:r>
              <a:rPr lang="en-GB" dirty="0" smtClean="0"/>
              <a:t>Take time for reflecting &amp; reviewing your progress</a:t>
            </a:r>
          </a:p>
          <a:p>
            <a:pPr>
              <a:spcAft>
                <a:spcPts val="1200"/>
              </a:spcAft>
            </a:pPr>
            <a:r>
              <a:rPr lang="en-GB" dirty="0" smtClean="0"/>
              <a:t>Keep your notes organised &amp; your research plan up-to-date</a:t>
            </a:r>
          </a:p>
          <a:p>
            <a:pPr>
              <a:spcAft>
                <a:spcPts val="1200"/>
              </a:spcAft>
            </a:pPr>
            <a:r>
              <a:rPr lang="en-GB" dirty="0" smtClean="0"/>
              <a:t>Have your support network ready for when you need it</a:t>
            </a:r>
          </a:p>
          <a:p>
            <a:pPr>
              <a:spcAft>
                <a:spcPts val="1200"/>
              </a:spcAft>
            </a:pPr>
            <a:r>
              <a:rPr lang="en-GB" dirty="0" smtClean="0"/>
              <a:t>Even doing a small amount of work will help you progress</a:t>
            </a:r>
          </a:p>
          <a:p>
            <a:pPr>
              <a:spcAft>
                <a:spcPts val="1200"/>
              </a:spcAft>
            </a:pPr>
            <a:r>
              <a:rPr lang="en-GB" dirty="0" smtClean="0"/>
              <a:t>Persist</a:t>
            </a:r>
          </a:p>
          <a:p>
            <a:pPr>
              <a:spcAft>
                <a:spcPts val="1200"/>
              </a:spcAft>
            </a:pPr>
            <a:r>
              <a:rPr lang="en-GB" dirty="0" smtClean="0"/>
              <a:t>Remind yourself of the reasons why you are doing a PhD</a:t>
            </a:r>
          </a:p>
          <a:p>
            <a:pPr>
              <a:spcAft>
                <a:spcPts val="1200"/>
              </a:spcAft>
            </a:pPr>
            <a:endParaRPr lang="en-GB" sz="2800" dirty="0" smtClean="0"/>
          </a:p>
          <a:p>
            <a:pPr marL="0" indent="0">
              <a:buNone/>
            </a:pPr>
            <a:endParaRPr lang="en-GB" sz="3200" dirty="0" smtClean="0"/>
          </a:p>
          <a:p>
            <a:endParaRPr lang="en-GB" sz="3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666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8496300" cy="1080120"/>
          </a:xfrm>
        </p:spPr>
        <p:txBody>
          <a:bodyPr/>
          <a:lstStyle/>
          <a:p>
            <a:r>
              <a:rPr lang="en-GB" b="1" dirty="0" smtClean="0"/>
              <a:t>Questions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88840"/>
            <a:ext cx="8496300" cy="4465091"/>
          </a:xfrm>
        </p:spPr>
        <p:txBody>
          <a:bodyPr/>
          <a:lstStyle/>
          <a:p>
            <a:pPr>
              <a:spcAft>
                <a:spcPts val="1200"/>
              </a:spcAft>
            </a:pPr>
            <a:endParaRPr lang="en-GB" sz="2800" dirty="0" smtClean="0"/>
          </a:p>
          <a:p>
            <a:pPr marL="0" indent="0">
              <a:buNone/>
            </a:pPr>
            <a:endParaRPr lang="en-GB" sz="3200" dirty="0" smtClean="0"/>
          </a:p>
          <a:p>
            <a:endParaRPr lang="en-GB" sz="3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935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79A2B5-22B0-4280-A479-A3F56C35366C}" type="slidenum">
              <a:rPr lang="en-GB"/>
              <a:pPr>
                <a:defRPr/>
              </a:pPr>
              <a:t>2</a:t>
            </a:fld>
            <a:endParaRPr lang="en-GB" dirty="0"/>
          </a:p>
        </p:txBody>
      </p:sp>
      <p:sp>
        <p:nvSpPr>
          <p:cNvPr id="18435" name="Text Box 1026"/>
          <p:cNvSpPr txBox="1">
            <a:spLocks noChangeArrowheads="1"/>
          </p:cNvSpPr>
          <p:nvPr/>
        </p:nvSpPr>
        <p:spPr bwMode="auto">
          <a:xfrm>
            <a:off x="361950" y="1752600"/>
            <a:ext cx="80200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90500" indent="-1905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9pPr>
          </a:lstStyle>
          <a:p>
            <a:pPr algn="l">
              <a:lnSpc>
                <a:spcPts val="2800"/>
              </a:lnSpc>
              <a:buFont typeface="Times" pitchFamily="48" charset="0"/>
              <a:buChar char="•"/>
            </a:pPr>
            <a:endParaRPr lang="en-US" sz="2400" dirty="0">
              <a:solidFill>
                <a:srgbClr val="2D3F49"/>
              </a:solidFill>
              <a:latin typeface="Georgia" pitchFamily="16" charset="0"/>
            </a:endParaRPr>
          </a:p>
        </p:txBody>
      </p:sp>
      <p:sp>
        <p:nvSpPr>
          <p:cNvPr id="67588" name="Rectangle 1028"/>
          <p:cNvSpPr>
            <a:spLocks noGrp="1" noChangeArrowheads="1"/>
          </p:cNvSpPr>
          <p:nvPr>
            <p:ph type="body" idx="1"/>
          </p:nvPr>
        </p:nvSpPr>
        <p:spPr>
          <a:xfrm>
            <a:off x="323850" y="2060847"/>
            <a:ext cx="8496300" cy="3754165"/>
          </a:xfrm>
        </p:spPr>
        <p:txBody>
          <a:bodyPr/>
          <a:lstStyle/>
          <a:p>
            <a:pPr marL="0" indent="0" algn="ctr" eaLnBrk="1" hangingPunct="1">
              <a:buNone/>
              <a:defRPr/>
            </a:pPr>
            <a:r>
              <a:rPr lang="en-GB" sz="3200" b="1" dirty="0" smtClean="0"/>
              <a:t>It’s important to distinguish between your motivation for starting a PhD in the first place and the motivation you will need to keep going to the end.</a:t>
            </a:r>
            <a:endParaRPr lang="en-GB" sz="3200" b="1" dirty="0" smtClean="0"/>
          </a:p>
          <a:p>
            <a:pPr marL="0" indent="0" eaLnBrk="1" hangingPunct="1">
              <a:buNone/>
              <a:defRPr/>
            </a:pPr>
            <a:endParaRPr lang="en-GB" sz="3600" dirty="0" smtClean="0"/>
          </a:p>
        </p:txBody>
      </p:sp>
      <p:sp>
        <p:nvSpPr>
          <p:cNvPr id="18437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1296814"/>
          </a:xfrm>
        </p:spPr>
        <p:txBody>
          <a:bodyPr/>
          <a:lstStyle/>
          <a:p>
            <a:pPr eaLnBrk="1" hangingPunct="1"/>
            <a:r>
              <a:rPr lang="en-GB" sz="3600" b="1" dirty="0" smtClean="0"/>
              <a:t>Your motivation</a:t>
            </a:r>
          </a:p>
        </p:txBody>
      </p:sp>
      <p:pic>
        <p:nvPicPr>
          <p:cNvPr id="18438" name="Picture 4" descr="\\userfiles.soton.ac.uk\Users\aran1c09\mydesktop\Humanities_CMYK.e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350838"/>
            <a:ext cx="1833563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4515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79A2B5-22B0-4280-A479-A3F56C35366C}" type="slidenum">
              <a:rPr lang="en-GB"/>
              <a:pPr>
                <a:defRPr/>
              </a:pPr>
              <a:t>3</a:t>
            </a:fld>
            <a:endParaRPr lang="en-GB" dirty="0"/>
          </a:p>
        </p:txBody>
      </p:sp>
      <p:sp>
        <p:nvSpPr>
          <p:cNvPr id="18435" name="Text Box 1026"/>
          <p:cNvSpPr txBox="1">
            <a:spLocks noChangeArrowheads="1"/>
          </p:cNvSpPr>
          <p:nvPr/>
        </p:nvSpPr>
        <p:spPr bwMode="auto">
          <a:xfrm>
            <a:off x="361950" y="1752600"/>
            <a:ext cx="80200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90500" indent="-1905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9pPr>
          </a:lstStyle>
          <a:p>
            <a:pPr algn="l">
              <a:lnSpc>
                <a:spcPts val="2800"/>
              </a:lnSpc>
              <a:buFont typeface="Times" pitchFamily="48" charset="0"/>
              <a:buChar char="•"/>
            </a:pPr>
            <a:endParaRPr lang="en-US" sz="2400" dirty="0">
              <a:solidFill>
                <a:srgbClr val="2D3F49"/>
              </a:solidFill>
              <a:latin typeface="Georgia" pitchFamily="16" charset="0"/>
            </a:endParaRPr>
          </a:p>
        </p:txBody>
      </p:sp>
      <p:sp>
        <p:nvSpPr>
          <p:cNvPr id="67588" name="Rectangle 1028"/>
          <p:cNvSpPr>
            <a:spLocks noGrp="1" noChangeArrowheads="1"/>
          </p:cNvSpPr>
          <p:nvPr>
            <p:ph type="body" idx="1"/>
          </p:nvPr>
        </p:nvSpPr>
        <p:spPr>
          <a:xfrm>
            <a:off x="323850" y="2564903"/>
            <a:ext cx="8496300" cy="3250109"/>
          </a:xfrm>
        </p:spPr>
        <p:txBody>
          <a:bodyPr/>
          <a:lstStyle/>
          <a:p>
            <a:pPr eaLnBrk="1" hangingPunct="1">
              <a:defRPr/>
            </a:pPr>
            <a:r>
              <a:rPr lang="en-GB" sz="3600" b="1" dirty="0" smtClean="0"/>
              <a:t>Why are you doing a PhD?</a:t>
            </a:r>
          </a:p>
          <a:p>
            <a:pPr eaLnBrk="1" hangingPunct="1">
              <a:defRPr/>
            </a:pPr>
            <a:r>
              <a:rPr lang="en-GB" sz="3600" b="1" dirty="0" smtClean="0"/>
              <a:t>What key benefits do you associate with doing a PhD?</a:t>
            </a:r>
          </a:p>
          <a:p>
            <a:pPr marL="0" indent="0" eaLnBrk="1" hangingPunct="1">
              <a:buNone/>
              <a:defRPr/>
            </a:pPr>
            <a:endParaRPr lang="en-GB" sz="3600" dirty="0" smtClean="0"/>
          </a:p>
        </p:txBody>
      </p:sp>
      <p:sp>
        <p:nvSpPr>
          <p:cNvPr id="18437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1296814"/>
          </a:xfrm>
        </p:spPr>
        <p:txBody>
          <a:bodyPr/>
          <a:lstStyle/>
          <a:p>
            <a:pPr eaLnBrk="1" hangingPunct="1"/>
            <a:r>
              <a:rPr lang="en-GB" sz="3600" b="1" dirty="0" smtClean="0"/>
              <a:t>Your motivation</a:t>
            </a:r>
          </a:p>
        </p:txBody>
      </p:sp>
      <p:pic>
        <p:nvPicPr>
          <p:cNvPr id="18438" name="Picture 4" descr="\\userfiles.soton.ac.uk\Users\aran1c09\mydesktop\Humanities_CMYK.e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350838"/>
            <a:ext cx="1833563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1080790"/>
          </a:xfrm>
        </p:spPr>
        <p:txBody>
          <a:bodyPr/>
          <a:lstStyle/>
          <a:p>
            <a:r>
              <a:rPr lang="en-GB" b="1" dirty="0" smtClean="0"/>
              <a:t>Your demotivation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276872"/>
            <a:ext cx="8496300" cy="4042792"/>
          </a:xfrm>
        </p:spPr>
        <p:txBody>
          <a:bodyPr/>
          <a:lstStyle/>
          <a:p>
            <a:r>
              <a:rPr lang="en-GB" sz="3600" b="1" dirty="0" smtClean="0"/>
              <a:t>What kinds of motivational barriers and difficulties have you experienced during your PhD?</a:t>
            </a:r>
            <a:endParaRPr lang="en-GB" sz="3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46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79A2B5-22B0-4280-A479-A3F56C35366C}" type="slidenum">
              <a:rPr lang="en-GB"/>
              <a:pPr>
                <a:defRPr/>
              </a:pPr>
              <a:t>5</a:t>
            </a:fld>
            <a:endParaRPr lang="en-GB" dirty="0"/>
          </a:p>
        </p:txBody>
      </p:sp>
      <p:sp>
        <p:nvSpPr>
          <p:cNvPr id="18435" name="Text Box 1026"/>
          <p:cNvSpPr txBox="1">
            <a:spLocks noChangeArrowheads="1"/>
          </p:cNvSpPr>
          <p:nvPr/>
        </p:nvSpPr>
        <p:spPr bwMode="auto">
          <a:xfrm>
            <a:off x="361950" y="1752600"/>
            <a:ext cx="80200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90500" indent="-1905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9pPr>
          </a:lstStyle>
          <a:p>
            <a:pPr algn="l">
              <a:lnSpc>
                <a:spcPts val="2800"/>
              </a:lnSpc>
              <a:buFont typeface="Times" pitchFamily="48" charset="0"/>
              <a:buChar char="•"/>
            </a:pPr>
            <a:endParaRPr lang="en-US" sz="2400" dirty="0">
              <a:solidFill>
                <a:srgbClr val="2D3F49"/>
              </a:solidFill>
              <a:latin typeface="Georgia" pitchFamily="16" charset="0"/>
            </a:endParaRPr>
          </a:p>
        </p:txBody>
      </p:sp>
      <p:sp>
        <p:nvSpPr>
          <p:cNvPr id="67588" name="Rectangle 1028"/>
          <p:cNvSpPr>
            <a:spLocks noGrp="1" noChangeArrowheads="1"/>
          </p:cNvSpPr>
          <p:nvPr>
            <p:ph type="body" idx="1"/>
          </p:nvPr>
        </p:nvSpPr>
        <p:spPr>
          <a:xfrm>
            <a:off x="323850" y="2204865"/>
            <a:ext cx="8496300" cy="4392488"/>
          </a:xfrm>
        </p:spPr>
        <p:txBody>
          <a:bodyPr/>
          <a:lstStyle/>
          <a:p>
            <a:pPr eaLnBrk="1" hangingPunct="1">
              <a:spcAft>
                <a:spcPts val="1200"/>
              </a:spcAft>
              <a:defRPr/>
            </a:pPr>
            <a:r>
              <a:rPr lang="en-GB" dirty="0" smtClean="0"/>
              <a:t>Manage your time</a:t>
            </a:r>
          </a:p>
          <a:p>
            <a:pPr eaLnBrk="1" hangingPunct="1">
              <a:spcAft>
                <a:spcPts val="1200"/>
              </a:spcAft>
              <a:defRPr/>
            </a:pPr>
            <a:r>
              <a:rPr lang="en-GB" dirty="0" smtClean="0"/>
              <a:t>Look after yourself</a:t>
            </a:r>
          </a:p>
          <a:p>
            <a:pPr eaLnBrk="1" hangingPunct="1">
              <a:spcAft>
                <a:spcPts val="1200"/>
              </a:spcAft>
              <a:defRPr/>
            </a:pPr>
            <a:r>
              <a:rPr lang="en-GB" dirty="0" smtClean="0"/>
              <a:t>Know where &amp; when you work best</a:t>
            </a:r>
          </a:p>
          <a:p>
            <a:pPr eaLnBrk="1" hangingPunct="1">
              <a:spcAft>
                <a:spcPts val="1200"/>
              </a:spcAft>
              <a:defRPr/>
            </a:pPr>
            <a:r>
              <a:rPr lang="en-GB" dirty="0" smtClean="0"/>
              <a:t>Plan and manage your tasks</a:t>
            </a:r>
          </a:p>
          <a:p>
            <a:pPr eaLnBrk="1" hangingPunct="1">
              <a:spcAft>
                <a:spcPts val="1200"/>
              </a:spcAft>
              <a:defRPr/>
            </a:pPr>
            <a:r>
              <a:rPr lang="en-GB" dirty="0" smtClean="0"/>
              <a:t>Collaborate</a:t>
            </a:r>
          </a:p>
          <a:p>
            <a:pPr eaLnBrk="1" hangingPunct="1">
              <a:spcAft>
                <a:spcPts val="1200"/>
              </a:spcAft>
              <a:defRPr/>
            </a:pPr>
            <a:r>
              <a:rPr lang="en-GB" dirty="0" smtClean="0"/>
              <a:t>‘Flow’</a:t>
            </a:r>
          </a:p>
          <a:p>
            <a:pPr eaLnBrk="1" hangingPunct="1">
              <a:spcAft>
                <a:spcPts val="1200"/>
              </a:spcAft>
              <a:defRPr/>
            </a:pPr>
            <a:r>
              <a:rPr lang="en-GB" dirty="0" smtClean="0"/>
              <a:t>Develop strategies to help you through the tough times</a:t>
            </a:r>
          </a:p>
          <a:p>
            <a:pPr eaLnBrk="1" hangingPunct="1">
              <a:spcAft>
                <a:spcPts val="1200"/>
              </a:spcAft>
              <a:defRPr/>
            </a:pPr>
            <a:r>
              <a:rPr lang="en-GB" dirty="0" smtClean="0"/>
              <a:t>Remind yourself of why you are doing a PhD in the first place</a:t>
            </a:r>
          </a:p>
          <a:p>
            <a:pPr eaLnBrk="1" hangingPunct="1">
              <a:defRPr/>
            </a:pPr>
            <a:endParaRPr lang="en-GB" sz="2800" dirty="0" smtClean="0"/>
          </a:p>
          <a:p>
            <a:pPr marL="0" indent="0" eaLnBrk="1" hangingPunct="1">
              <a:buNone/>
              <a:defRPr/>
            </a:pPr>
            <a:endParaRPr lang="en-GB" sz="3600" dirty="0" smtClean="0"/>
          </a:p>
        </p:txBody>
      </p:sp>
      <p:sp>
        <p:nvSpPr>
          <p:cNvPr id="18437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1296814"/>
          </a:xfrm>
        </p:spPr>
        <p:txBody>
          <a:bodyPr/>
          <a:lstStyle/>
          <a:p>
            <a:pPr eaLnBrk="1" hangingPunct="1"/>
            <a:r>
              <a:rPr lang="en-GB" sz="3600" b="1" dirty="0" smtClean="0"/>
              <a:t>Key principles in motivating yourself</a:t>
            </a:r>
          </a:p>
        </p:txBody>
      </p:sp>
      <p:pic>
        <p:nvPicPr>
          <p:cNvPr id="18438" name="Picture 4" descr="\\userfiles.soton.ac.uk\Users\aran1c09\mydesktop\Humanities_CMYK.e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350838"/>
            <a:ext cx="1833563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1417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79A2B5-22B0-4280-A479-A3F56C35366C}" type="slidenum">
              <a:rPr lang="en-GB"/>
              <a:pPr>
                <a:defRPr/>
              </a:pPr>
              <a:t>6</a:t>
            </a:fld>
            <a:endParaRPr lang="en-GB" dirty="0"/>
          </a:p>
        </p:txBody>
      </p:sp>
      <p:sp>
        <p:nvSpPr>
          <p:cNvPr id="18435" name="Text Box 1026"/>
          <p:cNvSpPr txBox="1">
            <a:spLocks noChangeArrowheads="1"/>
          </p:cNvSpPr>
          <p:nvPr/>
        </p:nvSpPr>
        <p:spPr bwMode="auto">
          <a:xfrm>
            <a:off x="361950" y="1752600"/>
            <a:ext cx="80200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90500" indent="-1905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9pPr>
          </a:lstStyle>
          <a:p>
            <a:pPr algn="l">
              <a:lnSpc>
                <a:spcPts val="2800"/>
              </a:lnSpc>
              <a:buFont typeface="Times" pitchFamily="48" charset="0"/>
              <a:buChar char="•"/>
            </a:pPr>
            <a:endParaRPr lang="en-US" sz="2400" dirty="0">
              <a:solidFill>
                <a:srgbClr val="2D3F49"/>
              </a:solidFill>
              <a:latin typeface="Georgia" pitchFamily="16" charset="0"/>
            </a:endParaRPr>
          </a:p>
        </p:txBody>
      </p:sp>
      <p:sp>
        <p:nvSpPr>
          <p:cNvPr id="67588" name="Rectangle 1028"/>
          <p:cNvSpPr>
            <a:spLocks noGrp="1" noChangeArrowheads="1"/>
          </p:cNvSpPr>
          <p:nvPr>
            <p:ph type="body" idx="1"/>
          </p:nvPr>
        </p:nvSpPr>
        <p:spPr>
          <a:xfrm>
            <a:off x="323850" y="1628800"/>
            <a:ext cx="8496300" cy="4968551"/>
          </a:xfrm>
        </p:spPr>
        <p:txBody>
          <a:bodyPr/>
          <a:lstStyle/>
          <a:p>
            <a:pPr eaLnBrk="1" hangingPunct="1">
              <a:spcAft>
                <a:spcPts val="1200"/>
              </a:spcAft>
              <a:defRPr/>
            </a:pPr>
            <a:r>
              <a:rPr lang="en-GB" dirty="0" smtClean="0"/>
              <a:t>Work back from your milestone deadlines</a:t>
            </a:r>
          </a:p>
          <a:p>
            <a:pPr eaLnBrk="1" hangingPunct="1">
              <a:spcAft>
                <a:spcPts val="1200"/>
              </a:spcAft>
              <a:defRPr/>
            </a:pPr>
            <a:r>
              <a:rPr lang="en-GB" dirty="0" smtClean="0"/>
              <a:t>Identify what you need to do and when it needs to be done by &amp; also:</a:t>
            </a:r>
          </a:p>
          <a:p>
            <a:pPr lvl="1"/>
            <a:r>
              <a:rPr lang="en-GB" dirty="0"/>
              <a:t>What a task involves</a:t>
            </a:r>
          </a:p>
          <a:p>
            <a:pPr lvl="1"/>
            <a:r>
              <a:rPr lang="en-GB" dirty="0"/>
              <a:t>How long it’s going to take</a:t>
            </a:r>
          </a:p>
          <a:p>
            <a:pPr lvl="1"/>
            <a:r>
              <a:rPr lang="en-GB" dirty="0"/>
              <a:t>When you are actually going to do it</a:t>
            </a:r>
          </a:p>
          <a:p>
            <a:pPr lvl="1"/>
            <a:r>
              <a:rPr lang="en-GB" dirty="0"/>
              <a:t>Who you might need to help you</a:t>
            </a:r>
          </a:p>
          <a:p>
            <a:pPr lvl="1"/>
            <a:r>
              <a:rPr lang="en-GB" dirty="0"/>
              <a:t>What resources/materials you need to do it</a:t>
            </a:r>
          </a:p>
          <a:p>
            <a:r>
              <a:rPr lang="en-GB" dirty="0">
                <a:solidFill>
                  <a:schemeClr val="tx2"/>
                </a:solidFill>
              </a:rPr>
              <a:t>Can you break the big task up into smaller tasks?</a:t>
            </a:r>
          </a:p>
          <a:p>
            <a:pPr marL="0" indent="0" eaLnBrk="1" hangingPunct="1">
              <a:buNone/>
              <a:defRPr/>
            </a:pPr>
            <a:endParaRPr lang="en-GB" sz="2800" dirty="0" smtClean="0"/>
          </a:p>
        </p:txBody>
      </p:sp>
      <p:sp>
        <p:nvSpPr>
          <p:cNvPr id="18437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720750"/>
          </a:xfrm>
        </p:spPr>
        <p:txBody>
          <a:bodyPr/>
          <a:lstStyle/>
          <a:p>
            <a:pPr eaLnBrk="1" hangingPunct="1"/>
            <a:r>
              <a:rPr lang="en-GB" sz="3600" b="1" dirty="0" smtClean="0"/>
              <a:t>Managing your time</a:t>
            </a:r>
          </a:p>
        </p:txBody>
      </p:sp>
      <p:pic>
        <p:nvPicPr>
          <p:cNvPr id="18438" name="Picture 4" descr="\\userfiles.soton.ac.uk\Users\aran1c09\mydesktop\Humanities_CMYK.e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350838"/>
            <a:ext cx="1833563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5256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Managing your time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969148"/>
          </a:xfrm>
        </p:spPr>
        <p:txBody>
          <a:bodyPr/>
          <a:lstStyle/>
          <a:p>
            <a:r>
              <a:rPr lang="en-GB" sz="2800" dirty="0">
                <a:solidFill>
                  <a:schemeClr val="tx2"/>
                </a:solidFill>
              </a:rPr>
              <a:t>….don’t forget about tasks that are important but not urgent</a:t>
            </a:r>
          </a:p>
          <a:p>
            <a:r>
              <a:rPr lang="en-GB" sz="2800" dirty="0" smtClean="0">
                <a:solidFill>
                  <a:schemeClr val="tx2"/>
                </a:solidFill>
              </a:rPr>
              <a:t>Remember </a:t>
            </a:r>
            <a:r>
              <a:rPr lang="en-GB" sz="2800" dirty="0">
                <a:solidFill>
                  <a:schemeClr val="tx2"/>
                </a:solidFill>
              </a:rPr>
              <a:t>.. writing always takes longer than you think</a:t>
            </a:r>
          </a:p>
          <a:p>
            <a:r>
              <a:rPr lang="en-GB" sz="2800" dirty="0"/>
              <a:t>Learn to make use of little pieces of </a:t>
            </a:r>
            <a:r>
              <a:rPr lang="en-GB" sz="2800" dirty="0" smtClean="0"/>
              <a:t>time – it improves your efficiency &amp; keeps you motivated</a:t>
            </a:r>
          </a:p>
          <a:p>
            <a:r>
              <a:rPr lang="en-GB" sz="2800" dirty="0" err="1" smtClean="0"/>
              <a:t>Pomodoro</a:t>
            </a:r>
            <a:r>
              <a:rPr lang="en-GB" sz="2800" dirty="0" smtClean="0"/>
              <a:t> </a:t>
            </a:r>
            <a:r>
              <a:rPr lang="en-GB" sz="2800" dirty="0"/>
              <a:t>Technique - </a:t>
            </a:r>
            <a:r>
              <a:rPr lang="en-GB" sz="2800" dirty="0">
                <a:hlinkClick r:id="rId2"/>
              </a:rPr>
              <a:t>http://pomodorotechnique.com</a:t>
            </a:r>
            <a:r>
              <a:rPr lang="en-GB" sz="2800" dirty="0" smtClean="0">
                <a:hlinkClick r:id="rId2"/>
              </a:rPr>
              <a:t>/</a:t>
            </a:r>
            <a:endParaRPr lang="en-GB" sz="2800" dirty="0" smtClean="0"/>
          </a:p>
          <a:p>
            <a:endParaRPr lang="en-GB" sz="2800" dirty="0"/>
          </a:p>
          <a:p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328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1224806"/>
          </a:xfrm>
        </p:spPr>
        <p:txBody>
          <a:bodyPr/>
          <a:lstStyle/>
          <a:p>
            <a:r>
              <a:rPr lang="en-GB" b="1" dirty="0" smtClean="0"/>
              <a:t>Time and place elements of motivation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988840"/>
            <a:ext cx="8496300" cy="4464495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GB" sz="3600" dirty="0" smtClean="0"/>
              <a:t>Identify the time of day when you are at your best</a:t>
            </a:r>
          </a:p>
          <a:p>
            <a:pPr lvl="1"/>
            <a:r>
              <a:rPr lang="en-GB" dirty="0" smtClean="0"/>
              <a:t>For many of us it is the morning</a:t>
            </a:r>
          </a:p>
          <a:p>
            <a:r>
              <a:rPr lang="en-GB" sz="3600" dirty="0" smtClean="0"/>
              <a:t>Ensure that you’ve worked on your PhD before you lose control of your day</a:t>
            </a:r>
          </a:p>
          <a:p>
            <a:r>
              <a:rPr lang="en-GB" sz="3600" dirty="0" smtClean="0"/>
              <a:t>Location matters – find somewhere to study that suits you</a:t>
            </a: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72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 smtClean="0"/>
              <a:t>Look after yourself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825132"/>
          </a:xfrm>
        </p:spPr>
        <p:txBody>
          <a:bodyPr/>
          <a:lstStyle/>
          <a:p>
            <a:r>
              <a:rPr lang="en-GB" sz="3600" dirty="0" smtClean="0"/>
              <a:t>Seriously…</a:t>
            </a:r>
          </a:p>
          <a:p>
            <a:pPr lvl="1">
              <a:spcAft>
                <a:spcPts val="600"/>
              </a:spcAft>
            </a:pPr>
            <a:r>
              <a:rPr lang="en-GB" sz="3600" dirty="0" smtClean="0"/>
              <a:t>Take regular breaks</a:t>
            </a:r>
          </a:p>
          <a:p>
            <a:pPr lvl="1">
              <a:spcAft>
                <a:spcPts val="600"/>
              </a:spcAft>
            </a:pPr>
            <a:r>
              <a:rPr lang="en-GB" sz="3600" dirty="0" smtClean="0"/>
              <a:t>Get some relaxation</a:t>
            </a:r>
          </a:p>
          <a:p>
            <a:pPr lvl="1">
              <a:spcAft>
                <a:spcPts val="600"/>
              </a:spcAft>
            </a:pPr>
            <a:r>
              <a:rPr lang="en-GB" sz="3600" dirty="0" smtClean="0"/>
              <a:t>Eat well</a:t>
            </a:r>
          </a:p>
          <a:p>
            <a:pPr lvl="1">
              <a:spcAft>
                <a:spcPts val="600"/>
              </a:spcAft>
            </a:pPr>
            <a:r>
              <a:rPr lang="en-GB" sz="3600" dirty="0" smtClean="0"/>
              <a:t>Sleep well</a:t>
            </a:r>
          </a:p>
          <a:p>
            <a:pPr lvl="1">
              <a:spcAft>
                <a:spcPts val="600"/>
              </a:spcAft>
            </a:pPr>
            <a:r>
              <a:rPr lang="en-GB" sz="3600" dirty="0" smtClean="0"/>
              <a:t>Get some fresh air and exercise</a:t>
            </a:r>
          </a:p>
          <a:p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443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full bleed im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2577</TotalTime>
  <Words>683</Words>
  <Application>Microsoft Office PowerPoint</Application>
  <PresentationFormat>On-screen Show (4:3)</PresentationFormat>
  <Paragraphs>113</Paragraphs>
  <Slides>16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uos_ppt__template_v7</vt:lpstr>
      <vt:lpstr>UOS divider slide design</vt:lpstr>
      <vt:lpstr>UOS full bleed image</vt:lpstr>
      <vt:lpstr>1_UOS divider slide design</vt:lpstr>
      <vt:lpstr>1_uos_ppt__template_v7</vt:lpstr>
      <vt:lpstr>2_uos_ppt__template_v7</vt:lpstr>
      <vt:lpstr>Motivation Workshop</vt:lpstr>
      <vt:lpstr>Your motivation</vt:lpstr>
      <vt:lpstr>Your motivation</vt:lpstr>
      <vt:lpstr>Your demotivation  </vt:lpstr>
      <vt:lpstr>Key principles in motivating yourself</vt:lpstr>
      <vt:lpstr>Managing your time</vt:lpstr>
      <vt:lpstr>Managing your time</vt:lpstr>
      <vt:lpstr>Time and place elements of motivation</vt:lpstr>
      <vt:lpstr>Look after yourself </vt:lpstr>
      <vt:lpstr>Plan and manage your tasks</vt:lpstr>
      <vt:lpstr>Goal-setting</vt:lpstr>
      <vt:lpstr>Collaborate</vt:lpstr>
      <vt:lpstr>The concept of ‘flow’</vt:lpstr>
      <vt:lpstr>To achieve a feeling of ‘flow’</vt:lpstr>
      <vt:lpstr>Develop strategies to help you through tough times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presentation title goes here.</dc:title>
  <dc:creator>Christoph Lutz</dc:creator>
  <cp:lastModifiedBy>Gallagher-Brett A.</cp:lastModifiedBy>
  <cp:revision>131</cp:revision>
  <cp:lastPrinted>2013-03-05T16:45:06Z</cp:lastPrinted>
  <dcterms:created xsi:type="dcterms:W3CDTF">2008-01-18T13:45:32Z</dcterms:created>
  <dcterms:modified xsi:type="dcterms:W3CDTF">2014-07-14T15:52:46Z</dcterms:modified>
</cp:coreProperties>
</file>