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  <p:sldMasterId id="2147483687" r:id="rId4"/>
    <p:sldMasterId id="2147483699" r:id="rId5"/>
    <p:sldMasterId id="2147483713" r:id="rId6"/>
  </p:sldMasterIdLst>
  <p:notesMasterIdLst>
    <p:notesMasterId r:id="rId23"/>
  </p:notesMasterIdLst>
  <p:handoutMasterIdLst>
    <p:handoutMasterId r:id="rId24"/>
  </p:handoutMasterIdLst>
  <p:sldIdLst>
    <p:sldId id="281" r:id="rId7"/>
    <p:sldId id="330" r:id="rId8"/>
    <p:sldId id="270" r:id="rId9"/>
    <p:sldId id="320" r:id="rId10"/>
    <p:sldId id="322" r:id="rId11"/>
    <p:sldId id="323" r:id="rId12"/>
    <p:sldId id="308" r:id="rId13"/>
    <p:sldId id="282" r:id="rId14"/>
    <p:sldId id="307" r:id="rId15"/>
    <p:sldId id="324" r:id="rId16"/>
    <p:sldId id="311" r:id="rId17"/>
    <p:sldId id="312" r:id="rId18"/>
    <p:sldId id="328" r:id="rId19"/>
    <p:sldId id="329" r:id="rId20"/>
    <p:sldId id="313" r:id="rId21"/>
    <p:sldId id="327" r:id="rId22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3" autoAdjust="0"/>
    <p:restoredTop sz="94672" autoAdjust="0"/>
  </p:normalViewPr>
  <p:slideViewPr>
    <p:cSldViewPr>
      <p:cViewPr>
        <p:scale>
          <a:sx n="74" d="100"/>
          <a:sy n="74" d="100"/>
        </p:scale>
        <p:origin x="-432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2E8D20E-0256-4087-AF63-61F06F41E4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5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CBBAC696-3E2D-438F-A470-9A1081AD34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0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2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3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5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6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94CC3E1-1494-42EA-8C7E-DA1B5C42C15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7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22E82-2DD9-43D5-9442-AEE2FE5BFE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36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0F2A-CBA5-4F84-8FC1-F7C04FE44D8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19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E57F-F419-42BF-B87F-386E78069A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721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0BA6-56BC-4BD7-9C21-89247FC64C8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1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09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B940E-FF3A-47D8-A1D1-1D198D5206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77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C16C-F71B-46BF-B0B7-B13D826A08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204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A1F3-AFDF-4359-8313-78F0CED881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164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7526-AAB2-49B1-A2B7-C4010AA532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345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83F-4A05-4D83-AA5D-647166D96F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42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2BBB-8B99-4C38-9C78-EBFB106E04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75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C51C-BD33-4D63-B7EA-AA81C65367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660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DC44-4EED-40FB-BDE1-E1D1B58774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482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6E82-8DE3-4383-B3B4-E0D1AB0AE2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85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AEA8-9BC1-4087-918E-258C95B72B6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437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14A7F-979A-4AF6-B5F9-A60605828C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35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53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134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81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57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7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F50C-75C2-463F-958C-0E71C03DC6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5943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39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59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493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156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527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185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FF55-DB95-4C0B-82B4-CBC9D8B153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19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885E-CD48-4908-82DF-C6804A5627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832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2F95-3D16-4C39-8FFD-CEAED2DF5E0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47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785-6F85-4F2A-BA18-88F29FD528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694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2BFA3-10ED-4953-A3C0-27E391321B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007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1751-F9AD-4B1C-B3CC-7618DD1984D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536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9A56-B84A-4E14-8017-6BA6E81C1A3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99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0ED1-9261-43BB-AAB0-1AF1AAC08E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533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D7D-C0E0-4B72-809C-3C003BCC43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2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1732-90D6-4E33-974A-4548BB9124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134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145A-A3EE-4F04-B428-A3AA6230917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852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8B3D61-067F-445B-A1E2-6D20C60718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8111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EC25-3CBC-4875-B2E4-B8A572854C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4378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9C48-83A1-4525-B7A8-F444B94A1F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8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AD52-729A-44BB-8852-9D1A98E289A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6618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BFE43-46CD-42A9-86B2-71F2E69A87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779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C8C-D894-47B3-93A1-72EDDED325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0205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AC82-9E8B-4C89-A497-29F3CA9893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70808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1484-EDE1-4902-A384-B450F633EA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2181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0E06D-8F95-446A-AAC8-6DCD9CE493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9297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DB4-6AFE-41C2-9438-DD465978329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7654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787CC-0587-4BBF-844F-D659F3EB02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6849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D8CD-1CAC-4D38-A4B6-27DCC96407D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4653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9CE8-87FD-4FF4-BE95-8C712A596B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4490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14B66-ABD4-40E5-93E6-2E7B6E9525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9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0FA4-12B5-4BA2-9E92-B06D774131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2414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FA8EF62-2E40-45BE-A946-04A4FC63B3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6173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0808-B809-46F4-A6F6-6E305970C0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9278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D8EFF-15ED-4ADD-870B-198F73DD45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0404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240B-49AC-4B8F-9A80-ED1FDAE22F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2321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A5E5-35A3-4320-8F89-D55633BFF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068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DE8D-C615-4F5E-8C32-C9FBB0C4F59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897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674AC-8A89-4CB5-B343-157D7B2338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9149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AF9AB-2AC2-4149-B672-A01C0D3638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575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2C26-10D0-4903-8A33-3913656157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423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2E525-7899-4EB2-AC6E-8F426E7526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44EC-920C-4301-9063-CD1BFAF526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9843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0271-1032-49C7-AD89-B3606787ED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2253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3083-4779-4A5A-BAC8-6D63DA8522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911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B8FE-35B2-4E0C-8B20-54A2BFD88D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7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FBC5-1F25-42B1-92A6-21B4EFDD76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81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EEB5-FD6E-4D77-BB30-E792CAF3F5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2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65AED-DB7A-4CAF-8D4F-E336771BE2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62771F-3797-4899-8AD8-04F08C5508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0A3A0E2A-9C56-42E9-BAEF-AF6921030B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4103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A257BDF1-D4A1-48EA-9020-84061059F1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5129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F0B618D7-46E3-4555-84B8-5466F752A5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615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mihaly_csikszentmihalyi_on_flo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omodorotechniqu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24744"/>
            <a:ext cx="8496300" cy="1440160"/>
          </a:xfrm>
        </p:spPr>
        <p:txBody>
          <a:bodyPr/>
          <a:lstStyle/>
          <a:p>
            <a:r>
              <a:rPr lang="en-GB" sz="4000" dirty="0" smtClean="0"/>
              <a:t>Motivation Workshop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717032"/>
            <a:ext cx="8496300" cy="2278509"/>
          </a:xfrm>
        </p:spPr>
        <p:txBody>
          <a:bodyPr/>
          <a:lstStyle/>
          <a:p>
            <a:r>
              <a:rPr lang="en-GB" dirty="0" smtClean="0"/>
              <a:t>Angela Gallagher-Brett (A.Gallagher-Brett@soton.ac.uk)</a:t>
            </a:r>
          </a:p>
          <a:p>
            <a:r>
              <a:rPr lang="en-GB" dirty="0" smtClean="0"/>
              <a:t>PGR Training</a:t>
            </a:r>
          </a:p>
          <a:p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9278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Plan and manage your tasks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68111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dirty="0" smtClean="0"/>
              <a:t>Set yourself some goals – long-term &amp; short-term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Define your goal clearly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List the steps to take to reach the goal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Think of possible problems that could interfere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Think of solutions to the problems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Set a timeline for reaching the goal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Evaluate your progress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Reward yourself for your achievements</a:t>
            </a:r>
          </a:p>
          <a:p>
            <a:pPr marL="0" indent="0">
              <a:buNone/>
            </a:pPr>
            <a:r>
              <a:rPr lang="en-GB" sz="1800" dirty="0" smtClean="0"/>
              <a:t>(from McCombs &amp; Pope, 1994: Motivating hard to reach students)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71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Goal-setting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969147"/>
          </a:xfrm>
        </p:spPr>
        <p:txBody>
          <a:bodyPr/>
          <a:lstStyle/>
          <a:p>
            <a:r>
              <a:rPr lang="en-GB" dirty="0" smtClean="0"/>
              <a:t>My specific goals for this month are…</a:t>
            </a:r>
          </a:p>
          <a:p>
            <a:r>
              <a:rPr lang="en-GB" dirty="0"/>
              <a:t>Actions or steps I will take to accomplish these goals are…</a:t>
            </a:r>
          </a:p>
          <a:p>
            <a:r>
              <a:rPr lang="en-GB" dirty="0"/>
              <a:t>How I will know I have accomplished my goals is by…</a:t>
            </a:r>
          </a:p>
          <a:p>
            <a:r>
              <a:rPr lang="en-GB" dirty="0"/>
              <a:t>Possible difficulties that may interfere with my goals are</a:t>
            </a:r>
            <a:r>
              <a:rPr lang="en-GB" dirty="0" smtClean="0"/>
              <a:t>…</a:t>
            </a:r>
          </a:p>
          <a:p>
            <a:r>
              <a:rPr lang="en-GB" dirty="0"/>
              <a:t>I can overcome these difficulties by</a:t>
            </a:r>
            <a:r>
              <a:rPr lang="en-GB" dirty="0" smtClean="0"/>
              <a:t>……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1800" dirty="0" smtClean="0"/>
              <a:t>(adapted </a:t>
            </a:r>
            <a:r>
              <a:rPr lang="en-GB" sz="1800" dirty="0"/>
              <a:t>from </a:t>
            </a:r>
            <a:r>
              <a:rPr lang="en-GB" sz="1800" dirty="0" err="1"/>
              <a:t>Dörnyei</a:t>
            </a:r>
            <a:r>
              <a:rPr lang="en-GB" sz="1800" dirty="0"/>
              <a:t>, 2001: Motivational strategies </a:t>
            </a:r>
            <a:r>
              <a:rPr lang="en-GB" sz="1800" dirty="0" smtClean="0"/>
              <a:t>in the language classroom)</a:t>
            </a:r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5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Collaborate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465091"/>
          </a:xfrm>
        </p:spPr>
        <p:txBody>
          <a:bodyPr/>
          <a:lstStyle/>
          <a:p>
            <a:r>
              <a:rPr lang="en-GB" sz="2800" dirty="0" smtClean="0"/>
              <a:t> A PhD can be lonely</a:t>
            </a:r>
          </a:p>
          <a:p>
            <a:r>
              <a:rPr lang="en-GB" sz="2800" dirty="0" smtClean="0"/>
              <a:t>Work with your peers – form studying groups or partnerships</a:t>
            </a:r>
          </a:p>
          <a:p>
            <a:r>
              <a:rPr lang="en-GB" sz="2800" dirty="0" smtClean="0"/>
              <a:t>Talk about your research</a:t>
            </a:r>
          </a:p>
          <a:p>
            <a:r>
              <a:rPr lang="en-GB" sz="2800" dirty="0" smtClean="0"/>
              <a:t>Look out for &amp; attend events which could help you to meet people with similar interests</a:t>
            </a:r>
            <a:endParaRPr lang="en-GB" sz="2800" dirty="0"/>
          </a:p>
          <a:p>
            <a:r>
              <a:rPr lang="en-GB" sz="2800" dirty="0" smtClean="0"/>
              <a:t>Ask for help when you need it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2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concept of ‘flow’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969148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>
                <a:solidFill>
                  <a:schemeClr val="tx2"/>
                </a:solidFill>
              </a:rPr>
              <a:t>Work of </a:t>
            </a:r>
            <a:r>
              <a:rPr lang="en-GB" sz="2000" dirty="0" err="1" smtClean="0">
                <a:solidFill>
                  <a:schemeClr val="tx2"/>
                </a:solidFill>
              </a:rPr>
              <a:t>Mihaly</a:t>
            </a:r>
            <a:r>
              <a:rPr lang="en-GB" sz="2000" dirty="0" smtClean="0">
                <a:solidFill>
                  <a:schemeClr val="tx2"/>
                </a:solidFill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</a:rPr>
              <a:t>Csikszentmihalyi</a:t>
            </a:r>
            <a:r>
              <a:rPr lang="en-GB" sz="2000" dirty="0">
                <a:solidFill>
                  <a:schemeClr val="tx2"/>
                </a:solidFill>
              </a:rPr>
              <a:t> - </a:t>
            </a:r>
            <a:r>
              <a:rPr lang="en-GB" sz="2000" dirty="0">
                <a:solidFill>
                  <a:schemeClr val="tx2"/>
                </a:solidFill>
                <a:hlinkClick r:id="rId2"/>
              </a:rPr>
              <a:t>http://</a:t>
            </a:r>
            <a:r>
              <a:rPr lang="en-GB" sz="2000" dirty="0" smtClean="0">
                <a:solidFill>
                  <a:schemeClr val="tx2"/>
                </a:solidFill>
                <a:hlinkClick r:id="rId2"/>
              </a:rPr>
              <a:t>www.ted.com/talks/mihaly_csikszentmihalyi_on_flow</a:t>
            </a:r>
            <a:r>
              <a:rPr lang="en-GB" sz="2000" dirty="0" smtClean="0">
                <a:solidFill>
                  <a:schemeClr val="tx2"/>
                </a:solidFill>
              </a:rPr>
              <a:t> </a:t>
            </a:r>
            <a:endParaRPr lang="en-GB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does it feel to be in ‘flow’?</a:t>
            </a:r>
          </a:p>
          <a:p>
            <a:r>
              <a:rPr lang="en-GB" dirty="0" smtClean="0"/>
              <a:t>Completely involved in what you are doing</a:t>
            </a:r>
          </a:p>
          <a:p>
            <a:r>
              <a:rPr lang="en-GB" dirty="0" smtClean="0"/>
              <a:t>Highly focused</a:t>
            </a:r>
            <a:endParaRPr lang="en-GB" dirty="0" smtClean="0"/>
          </a:p>
          <a:p>
            <a:r>
              <a:rPr lang="en-GB" dirty="0" smtClean="0"/>
              <a:t>You are finding the task challenging </a:t>
            </a:r>
            <a:r>
              <a:rPr lang="en-GB" dirty="0" smtClean="0"/>
              <a:t>but </a:t>
            </a:r>
            <a:r>
              <a:rPr lang="en-GB" dirty="0" smtClean="0"/>
              <a:t>achievable – you know you can do it</a:t>
            </a:r>
            <a:endParaRPr lang="en-GB" dirty="0" smtClean="0"/>
          </a:p>
          <a:p>
            <a:r>
              <a:rPr lang="en-GB" dirty="0" smtClean="0"/>
              <a:t>You forget about the time</a:t>
            </a:r>
          </a:p>
          <a:p>
            <a:r>
              <a:rPr lang="en-GB" dirty="0" smtClean="0"/>
              <a:t>You are enjoying yourself</a:t>
            </a:r>
          </a:p>
          <a:p>
            <a:pPr marL="0" indent="0">
              <a:buNone/>
            </a:pPr>
            <a:r>
              <a:rPr lang="en-GB" sz="2800" dirty="0" smtClean="0"/>
              <a:t> 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00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To achieve a feeling of ‘flow’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465091"/>
          </a:xfrm>
        </p:spPr>
        <p:txBody>
          <a:bodyPr/>
          <a:lstStyle/>
          <a:p>
            <a:r>
              <a:rPr lang="en-GB" sz="2800" dirty="0" smtClean="0"/>
              <a:t> You need a clear set of goals</a:t>
            </a:r>
          </a:p>
          <a:p>
            <a:r>
              <a:rPr lang="en-GB" sz="2800" dirty="0" smtClean="0"/>
              <a:t>You need to perceive your task as challenging</a:t>
            </a:r>
          </a:p>
          <a:p>
            <a:r>
              <a:rPr lang="en-GB" sz="2800" dirty="0" smtClean="0"/>
              <a:t>You have the confidence that your skills are good enough to complete the task</a:t>
            </a:r>
          </a:p>
          <a:p>
            <a:r>
              <a:rPr lang="en-GB" sz="2800" dirty="0" smtClean="0"/>
              <a:t>You find the task enjoyable for its own sake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55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96300" cy="1080120"/>
          </a:xfrm>
        </p:spPr>
        <p:txBody>
          <a:bodyPr/>
          <a:lstStyle/>
          <a:p>
            <a:r>
              <a:rPr lang="en-GB" b="1" dirty="0" smtClean="0"/>
              <a:t>Develop strategies to help you through tough times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496300" cy="4465091"/>
          </a:xfrm>
        </p:spPr>
        <p:txBody>
          <a:bodyPr/>
          <a:lstStyle/>
          <a:p>
            <a:r>
              <a:rPr lang="en-GB" sz="3200" b="1" dirty="0" smtClean="0"/>
              <a:t>Which motivational strategies have you used to help you in the past?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Take time for reflecting &amp; reviewing your progress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Keep your notes organised &amp; your research plan up-to-date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Have your support network ready for when you need it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Even doing a small amount of work will help you progress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Persist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Remind yourself of the reasons why you are doing a PhD</a:t>
            </a:r>
          </a:p>
          <a:p>
            <a:pPr>
              <a:spcAft>
                <a:spcPts val="1200"/>
              </a:spcAft>
            </a:pPr>
            <a:endParaRPr lang="en-GB" sz="2800" dirty="0" smtClean="0"/>
          </a:p>
          <a:p>
            <a:pPr marL="0" indent="0">
              <a:buNone/>
            </a:pPr>
            <a:endParaRPr lang="en-GB" sz="3200" dirty="0" smtClean="0"/>
          </a:p>
          <a:p>
            <a:endParaRPr lang="en-GB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66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96300" cy="1080120"/>
          </a:xfrm>
        </p:spPr>
        <p:txBody>
          <a:bodyPr/>
          <a:lstStyle/>
          <a:p>
            <a:r>
              <a:rPr lang="en-GB" b="1" dirty="0" smtClean="0"/>
              <a:t>Questions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496300" cy="4465091"/>
          </a:xfrm>
        </p:spPr>
        <p:txBody>
          <a:bodyPr/>
          <a:lstStyle/>
          <a:p>
            <a:pPr>
              <a:spcAft>
                <a:spcPts val="1200"/>
              </a:spcAft>
            </a:pPr>
            <a:endParaRPr lang="en-GB" sz="2800" dirty="0" smtClean="0"/>
          </a:p>
          <a:p>
            <a:pPr marL="0" indent="0">
              <a:buNone/>
            </a:pPr>
            <a:endParaRPr lang="en-GB" sz="3200" dirty="0" smtClean="0"/>
          </a:p>
          <a:p>
            <a:endParaRPr lang="en-GB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3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23850" y="2060847"/>
            <a:ext cx="8496300" cy="375416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GB" sz="3200" b="1" dirty="0" smtClean="0"/>
              <a:t>It’s important to distinguish between your motivation for starting a PhD in the first place and the motivation you will need to keep going to the end.</a:t>
            </a:r>
            <a:endParaRPr lang="en-GB" sz="3200" b="1" dirty="0" smtClean="0"/>
          </a:p>
          <a:p>
            <a:pPr marL="0" indent="0" eaLnBrk="1" hangingPunct="1">
              <a:buNone/>
              <a:defRPr/>
            </a:pPr>
            <a:endParaRPr lang="en-GB" sz="36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296814"/>
          </a:xfrm>
        </p:spPr>
        <p:txBody>
          <a:bodyPr/>
          <a:lstStyle/>
          <a:p>
            <a:pPr eaLnBrk="1" hangingPunct="1"/>
            <a:r>
              <a:rPr lang="en-GB" sz="3600" b="1" dirty="0" smtClean="0"/>
              <a:t>Your motivation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1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23850" y="2564903"/>
            <a:ext cx="8496300" cy="3250109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b="1" dirty="0" smtClean="0"/>
              <a:t>Why are you doing a PhD?</a:t>
            </a:r>
          </a:p>
          <a:p>
            <a:pPr eaLnBrk="1" hangingPunct="1">
              <a:defRPr/>
            </a:pPr>
            <a:r>
              <a:rPr lang="en-GB" sz="3600" b="1" dirty="0" smtClean="0"/>
              <a:t>What key benefits do you associate with doing a PhD?</a:t>
            </a:r>
          </a:p>
          <a:p>
            <a:pPr marL="0" indent="0" eaLnBrk="1" hangingPunct="1">
              <a:buNone/>
              <a:defRPr/>
            </a:pPr>
            <a:endParaRPr lang="en-GB" sz="36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296814"/>
          </a:xfrm>
        </p:spPr>
        <p:txBody>
          <a:bodyPr/>
          <a:lstStyle/>
          <a:p>
            <a:pPr eaLnBrk="1" hangingPunct="1"/>
            <a:r>
              <a:rPr lang="en-GB" sz="3600" b="1" dirty="0" smtClean="0"/>
              <a:t>Your motivation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080790"/>
          </a:xfrm>
        </p:spPr>
        <p:txBody>
          <a:bodyPr/>
          <a:lstStyle/>
          <a:p>
            <a:r>
              <a:rPr lang="en-GB" b="1" dirty="0" smtClean="0"/>
              <a:t>Your demotivation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8496300" cy="4042792"/>
          </a:xfrm>
        </p:spPr>
        <p:txBody>
          <a:bodyPr/>
          <a:lstStyle/>
          <a:p>
            <a:r>
              <a:rPr lang="en-GB" sz="3600" b="1" dirty="0" smtClean="0"/>
              <a:t>What kinds of motivational barriers and difficulties have you experienced during your PhD?</a:t>
            </a:r>
            <a:endParaRPr lang="en-GB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6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23850" y="2204865"/>
            <a:ext cx="8496300" cy="4392488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Manage your time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Look after yourself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Know where &amp; when you work best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Plan and manage your tasks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Collaborate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‘Flow’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Develop strategies to help you through the tough times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Remind yourself of why you are doing a PhD in the first place</a:t>
            </a:r>
          </a:p>
          <a:p>
            <a:pPr eaLnBrk="1" hangingPunct="1">
              <a:defRPr/>
            </a:pPr>
            <a:endParaRPr lang="en-GB" sz="2800" dirty="0" smtClean="0"/>
          </a:p>
          <a:p>
            <a:pPr marL="0" indent="0" eaLnBrk="1" hangingPunct="1">
              <a:buNone/>
              <a:defRPr/>
            </a:pPr>
            <a:endParaRPr lang="en-GB" sz="36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296814"/>
          </a:xfrm>
        </p:spPr>
        <p:txBody>
          <a:bodyPr/>
          <a:lstStyle/>
          <a:p>
            <a:pPr eaLnBrk="1" hangingPunct="1"/>
            <a:r>
              <a:rPr lang="en-GB" sz="3600" b="1" dirty="0" smtClean="0"/>
              <a:t>Key principles in motivating yourself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141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23850" y="1628800"/>
            <a:ext cx="8496300" cy="4968551"/>
          </a:xfr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Work back from your milestone deadlines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dirty="0" smtClean="0"/>
              <a:t>Identify what you need to do and when it needs to be done by &amp; also:</a:t>
            </a:r>
          </a:p>
          <a:p>
            <a:pPr lvl="1"/>
            <a:r>
              <a:rPr lang="en-GB" dirty="0"/>
              <a:t>What a task involves</a:t>
            </a:r>
          </a:p>
          <a:p>
            <a:pPr lvl="1"/>
            <a:r>
              <a:rPr lang="en-GB" dirty="0"/>
              <a:t>How long it’s going to take</a:t>
            </a:r>
          </a:p>
          <a:p>
            <a:pPr lvl="1"/>
            <a:r>
              <a:rPr lang="en-GB" dirty="0"/>
              <a:t>When you are actually going to do it</a:t>
            </a:r>
          </a:p>
          <a:p>
            <a:pPr lvl="1"/>
            <a:r>
              <a:rPr lang="en-GB" dirty="0"/>
              <a:t>Who you might need to help you</a:t>
            </a:r>
          </a:p>
          <a:p>
            <a:pPr lvl="1"/>
            <a:r>
              <a:rPr lang="en-GB" dirty="0"/>
              <a:t>What resources/materials you need to do it</a:t>
            </a:r>
          </a:p>
          <a:p>
            <a:r>
              <a:rPr lang="en-GB" dirty="0">
                <a:solidFill>
                  <a:schemeClr val="tx2"/>
                </a:solidFill>
              </a:rPr>
              <a:t>Can you break the big task up into smaller tasks?</a:t>
            </a:r>
          </a:p>
          <a:p>
            <a:pPr marL="0" indent="0" eaLnBrk="1" hangingPunct="1">
              <a:buNone/>
              <a:defRPr/>
            </a:pPr>
            <a:endParaRPr lang="en-GB" sz="28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720750"/>
          </a:xfrm>
        </p:spPr>
        <p:txBody>
          <a:bodyPr/>
          <a:lstStyle/>
          <a:p>
            <a:pPr eaLnBrk="1" hangingPunct="1"/>
            <a:r>
              <a:rPr lang="en-GB" sz="3600" b="1" dirty="0" smtClean="0"/>
              <a:t>Managing your time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525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Managing your time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969148"/>
          </a:xfrm>
        </p:spPr>
        <p:txBody>
          <a:bodyPr/>
          <a:lstStyle/>
          <a:p>
            <a:r>
              <a:rPr lang="en-GB" sz="2800" dirty="0">
                <a:solidFill>
                  <a:schemeClr val="tx2"/>
                </a:solidFill>
              </a:rPr>
              <a:t>….don’t forget about tasks that are important but not urgent</a:t>
            </a:r>
          </a:p>
          <a:p>
            <a:r>
              <a:rPr lang="en-GB" sz="2800" dirty="0" smtClean="0">
                <a:solidFill>
                  <a:schemeClr val="tx2"/>
                </a:solidFill>
              </a:rPr>
              <a:t>Remember </a:t>
            </a:r>
            <a:r>
              <a:rPr lang="en-GB" sz="2800" dirty="0">
                <a:solidFill>
                  <a:schemeClr val="tx2"/>
                </a:solidFill>
              </a:rPr>
              <a:t>.. writing always takes longer than you think</a:t>
            </a:r>
          </a:p>
          <a:p>
            <a:r>
              <a:rPr lang="en-GB" sz="2800" dirty="0"/>
              <a:t>Learn to make use of little pieces of </a:t>
            </a:r>
            <a:r>
              <a:rPr lang="en-GB" sz="2800" dirty="0" smtClean="0"/>
              <a:t>time – it improves your efficiency &amp; keeps you motivated</a:t>
            </a:r>
          </a:p>
          <a:p>
            <a:r>
              <a:rPr lang="en-GB" sz="2800" dirty="0" err="1" smtClean="0"/>
              <a:t>Pomodoro</a:t>
            </a:r>
            <a:r>
              <a:rPr lang="en-GB" sz="2800" dirty="0" smtClean="0"/>
              <a:t> </a:t>
            </a:r>
            <a:r>
              <a:rPr lang="en-GB" sz="2800" dirty="0"/>
              <a:t>Technique - </a:t>
            </a:r>
            <a:r>
              <a:rPr lang="en-GB" sz="2800" dirty="0">
                <a:hlinkClick r:id="rId2"/>
              </a:rPr>
              <a:t>http://pomodorotechnique.com</a:t>
            </a:r>
            <a:r>
              <a:rPr lang="en-GB" sz="2800" dirty="0" smtClean="0">
                <a:hlinkClick r:id="rId2"/>
              </a:rPr>
              <a:t>/</a:t>
            </a:r>
            <a:endParaRPr lang="en-GB" sz="2800" dirty="0" smtClean="0"/>
          </a:p>
          <a:p>
            <a:endParaRPr lang="en-GB" sz="2800" dirty="0"/>
          </a:p>
          <a:p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28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224806"/>
          </a:xfrm>
        </p:spPr>
        <p:txBody>
          <a:bodyPr/>
          <a:lstStyle/>
          <a:p>
            <a:r>
              <a:rPr lang="en-GB" b="1" dirty="0" smtClean="0"/>
              <a:t>Time and place elements of motivation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988840"/>
            <a:ext cx="8496300" cy="4464495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sz="3600" dirty="0" smtClean="0"/>
              <a:t>Identify the time of day when you are at your best</a:t>
            </a:r>
          </a:p>
          <a:p>
            <a:pPr lvl="1"/>
            <a:r>
              <a:rPr lang="en-GB" dirty="0" smtClean="0"/>
              <a:t>For many of us it is the morning</a:t>
            </a:r>
          </a:p>
          <a:p>
            <a:r>
              <a:rPr lang="en-GB" sz="3600" dirty="0" smtClean="0"/>
              <a:t>Ensure that you’ve worked on your PhD before you lose control of your day</a:t>
            </a:r>
          </a:p>
          <a:p>
            <a:r>
              <a:rPr lang="en-GB" sz="3600" dirty="0" smtClean="0"/>
              <a:t>Location matters – find somewhere to study that suits you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2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Look after yourself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825132"/>
          </a:xfrm>
        </p:spPr>
        <p:txBody>
          <a:bodyPr/>
          <a:lstStyle/>
          <a:p>
            <a:r>
              <a:rPr lang="en-GB" sz="3600" dirty="0" smtClean="0"/>
              <a:t>Seriously…</a:t>
            </a:r>
          </a:p>
          <a:p>
            <a:pPr lvl="1">
              <a:spcAft>
                <a:spcPts val="600"/>
              </a:spcAft>
            </a:pPr>
            <a:r>
              <a:rPr lang="en-GB" sz="3600" dirty="0" smtClean="0"/>
              <a:t>Take regular breaks</a:t>
            </a:r>
          </a:p>
          <a:p>
            <a:pPr lvl="1">
              <a:spcAft>
                <a:spcPts val="600"/>
              </a:spcAft>
            </a:pPr>
            <a:r>
              <a:rPr lang="en-GB" sz="3600" dirty="0" smtClean="0"/>
              <a:t>Get some relaxation</a:t>
            </a:r>
          </a:p>
          <a:p>
            <a:pPr lvl="1">
              <a:spcAft>
                <a:spcPts val="600"/>
              </a:spcAft>
            </a:pPr>
            <a:r>
              <a:rPr lang="en-GB" sz="3600" dirty="0" smtClean="0"/>
              <a:t>Eat well</a:t>
            </a:r>
          </a:p>
          <a:p>
            <a:pPr lvl="1">
              <a:spcAft>
                <a:spcPts val="600"/>
              </a:spcAft>
            </a:pPr>
            <a:r>
              <a:rPr lang="en-GB" sz="3600" dirty="0" smtClean="0"/>
              <a:t>Sleep well</a:t>
            </a:r>
          </a:p>
          <a:p>
            <a:pPr lvl="1">
              <a:spcAft>
                <a:spcPts val="600"/>
              </a:spcAft>
            </a:pPr>
            <a:r>
              <a:rPr lang="en-GB" sz="3600" dirty="0" smtClean="0"/>
              <a:t>Get some fresh air and exercise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43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2577</TotalTime>
  <Words>683</Words>
  <Application>Microsoft Office PowerPoint</Application>
  <PresentationFormat>On-screen Show (4:3)</PresentationFormat>
  <Paragraphs>113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uos_ppt__template_v7</vt:lpstr>
      <vt:lpstr>UOS divider slide design</vt:lpstr>
      <vt:lpstr>UOS full bleed image</vt:lpstr>
      <vt:lpstr>1_UOS divider slide design</vt:lpstr>
      <vt:lpstr>1_uos_ppt__template_v7</vt:lpstr>
      <vt:lpstr>2_uos_ppt__template_v7</vt:lpstr>
      <vt:lpstr>Motivation Workshop</vt:lpstr>
      <vt:lpstr>Your motivation</vt:lpstr>
      <vt:lpstr>Your motivation</vt:lpstr>
      <vt:lpstr>Your demotivation  </vt:lpstr>
      <vt:lpstr>Key principles in motivating yourself</vt:lpstr>
      <vt:lpstr>Managing your time</vt:lpstr>
      <vt:lpstr>Managing your time</vt:lpstr>
      <vt:lpstr>Time and place elements of motivation</vt:lpstr>
      <vt:lpstr>Look after yourself </vt:lpstr>
      <vt:lpstr>Plan and manage your tasks</vt:lpstr>
      <vt:lpstr>Goal-setting</vt:lpstr>
      <vt:lpstr>Collaborate</vt:lpstr>
      <vt:lpstr>The concept of ‘flow’</vt:lpstr>
      <vt:lpstr>To achieve a feeling of ‘flow’</vt:lpstr>
      <vt:lpstr>Develop strategies to help you through tough times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Gallagher-Brett A.</cp:lastModifiedBy>
  <cp:revision>131</cp:revision>
  <cp:lastPrinted>2013-03-05T16:45:06Z</cp:lastPrinted>
  <dcterms:created xsi:type="dcterms:W3CDTF">2008-01-18T13:45:32Z</dcterms:created>
  <dcterms:modified xsi:type="dcterms:W3CDTF">2014-07-14T15:52:46Z</dcterms:modified>
</cp:coreProperties>
</file>