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6" r:id="rId2"/>
    <p:sldId id="383" r:id="rId3"/>
    <p:sldId id="375" r:id="rId4"/>
    <p:sldId id="368" r:id="rId5"/>
    <p:sldId id="325" r:id="rId6"/>
    <p:sldId id="363" r:id="rId7"/>
    <p:sldId id="369" r:id="rId8"/>
    <p:sldId id="364" r:id="rId9"/>
    <p:sldId id="370" r:id="rId10"/>
    <p:sldId id="365" r:id="rId11"/>
    <p:sldId id="371" r:id="rId12"/>
    <p:sldId id="380" r:id="rId13"/>
    <p:sldId id="376" r:id="rId14"/>
    <p:sldId id="377" r:id="rId15"/>
    <p:sldId id="379" r:id="rId16"/>
    <p:sldId id="366" r:id="rId17"/>
    <p:sldId id="361" r:id="rId18"/>
    <p:sldId id="382" r:id="rId19"/>
    <p:sldId id="367" r:id="rId20"/>
    <p:sldId id="3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191"/>
    <a:srgbClr val="60B5CC"/>
    <a:srgbClr val="008000"/>
    <a:srgbClr val="006600"/>
    <a:srgbClr val="BE9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64654" autoAdjust="0"/>
  </p:normalViewPr>
  <p:slideViewPr>
    <p:cSldViewPr>
      <p:cViewPr>
        <p:scale>
          <a:sx n="60" d="100"/>
          <a:sy n="60" d="100"/>
        </p:scale>
        <p:origin x="-852" y="-72"/>
      </p:cViewPr>
      <p:guideLst>
        <p:guide orient="horz" pos="2160"/>
        <p:guide pos="2880"/>
      </p:guideLst>
    </p:cSldViewPr>
  </p:slideViewPr>
  <p:outlineViewPr>
    <p:cViewPr>
      <p:scale>
        <a:sx n="33" d="100"/>
        <a:sy n="33" d="100"/>
      </p:scale>
      <p:origin x="48" y="184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F0452-BECF-43C9-A22B-05C9EE545B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DEF4FF93-966E-4EA6-AAF4-666B2CD05A78}">
      <dgm:prSet phldrT="[Text]" custT="1"/>
      <dgm:spPr>
        <a:solidFill>
          <a:srgbClr val="60B5CC"/>
        </a:solidFill>
      </dgm:spPr>
      <dgm:t>
        <a:bodyPr/>
        <a:lstStyle/>
        <a:p>
          <a:r>
            <a:rPr lang="en-GB" sz="2800" b="1" dirty="0" smtClean="0">
              <a:solidFill>
                <a:schemeClr val="tx1"/>
              </a:solidFill>
              <a:latin typeface="Calibri" pitchFamily="34" charset="0"/>
            </a:rPr>
            <a:t>270 data collection instruments</a:t>
          </a:r>
          <a:endParaRPr lang="en-GB" sz="2800" b="1" dirty="0">
            <a:solidFill>
              <a:schemeClr val="tx1"/>
            </a:solidFill>
            <a:latin typeface="Calibri" pitchFamily="34" charset="0"/>
          </a:endParaRPr>
        </a:p>
      </dgm:t>
    </dgm:pt>
    <dgm:pt modelId="{5A73E7EC-542A-4B98-8D3A-82DC787A1B3A}" type="parTrans" cxnId="{3E8127D7-78FD-44DB-B417-055EAED498B4}">
      <dgm:prSet/>
      <dgm:spPr/>
      <dgm:t>
        <a:bodyPr/>
        <a:lstStyle/>
        <a:p>
          <a:endParaRPr lang="en-GB"/>
        </a:p>
      </dgm:t>
    </dgm:pt>
    <dgm:pt modelId="{9DB75EC2-50D0-4756-91BF-5C203128AB1A}" type="sibTrans" cxnId="{3E8127D7-78FD-44DB-B417-055EAED498B4}">
      <dgm:prSet/>
      <dgm:spPr/>
      <dgm:t>
        <a:bodyPr/>
        <a:lstStyle/>
        <a:p>
          <a:endParaRPr lang="en-GB"/>
        </a:p>
      </dgm:t>
    </dgm:pt>
    <dgm:pt modelId="{1D8FB24C-CEC0-4E5C-9E54-4A5BEA7F2220}">
      <dgm:prSet phldrT="[Text]" custT="1"/>
      <dgm:spPr>
        <a:solidFill>
          <a:srgbClr val="60B5CC"/>
        </a:solidFill>
        <a:ln>
          <a:noFill/>
        </a:ln>
      </dgm:spPr>
      <dgm:t>
        <a:bodyPr/>
        <a:lstStyle/>
        <a:p>
          <a:r>
            <a:rPr lang="en-GB" sz="2400" b="1" dirty="0" smtClean="0">
              <a:solidFill>
                <a:schemeClr val="tx1"/>
              </a:solidFill>
              <a:latin typeface="Calibri" pitchFamily="34" charset="0"/>
            </a:rPr>
            <a:t>24</a:t>
          </a:r>
          <a:r>
            <a:rPr lang="en-GB" sz="2400" dirty="0" smtClean="0">
              <a:solidFill>
                <a:schemeClr val="tx1"/>
              </a:solidFill>
              <a:latin typeface="Calibri" pitchFamily="34" charset="0"/>
            </a:rPr>
            <a:t> languages</a:t>
          </a:r>
        </a:p>
        <a:p>
          <a:r>
            <a:rPr lang="en-GB" sz="2400" b="1" dirty="0" smtClean="0">
              <a:solidFill>
                <a:schemeClr val="tx1"/>
              </a:solidFill>
              <a:latin typeface="Calibri" pitchFamily="34" charset="0"/>
            </a:rPr>
            <a:t>38</a:t>
          </a:r>
          <a:r>
            <a:rPr lang="en-GB" sz="2400" dirty="0" smtClean="0">
              <a:solidFill>
                <a:schemeClr val="tx1"/>
              </a:solidFill>
              <a:latin typeface="Calibri" pitchFamily="34" charset="0"/>
            </a:rPr>
            <a:t> language combinations</a:t>
          </a:r>
          <a:endParaRPr lang="en-GB" sz="2400" dirty="0">
            <a:solidFill>
              <a:schemeClr val="tx1"/>
            </a:solidFill>
            <a:latin typeface="Calibri" pitchFamily="34" charset="0"/>
          </a:endParaRPr>
        </a:p>
      </dgm:t>
    </dgm:pt>
    <dgm:pt modelId="{0BB90DDE-39E3-479F-B04B-DEBB7071CCB0}" type="parTrans" cxnId="{95BBC985-10D3-4DEE-A06B-B912412C056D}">
      <dgm:prSet/>
      <dgm:spPr/>
      <dgm:t>
        <a:bodyPr/>
        <a:lstStyle/>
        <a:p>
          <a:endParaRPr lang="en-GB"/>
        </a:p>
      </dgm:t>
    </dgm:pt>
    <dgm:pt modelId="{86758780-45EB-44FE-98B3-EED5ECB38EFB}" type="sibTrans" cxnId="{95BBC985-10D3-4DEE-A06B-B912412C056D}">
      <dgm:prSet/>
      <dgm:spPr/>
      <dgm:t>
        <a:bodyPr/>
        <a:lstStyle/>
        <a:p>
          <a:endParaRPr lang="en-GB"/>
        </a:p>
      </dgm:t>
    </dgm:pt>
    <dgm:pt modelId="{A6E3EC6D-B22F-4C8C-9EEF-14C2DFA3A515}">
      <dgm:prSet phldrT="[Text]" custT="1"/>
      <dgm:spPr>
        <a:solidFill>
          <a:srgbClr val="DD9191">
            <a:alpha val="90000"/>
          </a:srgbClr>
        </a:solidFill>
        <a:ln>
          <a:noFill/>
        </a:ln>
      </dgm:spPr>
      <dgm:t>
        <a:bodyPr/>
        <a:lstStyle/>
        <a:p>
          <a:r>
            <a:rPr lang="en-GB" sz="2400" dirty="0" smtClean="0">
              <a:solidFill>
                <a:schemeClr val="tx1"/>
              </a:solidFill>
              <a:latin typeface="Calibri" pitchFamily="34" charset="0"/>
            </a:rPr>
            <a:t>600 authors cited</a:t>
          </a:r>
        </a:p>
        <a:p>
          <a:r>
            <a:rPr lang="en-GB" sz="2400" dirty="0" smtClean="0">
              <a:solidFill>
                <a:schemeClr val="tx1"/>
              </a:solidFill>
              <a:latin typeface="Calibri" pitchFamily="34" charset="0"/>
            </a:rPr>
            <a:t>74 journals</a:t>
          </a:r>
        </a:p>
        <a:p>
          <a:r>
            <a:rPr lang="en-GB" sz="2400" dirty="0" smtClean="0">
              <a:solidFill>
                <a:schemeClr val="tx1"/>
              </a:solidFill>
              <a:latin typeface="Calibri" pitchFamily="34" charset="0"/>
            </a:rPr>
            <a:t>195 individuals</a:t>
          </a:r>
          <a:endParaRPr lang="en-GB" sz="2400" dirty="0">
            <a:solidFill>
              <a:schemeClr val="tx1"/>
            </a:solidFill>
            <a:latin typeface="Calibri" pitchFamily="34" charset="0"/>
          </a:endParaRPr>
        </a:p>
      </dgm:t>
    </dgm:pt>
    <dgm:pt modelId="{10BBCE12-B329-42C5-A323-EDC0FB580223}" type="parTrans" cxnId="{5C4D20F5-3509-47C9-9E7A-050FAF6AC3A5}">
      <dgm:prSet/>
      <dgm:spPr/>
      <dgm:t>
        <a:bodyPr/>
        <a:lstStyle/>
        <a:p>
          <a:endParaRPr lang="en-GB"/>
        </a:p>
      </dgm:t>
    </dgm:pt>
    <dgm:pt modelId="{1A8E7D80-E525-4493-A49E-A1F4ED491E52}" type="sibTrans" cxnId="{5C4D20F5-3509-47C9-9E7A-050FAF6AC3A5}">
      <dgm:prSet/>
      <dgm:spPr/>
      <dgm:t>
        <a:bodyPr/>
        <a:lstStyle/>
        <a:p>
          <a:endParaRPr lang="en-GB"/>
        </a:p>
      </dgm:t>
    </dgm:pt>
    <dgm:pt modelId="{27D7E4F1-8774-4307-9CA2-0F0540822FEB}">
      <dgm:prSet phldrT="[Text]" custT="1"/>
      <dgm:spPr>
        <a:solidFill>
          <a:srgbClr val="60B5CC"/>
        </a:solidFill>
      </dgm:spPr>
      <dgm:t>
        <a:bodyPr/>
        <a:lstStyle/>
        <a:p>
          <a:r>
            <a:rPr lang="en-GB" sz="2400" b="0" dirty="0" smtClean="0">
              <a:solidFill>
                <a:schemeClr val="tx1"/>
              </a:solidFill>
              <a:latin typeface="Calibri" pitchFamily="34" charset="0"/>
            </a:rPr>
            <a:t>40 main instrument types</a:t>
          </a:r>
        </a:p>
        <a:p>
          <a:r>
            <a:rPr lang="en-GB" sz="2400" b="0" dirty="0" smtClean="0">
              <a:solidFill>
                <a:schemeClr val="tx1"/>
              </a:solidFill>
              <a:latin typeface="Calibri" pitchFamily="34" charset="0"/>
            </a:rPr>
            <a:t>88 sub-types</a:t>
          </a:r>
          <a:endParaRPr lang="en-GB" sz="2400" b="0" dirty="0">
            <a:solidFill>
              <a:schemeClr val="tx1"/>
            </a:solidFill>
            <a:latin typeface="Calibri" pitchFamily="34" charset="0"/>
          </a:endParaRPr>
        </a:p>
      </dgm:t>
    </dgm:pt>
    <dgm:pt modelId="{6831B5A4-8A30-45FF-93C4-00D7A43AFF3A}" type="parTrans" cxnId="{834194D7-8EAA-4431-935F-FB5F81E5CB85}">
      <dgm:prSet/>
      <dgm:spPr/>
      <dgm:t>
        <a:bodyPr/>
        <a:lstStyle/>
        <a:p>
          <a:endParaRPr lang="en-GB"/>
        </a:p>
      </dgm:t>
    </dgm:pt>
    <dgm:pt modelId="{534D5034-E940-4D45-AF4B-4B09FD4517B7}" type="sibTrans" cxnId="{834194D7-8EAA-4431-935F-FB5F81E5CB85}">
      <dgm:prSet/>
      <dgm:spPr/>
      <dgm:t>
        <a:bodyPr/>
        <a:lstStyle/>
        <a:p>
          <a:endParaRPr lang="en-GB"/>
        </a:p>
      </dgm:t>
    </dgm:pt>
    <dgm:pt modelId="{EEC9BE9C-E129-4B97-8895-A88179DF6DD3}">
      <dgm:prSet phldrT="[Text]" custT="1"/>
      <dgm:spPr>
        <a:solidFill>
          <a:srgbClr val="60B5CC"/>
        </a:solidFill>
        <a:ln>
          <a:noFill/>
        </a:ln>
      </dgm:spPr>
      <dgm:t>
        <a:bodyPr/>
        <a:lstStyle/>
        <a:p>
          <a:r>
            <a:rPr lang="en-GB" sz="2400" dirty="0" smtClean="0">
              <a:solidFill>
                <a:schemeClr val="tx1"/>
              </a:solidFill>
              <a:latin typeface="Calibri" pitchFamily="34" charset="0"/>
            </a:rPr>
            <a:t>Data covers 87 research areas</a:t>
          </a:r>
          <a:endParaRPr lang="en-GB" sz="2400" dirty="0">
            <a:solidFill>
              <a:schemeClr val="tx1"/>
            </a:solidFill>
            <a:latin typeface="Calibri" pitchFamily="34" charset="0"/>
          </a:endParaRPr>
        </a:p>
      </dgm:t>
    </dgm:pt>
    <dgm:pt modelId="{4E649763-76A2-40CB-B37E-41197C0C0763}" type="parTrans" cxnId="{8EFEEF76-D16E-47FB-877B-372C297C3469}">
      <dgm:prSet/>
      <dgm:spPr/>
      <dgm:t>
        <a:bodyPr/>
        <a:lstStyle/>
        <a:p>
          <a:endParaRPr lang="en-GB"/>
        </a:p>
      </dgm:t>
    </dgm:pt>
    <dgm:pt modelId="{53E6B8FF-932A-45AA-95A5-3A1671243879}" type="sibTrans" cxnId="{8EFEEF76-D16E-47FB-877B-372C297C3469}">
      <dgm:prSet/>
      <dgm:spPr/>
      <dgm:t>
        <a:bodyPr/>
        <a:lstStyle/>
        <a:p>
          <a:endParaRPr lang="en-GB"/>
        </a:p>
      </dgm:t>
    </dgm:pt>
    <dgm:pt modelId="{A8ECA57E-CD12-4D73-974D-721C2F76AD9C}">
      <dgm:prSet phldrT="[Text]" custT="1"/>
      <dgm:spPr>
        <a:solidFill>
          <a:srgbClr val="DD9191">
            <a:alpha val="90000"/>
          </a:srgbClr>
        </a:solidFill>
        <a:ln>
          <a:noFill/>
        </a:ln>
      </dgm:spPr>
      <dgm:t>
        <a:bodyPr/>
        <a:lstStyle/>
        <a:p>
          <a:r>
            <a:rPr lang="en-GB" sz="2400" b="1" dirty="0" smtClean="0">
              <a:solidFill>
                <a:schemeClr val="tx1"/>
              </a:solidFill>
              <a:latin typeface="Calibri" pitchFamily="34" charset="0"/>
            </a:rPr>
            <a:t>36</a:t>
          </a:r>
          <a:r>
            <a:rPr lang="en-GB" sz="2400" dirty="0" smtClean="0">
              <a:solidFill>
                <a:schemeClr val="tx1"/>
              </a:solidFill>
              <a:latin typeface="Calibri" pitchFamily="34" charset="0"/>
            </a:rPr>
            <a:t> linguistic features</a:t>
          </a:r>
        </a:p>
      </dgm:t>
    </dgm:pt>
    <dgm:pt modelId="{D568B576-3728-4F0D-BE55-FBAFF2424C6F}" type="parTrans" cxnId="{59CCA81F-E33D-44AE-9A43-54B0A42A815E}">
      <dgm:prSet/>
      <dgm:spPr/>
      <dgm:t>
        <a:bodyPr/>
        <a:lstStyle/>
        <a:p>
          <a:endParaRPr lang="en-GB"/>
        </a:p>
      </dgm:t>
    </dgm:pt>
    <dgm:pt modelId="{23F8F7DC-C085-451B-A252-5062B6A7A191}" type="sibTrans" cxnId="{59CCA81F-E33D-44AE-9A43-54B0A42A815E}">
      <dgm:prSet/>
      <dgm:spPr/>
      <dgm:t>
        <a:bodyPr/>
        <a:lstStyle/>
        <a:p>
          <a:endParaRPr lang="en-GB"/>
        </a:p>
      </dgm:t>
    </dgm:pt>
    <dgm:pt modelId="{97028464-02AA-41CA-AC2F-7DBE28A62092}" type="pres">
      <dgm:prSet presAssocID="{B28F0452-BECF-43C9-A22B-05C9EE545BD5}" presName="diagram" presStyleCnt="0">
        <dgm:presLayoutVars>
          <dgm:chPref val="1"/>
          <dgm:dir/>
          <dgm:animOne val="branch"/>
          <dgm:animLvl val="lvl"/>
          <dgm:resizeHandles/>
        </dgm:presLayoutVars>
      </dgm:prSet>
      <dgm:spPr/>
      <dgm:t>
        <a:bodyPr/>
        <a:lstStyle/>
        <a:p>
          <a:endParaRPr lang="en-GB"/>
        </a:p>
      </dgm:t>
    </dgm:pt>
    <dgm:pt modelId="{E19C6090-8A9D-4441-952E-6254700EDB4B}" type="pres">
      <dgm:prSet presAssocID="{DEF4FF93-966E-4EA6-AAF4-666B2CD05A78}" presName="root" presStyleCnt="0"/>
      <dgm:spPr/>
    </dgm:pt>
    <dgm:pt modelId="{5508F0FB-A845-4424-A9DA-3FBED06599B6}" type="pres">
      <dgm:prSet presAssocID="{DEF4FF93-966E-4EA6-AAF4-666B2CD05A78}" presName="rootComposite" presStyleCnt="0"/>
      <dgm:spPr/>
    </dgm:pt>
    <dgm:pt modelId="{D042691D-29DE-4BDF-9B75-3F36426C571F}" type="pres">
      <dgm:prSet presAssocID="{DEF4FF93-966E-4EA6-AAF4-666B2CD05A78}" presName="rootText" presStyleLbl="node1" presStyleIdx="0" presStyleCnt="2" custScaleX="176924" custScaleY="161364"/>
      <dgm:spPr/>
      <dgm:t>
        <a:bodyPr/>
        <a:lstStyle/>
        <a:p>
          <a:endParaRPr lang="en-GB"/>
        </a:p>
      </dgm:t>
    </dgm:pt>
    <dgm:pt modelId="{E427A7CC-12DA-4F06-BF38-14729F7043CE}" type="pres">
      <dgm:prSet presAssocID="{DEF4FF93-966E-4EA6-AAF4-666B2CD05A78}" presName="rootConnector" presStyleLbl="node1" presStyleIdx="0" presStyleCnt="2"/>
      <dgm:spPr/>
      <dgm:t>
        <a:bodyPr/>
        <a:lstStyle/>
        <a:p>
          <a:endParaRPr lang="en-GB"/>
        </a:p>
      </dgm:t>
    </dgm:pt>
    <dgm:pt modelId="{595958E7-00B4-4329-8714-5EF56A649EEC}" type="pres">
      <dgm:prSet presAssocID="{DEF4FF93-966E-4EA6-AAF4-666B2CD05A78}" presName="childShape" presStyleCnt="0"/>
      <dgm:spPr/>
    </dgm:pt>
    <dgm:pt modelId="{EB1249DE-53B0-4D63-8513-EA2BF17693D1}" type="pres">
      <dgm:prSet presAssocID="{0BB90DDE-39E3-479F-B04B-DEBB7071CCB0}" presName="Name13" presStyleLbl="parChTrans1D2" presStyleIdx="0" presStyleCnt="4"/>
      <dgm:spPr/>
      <dgm:t>
        <a:bodyPr/>
        <a:lstStyle/>
        <a:p>
          <a:endParaRPr lang="en-GB"/>
        </a:p>
      </dgm:t>
    </dgm:pt>
    <dgm:pt modelId="{0F870A08-50BB-46C4-9543-58574C5352B9}" type="pres">
      <dgm:prSet presAssocID="{1D8FB24C-CEC0-4E5C-9E54-4A5BEA7F2220}" presName="childText" presStyleLbl="bgAcc1" presStyleIdx="0" presStyleCnt="4" custScaleX="175205" custScaleY="116930">
        <dgm:presLayoutVars>
          <dgm:bulletEnabled val="1"/>
        </dgm:presLayoutVars>
      </dgm:prSet>
      <dgm:spPr/>
      <dgm:t>
        <a:bodyPr/>
        <a:lstStyle/>
        <a:p>
          <a:endParaRPr lang="en-GB"/>
        </a:p>
      </dgm:t>
    </dgm:pt>
    <dgm:pt modelId="{4E8F2C2C-FA0A-4547-B491-611BA8E15384}" type="pres">
      <dgm:prSet presAssocID="{10BBCE12-B329-42C5-A323-EDC0FB580223}" presName="Name13" presStyleLbl="parChTrans1D2" presStyleIdx="1" presStyleCnt="4"/>
      <dgm:spPr/>
      <dgm:t>
        <a:bodyPr/>
        <a:lstStyle/>
        <a:p>
          <a:endParaRPr lang="en-GB"/>
        </a:p>
      </dgm:t>
    </dgm:pt>
    <dgm:pt modelId="{90A18980-22E3-40C2-893D-23B7C2E0D3CF}" type="pres">
      <dgm:prSet presAssocID="{A6E3EC6D-B22F-4C8C-9EEF-14C2DFA3A515}" presName="childText" presStyleLbl="bgAcc1" presStyleIdx="1" presStyleCnt="4" custScaleX="175205" custScaleY="163118">
        <dgm:presLayoutVars>
          <dgm:bulletEnabled val="1"/>
        </dgm:presLayoutVars>
      </dgm:prSet>
      <dgm:spPr/>
      <dgm:t>
        <a:bodyPr/>
        <a:lstStyle/>
        <a:p>
          <a:endParaRPr lang="en-GB"/>
        </a:p>
      </dgm:t>
    </dgm:pt>
    <dgm:pt modelId="{F165FA8C-9800-4693-94F1-9502F7945C92}" type="pres">
      <dgm:prSet presAssocID="{27D7E4F1-8774-4307-9CA2-0F0540822FEB}" presName="root" presStyleCnt="0"/>
      <dgm:spPr/>
    </dgm:pt>
    <dgm:pt modelId="{54A63784-985F-437F-9454-8D3510278456}" type="pres">
      <dgm:prSet presAssocID="{27D7E4F1-8774-4307-9CA2-0F0540822FEB}" presName="rootComposite" presStyleCnt="0"/>
      <dgm:spPr/>
    </dgm:pt>
    <dgm:pt modelId="{9CB6129B-A558-434B-906E-F6437666732F}" type="pres">
      <dgm:prSet presAssocID="{27D7E4F1-8774-4307-9CA2-0F0540822FEB}" presName="rootText" presStyleLbl="node1" presStyleIdx="1" presStyleCnt="2" custScaleX="189735" custScaleY="158057" custLinFactNeighborX="-4113" custLinFactNeighborY="8071"/>
      <dgm:spPr/>
      <dgm:t>
        <a:bodyPr/>
        <a:lstStyle/>
        <a:p>
          <a:endParaRPr lang="en-GB"/>
        </a:p>
      </dgm:t>
    </dgm:pt>
    <dgm:pt modelId="{CA46F6BD-9D55-4BBB-8FAE-9B442D77EB6F}" type="pres">
      <dgm:prSet presAssocID="{27D7E4F1-8774-4307-9CA2-0F0540822FEB}" presName="rootConnector" presStyleLbl="node1" presStyleIdx="1" presStyleCnt="2"/>
      <dgm:spPr/>
      <dgm:t>
        <a:bodyPr/>
        <a:lstStyle/>
        <a:p>
          <a:endParaRPr lang="en-GB"/>
        </a:p>
      </dgm:t>
    </dgm:pt>
    <dgm:pt modelId="{A8AD6079-81DF-431F-8840-1739719652CA}" type="pres">
      <dgm:prSet presAssocID="{27D7E4F1-8774-4307-9CA2-0F0540822FEB}" presName="childShape" presStyleCnt="0"/>
      <dgm:spPr/>
    </dgm:pt>
    <dgm:pt modelId="{EA028FC7-6909-490E-9FD0-D1C92CC4904B}" type="pres">
      <dgm:prSet presAssocID="{4E649763-76A2-40CB-B37E-41197C0C0763}" presName="Name13" presStyleLbl="parChTrans1D2" presStyleIdx="2" presStyleCnt="4"/>
      <dgm:spPr/>
      <dgm:t>
        <a:bodyPr/>
        <a:lstStyle/>
        <a:p>
          <a:endParaRPr lang="en-GB"/>
        </a:p>
      </dgm:t>
    </dgm:pt>
    <dgm:pt modelId="{867339A8-FD87-4F69-A1A8-D45B7A2A340D}" type="pres">
      <dgm:prSet presAssocID="{EEC9BE9C-E129-4B97-8895-A88179DF6DD3}" presName="childText" presStyleLbl="bgAcc1" presStyleIdx="2" presStyleCnt="4" custScaleX="183784" custScaleY="119947" custLinFactNeighborX="4072" custLinFactNeighborY="-357">
        <dgm:presLayoutVars>
          <dgm:bulletEnabled val="1"/>
        </dgm:presLayoutVars>
      </dgm:prSet>
      <dgm:spPr/>
      <dgm:t>
        <a:bodyPr/>
        <a:lstStyle/>
        <a:p>
          <a:endParaRPr lang="en-GB"/>
        </a:p>
      </dgm:t>
    </dgm:pt>
    <dgm:pt modelId="{9F6EE995-1DA1-443C-88FB-FC37459D067F}" type="pres">
      <dgm:prSet presAssocID="{D568B576-3728-4F0D-BE55-FBAFF2424C6F}" presName="Name13" presStyleLbl="parChTrans1D2" presStyleIdx="3" presStyleCnt="4"/>
      <dgm:spPr/>
      <dgm:t>
        <a:bodyPr/>
        <a:lstStyle/>
        <a:p>
          <a:endParaRPr lang="en-GB"/>
        </a:p>
      </dgm:t>
    </dgm:pt>
    <dgm:pt modelId="{61B78F46-6AE5-4944-9FCE-C7F86490A1AA}" type="pres">
      <dgm:prSet presAssocID="{A8ECA57E-CD12-4D73-974D-721C2F76AD9C}" presName="childText" presStyleLbl="bgAcc1" presStyleIdx="3" presStyleCnt="4" custScaleX="182402" custLinFactNeighborX="6870" custLinFactNeighborY="2382">
        <dgm:presLayoutVars>
          <dgm:bulletEnabled val="1"/>
        </dgm:presLayoutVars>
      </dgm:prSet>
      <dgm:spPr/>
      <dgm:t>
        <a:bodyPr/>
        <a:lstStyle/>
        <a:p>
          <a:endParaRPr lang="en-GB"/>
        </a:p>
      </dgm:t>
    </dgm:pt>
  </dgm:ptLst>
  <dgm:cxnLst>
    <dgm:cxn modelId="{A25A519C-72EF-48EE-B890-9DE636AD48AF}" type="presOf" srcId="{DEF4FF93-966E-4EA6-AAF4-666B2CD05A78}" destId="{E427A7CC-12DA-4F06-BF38-14729F7043CE}" srcOrd="1" destOrd="0" presId="urn:microsoft.com/office/officeart/2005/8/layout/hierarchy3"/>
    <dgm:cxn modelId="{ACEF9B2F-57E8-4F0F-B0D1-86B63F638E45}" type="presOf" srcId="{B28F0452-BECF-43C9-A22B-05C9EE545BD5}" destId="{97028464-02AA-41CA-AC2F-7DBE28A62092}" srcOrd="0" destOrd="0" presId="urn:microsoft.com/office/officeart/2005/8/layout/hierarchy3"/>
    <dgm:cxn modelId="{ABB9D6CF-0EC5-4051-B988-951D2137EBF9}" type="presOf" srcId="{EEC9BE9C-E129-4B97-8895-A88179DF6DD3}" destId="{867339A8-FD87-4F69-A1A8-D45B7A2A340D}" srcOrd="0" destOrd="0" presId="urn:microsoft.com/office/officeart/2005/8/layout/hierarchy3"/>
    <dgm:cxn modelId="{5C4D20F5-3509-47C9-9E7A-050FAF6AC3A5}" srcId="{DEF4FF93-966E-4EA6-AAF4-666B2CD05A78}" destId="{A6E3EC6D-B22F-4C8C-9EEF-14C2DFA3A515}" srcOrd="1" destOrd="0" parTransId="{10BBCE12-B329-42C5-A323-EDC0FB580223}" sibTransId="{1A8E7D80-E525-4493-A49E-A1F4ED491E52}"/>
    <dgm:cxn modelId="{59CCA81F-E33D-44AE-9A43-54B0A42A815E}" srcId="{27D7E4F1-8774-4307-9CA2-0F0540822FEB}" destId="{A8ECA57E-CD12-4D73-974D-721C2F76AD9C}" srcOrd="1" destOrd="0" parTransId="{D568B576-3728-4F0D-BE55-FBAFF2424C6F}" sibTransId="{23F8F7DC-C085-451B-A252-5062B6A7A191}"/>
    <dgm:cxn modelId="{0B91090E-C906-4945-A4A4-44A7D9E576C4}" type="presOf" srcId="{27D7E4F1-8774-4307-9CA2-0F0540822FEB}" destId="{CA46F6BD-9D55-4BBB-8FAE-9B442D77EB6F}" srcOrd="1" destOrd="0" presId="urn:microsoft.com/office/officeart/2005/8/layout/hierarchy3"/>
    <dgm:cxn modelId="{ECD26AF4-F1B9-4EB5-8379-A5F407F19B56}" type="presOf" srcId="{A6E3EC6D-B22F-4C8C-9EEF-14C2DFA3A515}" destId="{90A18980-22E3-40C2-893D-23B7C2E0D3CF}" srcOrd="0" destOrd="0" presId="urn:microsoft.com/office/officeart/2005/8/layout/hierarchy3"/>
    <dgm:cxn modelId="{95BBC985-10D3-4DEE-A06B-B912412C056D}" srcId="{DEF4FF93-966E-4EA6-AAF4-666B2CD05A78}" destId="{1D8FB24C-CEC0-4E5C-9E54-4A5BEA7F2220}" srcOrd="0" destOrd="0" parTransId="{0BB90DDE-39E3-479F-B04B-DEBB7071CCB0}" sibTransId="{86758780-45EB-44FE-98B3-EED5ECB38EFB}"/>
    <dgm:cxn modelId="{D0C6C1A3-FE47-4675-8627-DC052030C9BE}" type="presOf" srcId="{4E649763-76A2-40CB-B37E-41197C0C0763}" destId="{EA028FC7-6909-490E-9FD0-D1C92CC4904B}" srcOrd="0" destOrd="0" presId="urn:microsoft.com/office/officeart/2005/8/layout/hierarchy3"/>
    <dgm:cxn modelId="{42E6B2A3-337E-43E8-83A7-8ACA8EA129D5}" type="presOf" srcId="{1D8FB24C-CEC0-4E5C-9E54-4A5BEA7F2220}" destId="{0F870A08-50BB-46C4-9543-58574C5352B9}" srcOrd="0" destOrd="0" presId="urn:microsoft.com/office/officeart/2005/8/layout/hierarchy3"/>
    <dgm:cxn modelId="{3E8127D7-78FD-44DB-B417-055EAED498B4}" srcId="{B28F0452-BECF-43C9-A22B-05C9EE545BD5}" destId="{DEF4FF93-966E-4EA6-AAF4-666B2CD05A78}" srcOrd="0" destOrd="0" parTransId="{5A73E7EC-542A-4B98-8D3A-82DC787A1B3A}" sibTransId="{9DB75EC2-50D0-4756-91BF-5C203128AB1A}"/>
    <dgm:cxn modelId="{D66C5D79-D5E7-4BE5-8668-7C32F2F2817D}" type="presOf" srcId="{0BB90DDE-39E3-479F-B04B-DEBB7071CCB0}" destId="{EB1249DE-53B0-4D63-8513-EA2BF17693D1}" srcOrd="0" destOrd="0" presId="urn:microsoft.com/office/officeart/2005/8/layout/hierarchy3"/>
    <dgm:cxn modelId="{2C846692-8B53-48C0-831F-C70618990E15}" type="presOf" srcId="{10BBCE12-B329-42C5-A323-EDC0FB580223}" destId="{4E8F2C2C-FA0A-4547-B491-611BA8E15384}" srcOrd="0" destOrd="0" presId="urn:microsoft.com/office/officeart/2005/8/layout/hierarchy3"/>
    <dgm:cxn modelId="{071ADC7C-684D-40BB-80CB-81CB6BA92A29}" type="presOf" srcId="{D568B576-3728-4F0D-BE55-FBAFF2424C6F}" destId="{9F6EE995-1DA1-443C-88FB-FC37459D067F}" srcOrd="0" destOrd="0" presId="urn:microsoft.com/office/officeart/2005/8/layout/hierarchy3"/>
    <dgm:cxn modelId="{834194D7-8EAA-4431-935F-FB5F81E5CB85}" srcId="{B28F0452-BECF-43C9-A22B-05C9EE545BD5}" destId="{27D7E4F1-8774-4307-9CA2-0F0540822FEB}" srcOrd="1" destOrd="0" parTransId="{6831B5A4-8A30-45FF-93C4-00D7A43AFF3A}" sibTransId="{534D5034-E940-4D45-AF4B-4B09FD4517B7}"/>
    <dgm:cxn modelId="{750BEEC8-C4AD-4C4C-8419-06DC7AC00DF5}" type="presOf" srcId="{DEF4FF93-966E-4EA6-AAF4-666B2CD05A78}" destId="{D042691D-29DE-4BDF-9B75-3F36426C571F}" srcOrd="0" destOrd="0" presId="urn:microsoft.com/office/officeart/2005/8/layout/hierarchy3"/>
    <dgm:cxn modelId="{8EFEEF76-D16E-47FB-877B-372C297C3469}" srcId="{27D7E4F1-8774-4307-9CA2-0F0540822FEB}" destId="{EEC9BE9C-E129-4B97-8895-A88179DF6DD3}" srcOrd="0" destOrd="0" parTransId="{4E649763-76A2-40CB-B37E-41197C0C0763}" sibTransId="{53E6B8FF-932A-45AA-95A5-3A1671243879}"/>
    <dgm:cxn modelId="{49766663-87A4-4246-A5DD-3C496FF6E28F}" type="presOf" srcId="{A8ECA57E-CD12-4D73-974D-721C2F76AD9C}" destId="{61B78F46-6AE5-4944-9FCE-C7F86490A1AA}" srcOrd="0" destOrd="0" presId="urn:microsoft.com/office/officeart/2005/8/layout/hierarchy3"/>
    <dgm:cxn modelId="{AE3F2D44-F987-4E08-8A0A-AB10DF750C5D}" type="presOf" srcId="{27D7E4F1-8774-4307-9CA2-0F0540822FEB}" destId="{9CB6129B-A558-434B-906E-F6437666732F}" srcOrd="0" destOrd="0" presId="urn:microsoft.com/office/officeart/2005/8/layout/hierarchy3"/>
    <dgm:cxn modelId="{F2BFD601-750F-4DCF-ABB7-863BC686C78D}" type="presParOf" srcId="{97028464-02AA-41CA-AC2F-7DBE28A62092}" destId="{E19C6090-8A9D-4441-952E-6254700EDB4B}" srcOrd="0" destOrd="0" presId="urn:microsoft.com/office/officeart/2005/8/layout/hierarchy3"/>
    <dgm:cxn modelId="{B4152412-05F0-44A8-91E2-B9B411C39A23}" type="presParOf" srcId="{E19C6090-8A9D-4441-952E-6254700EDB4B}" destId="{5508F0FB-A845-4424-A9DA-3FBED06599B6}" srcOrd="0" destOrd="0" presId="urn:microsoft.com/office/officeart/2005/8/layout/hierarchy3"/>
    <dgm:cxn modelId="{DDA44857-BACE-4FB8-8DBC-3A018B775232}" type="presParOf" srcId="{5508F0FB-A845-4424-A9DA-3FBED06599B6}" destId="{D042691D-29DE-4BDF-9B75-3F36426C571F}" srcOrd="0" destOrd="0" presId="urn:microsoft.com/office/officeart/2005/8/layout/hierarchy3"/>
    <dgm:cxn modelId="{E6B44968-900B-4C10-853C-DD7A57AAACBE}" type="presParOf" srcId="{5508F0FB-A845-4424-A9DA-3FBED06599B6}" destId="{E427A7CC-12DA-4F06-BF38-14729F7043CE}" srcOrd="1" destOrd="0" presId="urn:microsoft.com/office/officeart/2005/8/layout/hierarchy3"/>
    <dgm:cxn modelId="{65530294-5010-4A8C-9BD1-EC727C0A68FC}" type="presParOf" srcId="{E19C6090-8A9D-4441-952E-6254700EDB4B}" destId="{595958E7-00B4-4329-8714-5EF56A649EEC}" srcOrd="1" destOrd="0" presId="urn:microsoft.com/office/officeart/2005/8/layout/hierarchy3"/>
    <dgm:cxn modelId="{3DDEB1D5-F23E-431B-9F1D-77A469C98046}" type="presParOf" srcId="{595958E7-00B4-4329-8714-5EF56A649EEC}" destId="{EB1249DE-53B0-4D63-8513-EA2BF17693D1}" srcOrd="0" destOrd="0" presId="urn:microsoft.com/office/officeart/2005/8/layout/hierarchy3"/>
    <dgm:cxn modelId="{4DAC52B7-5234-4518-9DB0-9A9DBBD1766C}" type="presParOf" srcId="{595958E7-00B4-4329-8714-5EF56A649EEC}" destId="{0F870A08-50BB-46C4-9543-58574C5352B9}" srcOrd="1" destOrd="0" presId="urn:microsoft.com/office/officeart/2005/8/layout/hierarchy3"/>
    <dgm:cxn modelId="{57792388-2208-4EDF-A514-0EAB865573AC}" type="presParOf" srcId="{595958E7-00B4-4329-8714-5EF56A649EEC}" destId="{4E8F2C2C-FA0A-4547-B491-611BA8E15384}" srcOrd="2" destOrd="0" presId="urn:microsoft.com/office/officeart/2005/8/layout/hierarchy3"/>
    <dgm:cxn modelId="{A32AB912-D9F1-4ECA-9307-D05E3DCBC58F}" type="presParOf" srcId="{595958E7-00B4-4329-8714-5EF56A649EEC}" destId="{90A18980-22E3-40C2-893D-23B7C2E0D3CF}" srcOrd="3" destOrd="0" presId="urn:microsoft.com/office/officeart/2005/8/layout/hierarchy3"/>
    <dgm:cxn modelId="{F6619AC1-BAB8-4B3F-BB97-BD430B04C7F3}" type="presParOf" srcId="{97028464-02AA-41CA-AC2F-7DBE28A62092}" destId="{F165FA8C-9800-4693-94F1-9502F7945C92}" srcOrd="1" destOrd="0" presId="urn:microsoft.com/office/officeart/2005/8/layout/hierarchy3"/>
    <dgm:cxn modelId="{1A72D728-6CDE-4FC1-BD86-CAFE466096C6}" type="presParOf" srcId="{F165FA8C-9800-4693-94F1-9502F7945C92}" destId="{54A63784-985F-437F-9454-8D3510278456}" srcOrd="0" destOrd="0" presId="urn:microsoft.com/office/officeart/2005/8/layout/hierarchy3"/>
    <dgm:cxn modelId="{4849F438-4B87-4C77-8B34-7A43A02DA4E9}" type="presParOf" srcId="{54A63784-985F-437F-9454-8D3510278456}" destId="{9CB6129B-A558-434B-906E-F6437666732F}" srcOrd="0" destOrd="0" presId="urn:microsoft.com/office/officeart/2005/8/layout/hierarchy3"/>
    <dgm:cxn modelId="{44A4C576-A63E-4D21-9034-20C3C7775F61}" type="presParOf" srcId="{54A63784-985F-437F-9454-8D3510278456}" destId="{CA46F6BD-9D55-4BBB-8FAE-9B442D77EB6F}" srcOrd="1" destOrd="0" presId="urn:microsoft.com/office/officeart/2005/8/layout/hierarchy3"/>
    <dgm:cxn modelId="{49C278F3-81BB-4B56-8104-C7DFF9959299}" type="presParOf" srcId="{F165FA8C-9800-4693-94F1-9502F7945C92}" destId="{A8AD6079-81DF-431F-8840-1739719652CA}" srcOrd="1" destOrd="0" presId="urn:microsoft.com/office/officeart/2005/8/layout/hierarchy3"/>
    <dgm:cxn modelId="{63510367-A6EF-46C7-8709-596CD0152636}" type="presParOf" srcId="{A8AD6079-81DF-431F-8840-1739719652CA}" destId="{EA028FC7-6909-490E-9FD0-D1C92CC4904B}" srcOrd="0" destOrd="0" presId="urn:microsoft.com/office/officeart/2005/8/layout/hierarchy3"/>
    <dgm:cxn modelId="{2CBD3020-8C91-48AE-B0F7-F223A28ABB37}" type="presParOf" srcId="{A8AD6079-81DF-431F-8840-1739719652CA}" destId="{867339A8-FD87-4F69-A1A8-D45B7A2A340D}" srcOrd="1" destOrd="0" presId="urn:microsoft.com/office/officeart/2005/8/layout/hierarchy3"/>
    <dgm:cxn modelId="{7AEF7980-DB52-40EC-B079-D176D49A4E49}" type="presParOf" srcId="{A8AD6079-81DF-431F-8840-1739719652CA}" destId="{9F6EE995-1DA1-443C-88FB-FC37459D067F}" srcOrd="2" destOrd="0" presId="urn:microsoft.com/office/officeart/2005/8/layout/hierarchy3"/>
    <dgm:cxn modelId="{7DF7F922-DA72-427B-AF55-1280D67BE303}" type="presParOf" srcId="{A8AD6079-81DF-431F-8840-1739719652CA}" destId="{61B78F46-6AE5-4944-9FCE-C7F86490A1A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24F84-FE42-47B6-8056-8CA2CE092217}" type="datetimeFigureOut">
              <a:rPr lang="en-GB" smtClean="0"/>
              <a:pPr/>
              <a:t>21/08/2014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2C24D-9A8B-4917-A495-1C5A886A13C8}" type="slidenum">
              <a:rPr lang="en-GB" smtClean="0"/>
              <a:pPr/>
              <a:t>‹#›</a:t>
            </a:fld>
            <a:endParaRPr lang="en-GB"/>
          </a:p>
        </p:txBody>
      </p:sp>
    </p:spTree>
    <p:extLst>
      <p:ext uri="{BB962C8B-B14F-4D97-AF65-F5344CB8AC3E}">
        <p14:creationId xmlns:p14="http://schemas.microsoft.com/office/powerpoint/2010/main" val="201387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72C24D-9A8B-4917-A495-1C5A886A13C8}"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García</a:t>
            </a:r>
            <a:r>
              <a:rPr lang="en-US" dirty="0" smtClean="0"/>
              <a:t> Mayo, M. (2005). Interactional strategies for </a:t>
            </a:r>
            <a:r>
              <a:rPr lang="en-US" dirty="0" err="1" smtClean="0"/>
              <a:t>interlanguage</a:t>
            </a:r>
            <a:r>
              <a:rPr lang="en-US" dirty="0" smtClean="0"/>
              <a:t> communication: Do they provide evidence for attention to form? In A. </a:t>
            </a:r>
            <a:r>
              <a:rPr lang="en-US" dirty="0" err="1" smtClean="0"/>
              <a:t>Housen</a:t>
            </a:r>
            <a:r>
              <a:rPr lang="en-US" dirty="0" smtClean="0"/>
              <a:t> &amp; M. </a:t>
            </a:r>
            <a:r>
              <a:rPr lang="en-US" dirty="0" err="1" smtClean="0"/>
              <a:t>Pierrard</a:t>
            </a:r>
            <a:r>
              <a:rPr lang="en-US" dirty="0" smtClean="0"/>
              <a:t> (Eds.), Investigations in instructed second language acquisition (Studies on Language Acquisition Series). Mouton de </a:t>
            </a:r>
            <a:r>
              <a:rPr lang="en-US" dirty="0" err="1" smtClean="0"/>
              <a:t>Gruyter</a:t>
            </a:r>
            <a:r>
              <a:rPr lang="en-US" dirty="0" smtClean="0"/>
              <a:t>.</a:t>
            </a:r>
            <a:endParaRPr lang="en-US" dirty="0"/>
          </a:p>
        </p:txBody>
      </p:sp>
      <p:sp>
        <p:nvSpPr>
          <p:cNvPr id="4" name="Slide Number Placeholder 3"/>
          <p:cNvSpPr>
            <a:spLocks noGrp="1"/>
          </p:cNvSpPr>
          <p:nvPr>
            <p:ph type="sldNum" sz="quarter" idx="10"/>
          </p:nvPr>
        </p:nvSpPr>
        <p:spPr/>
        <p:txBody>
          <a:bodyPr/>
          <a:lstStyle/>
          <a:p>
            <a:fld id="{9E72C24D-9A8B-4917-A495-1C5A886A13C8}" type="slidenum">
              <a:rPr lang="en-GB" smtClean="0"/>
              <a:pPr/>
              <a:t>13</a:t>
            </a:fld>
            <a:endParaRPr lang="en-GB"/>
          </a:p>
        </p:txBody>
      </p:sp>
    </p:spTree>
    <p:extLst>
      <p:ext uri="{BB962C8B-B14F-4D97-AF65-F5344CB8AC3E}">
        <p14:creationId xmlns:p14="http://schemas.microsoft.com/office/powerpoint/2010/main" val="304473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err="1" smtClean="0">
                <a:solidFill>
                  <a:schemeClr val="tx1"/>
                </a:solidFill>
                <a:latin typeface="+mn-lt"/>
                <a:ea typeface="+mn-ea"/>
                <a:cs typeface="+mn-cs"/>
              </a:rPr>
              <a:t>Mifka</a:t>
            </a:r>
            <a:r>
              <a:rPr lang="en-US" altLang="ja-JP" sz="1200" kern="1200" dirty="0" smtClean="0">
                <a:solidFill>
                  <a:schemeClr val="tx1"/>
                </a:solidFill>
                <a:latin typeface="+mn-lt"/>
                <a:ea typeface="+mn-ea"/>
                <a:cs typeface="+mn-cs"/>
              </a:rPr>
              <a:t> </a:t>
            </a:r>
            <a:r>
              <a:rPr lang="en-US" altLang="ja-JP" sz="1200" kern="1200" dirty="0" err="1" smtClean="0">
                <a:solidFill>
                  <a:schemeClr val="tx1"/>
                </a:solidFill>
                <a:latin typeface="+mn-lt"/>
                <a:ea typeface="+mn-ea"/>
                <a:cs typeface="+mn-cs"/>
              </a:rPr>
              <a:t>Profozic</a:t>
            </a:r>
            <a:r>
              <a:rPr lang="en-US" altLang="ja-JP" sz="1200" kern="1200" dirty="0" smtClean="0">
                <a:solidFill>
                  <a:schemeClr val="tx1"/>
                </a:solidFill>
                <a:latin typeface="+mn-lt"/>
                <a:ea typeface="+mn-ea"/>
                <a:cs typeface="+mn-cs"/>
              </a:rPr>
              <a:t>, N. (2012). </a:t>
            </a:r>
            <a:r>
              <a:rPr lang="en-US" altLang="ja-JP" sz="1200" i="1" kern="1200" dirty="0" smtClean="0">
                <a:solidFill>
                  <a:schemeClr val="tx1"/>
                </a:solidFill>
                <a:latin typeface="+mn-lt"/>
                <a:ea typeface="+mn-ea"/>
                <a:cs typeface="+mn-cs"/>
              </a:rPr>
              <a:t>Oral corrective feedback, individual differences and L2 acquisition of French past tenses</a:t>
            </a:r>
            <a:r>
              <a:rPr lang="en-US" altLang="ja-JP" sz="1200" i="0" kern="1200" dirty="0" smtClean="0">
                <a:solidFill>
                  <a:schemeClr val="tx1"/>
                </a:solidFill>
                <a:latin typeface="+mn-lt"/>
                <a:ea typeface="+mn-ea"/>
                <a:cs typeface="+mn-cs"/>
              </a:rPr>
              <a:t>. (Unpublished doctoral dissertation). University of Auckland.</a:t>
            </a:r>
            <a:endParaRPr lang="en-US" dirty="0"/>
          </a:p>
        </p:txBody>
      </p:sp>
      <p:sp>
        <p:nvSpPr>
          <p:cNvPr id="4" name="Slide Number Placeholder 3"/>
          <p:cNvSpPr>
            <a:spLocks noGrp="1"/>
          </p:cNvSpPr>
          <p:nvPr>
            <p:ph type="sldNum" sz="quarter" idx="10"/>
          </p:nvPr>
        </p:nvSpPr>
        <p:spPr/>
        <p:txBody>
          <a:bodyPr/>
          <a:lstStyle/>
          <a:p>
            <a:fld id="{9E72C24D-9A8B-4917-A495-1C5A886A13C8}" type="slidenum">
              <a:rPr lang="en-GB" smtClean="0"/>
              <a:pPr/>
              <a:t>14</a:t>
            </a:fld>
            <a:endParaRPr lang="en-GB"/>
          </a:p>
        </p:txBody>
      </p:sp>
    </p:spTree>
    <p:extLst>
      <p:ext uri="{BB962C8B-B14F-4D97-AF65-F5344CB8AC3E}">
        <p14:creationId xmlns:p14="http://schemas.microsoft.com/office/powerpoint/2010/main" val="383106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kern="1200" dirty="0" err="1" smtClean="0">
                <a:solidFill>
                  <a:schemeClr val="tx1"/>
                </a:solidFill>
                <a:latin typeface="+mn-lt"/>
                <a:ea typeface="+mn-ea"/>
                <a:cs typeface="+mn-cs"/>
              </a:rPr>
              <a:t>Révész</a:t>
            </a:r>
            <a:r>
              <a:rPr lang="en-US" altLang="ja-JP" sz="1200" kern="1200" dirty="0" smtClean="0">
                <a:solidFill>
                  <a:schemeClr val="tx1"/>
                </a:solidFill>
                <a:latin typeface="+mn-lt"/>
                <a:ea typeface="+mn-ea"/>
                <a:cs typeface="+mn-cs"/>
              </a:rPr>
              <a:t>, A. (2011). Task complexity, focus on L2 constructions, and individual differences: A classroom-based study. </a:t>
            </a:r>
            <a:r>
              <a:rPr lang="en-US" altLang="ja-JP" sz="1200" i="1" kern="1200" dirty="0" smtClean="0">
                <a:solidFill>
                  <a:schemeClr val="tx1"/>
                </a:solidFill>
                <a:latin typeface="+mn-lt"/>
                <a:ea typeface="+mn-ea"/>
                <a:cs typeface="+mn-cs"/>
              </a:rPr>
              <a:t>The Modern Language Journal</a:t>
            </a:r>
            <a:r>
              <a:rPr lang="en-US" altLang="ja-JP" sz="1200" i="0" kern="1200" dirty="0" smtClean="0">
                <a:solidFill>
                  <a:schemeClr val="tx1"/>
                </a:solidFill>
                <a:latin typeface="+mn-lt"/>
                <a:ea typeface="+mn-ea"/>
                <a:cs typeface="+mn-cs"/>
              </a:rPr>
              <a:t>, </a:t>
            </a:r>
            <a:r>
              <a:rPr lang="en-US" altLang="ja-JP" sz="1200" i="1" kern="1200" dirty="0" smtClean="0">
                <a:solidFill>
                  <a:schemeClr val="tx1"/>
                </a:solidFill>
                <a:latin typeface="+mn-lt"/>
                <a:ea typeface="+mn-ea"/>
                <a:cs typeface="+mn-cs"/>
              </a:rPr>
              <a:t>95</a:t>
            </a:r>
            <a:r>
              <a:rPr lang="en-US" altLang="ja-JP" sz="1200" i="0" kern="1200" dirty="0" smtClean="0">
                <a:solidFill>
                  <a:schemeClr val="tx1"/>
                </a:solidFill>
                <a:latin typeface="+mn-lt"/>
                <a:ea typeface="+mn-ea"/>
                <a:cs typeface="+mn-cs"/>
              </a:rPr>
              <a:t>(4).</a:t>
            </a:r>
            <a:endParaRPr lang="en-US" dirty="0"/>
          </a:p>
        </p:txBody>
      </p:sp>
      <p:sp>
        <p:nvSpPr>
          <p:cNvPr id="4" name="Slide Number Placeholder 3"/>
          <p:cNvSpPr>
            <a:spLocks noGrp="1"/>
          </p:cNvSpPr>
          <p:nvPr>
            <p:ph type="sldNum" sz="quarter" idx="10"/>
          </p:nvPr>
        </p:nvSpPr>
        <p:spPr/>
        <p:txBody>
          <a:bodyPr/>
          <a:lstStyle/>
          <a:p>
            <a:fld id="{9E72C24D-9A8B-4917-A495-1C5A886A13C8}" type="slidenum">
              <a:rPr lang="en-GB" smtClean="0"/>
              <a:pPr/>
              <a:t>15</a:t>
            </a:fld>
            <a:endParaRPr lang="en-GB"/>
          </a:p>
        </p:txBody>
      </p:sp>
    </p:spTree>
    <p:extLst>
      <p:ext uri="{BB962C8B-B14F-4D97-AF65-F5344CB8AC3E}">
        <p14:creationId xmlns:p14="http://schemas.microsoft.com/office/powerpoint/2010/main" val="104782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72C24D-9A8B-4917-A495-1C5A886A13C8}"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7" name="Rectangle 6"/>
          <p:cNvSpPr/>
          <p:nvPr/>
        </p:nvSpPr>
        <p:spPr bwMode="gray">
          <a:xfrm>
            <a:off x="8211312" y="2788920"/>
            <a:ext cx="932688"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0" y="2130552"/>
            <a:ext cx="8458200" cy="2522584"/>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2496312" y="0"/>
            <a:ext cx="1709928"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gray">
          <a:xfrm>
            <a:off x="0" y="0"/>
            <a:ext cx="2788920" cy="235915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0624" y="3118104"/>
            <a:ext cx="7781544" cy="1470025"/>
          </a:xfrm>
        </p:spPr>
        <p:txBody>
          <a:bodyPr vert="horz" lIns="91440" tIns="45720" rIns="91440" bIns="45720" rtlCol="0" anchor="t">
            <a:normAutofit/>
          </a:bodyPr>
          <a:lstStyle>
            <a:lvl1pPr algn="r" defTabSz="914400" rtl="0" eaLnBrk="1" latinLnBrk="0" hangingPunct="1">
              <a:spcBef>
                <a:spcPct val="0"/>
              </a:spcBef>
              <a:buNone/>
              <a:defRPr lang="en-US" sz="4800" b="1" kern="1200" smtClean="0">
                <a:solidFill>
                  <a:schemeClr val="tx2"/>
                </a:solidFill>
                <a:latin typeface="+mj-lt"/>
                <a:ea typeface="+mj-ea"/>
                <a:cs typeface="+mj-cs"/>
              </a:defRPr>
            </a:lvl1pPr>
          </a:lstStyle>
          <a:p>
            <a:r>
              <a:rPr lang="ko-KR" altLang="en-US" smtClean="0"/>
              <a:t>마스터 제목 스타일 편집</a:t>
            </a:r>
            <a:endParaRPr lang="en-US"/>
          </a:p>
        </p:txBody>
      </p:sp>
      <p:sp>
        <p:nvSpPr>
          <p:cNvPr id="3" name="Subtitle 2"/>
          <p:cNvSpPr>
            <a:spLocks noGrp="1"/>
          </p:cNvSpPr>
          <p:nvPr>
            <p:ph type="subTitle" idx="1"/>
          </p:nvPr>
        </p:nvSpPr>
        <p:spPr>
          <a:xfrm>
            <a:off x="0" y="2359152"/>
            <a:ext cx="8211312" cy="685800"/>
          </a:xfrm>
        </p:spPr>
        <p:txBody>
          <a:bodyPr vert="horz" lIns="91440" tIns="45720" rIns="91440" bIns="45720" rtlCol="0" anchor="b">
            <a:normAutofit/>
          </a:bodyPr>
          <a:lstStyle>
            <a:lvl1pPr marL="0" indent="0" algn="r" defTabSz="914400" rtl="0" eaLnBrk="1" latinLnBrk="0" hangingPunct="1">
              <a:spcBef>
                <a:spcPct val="20000"/>
              </a:spcBef>
              <a:buClr>
                <a:schemeClr val="accent1"/>
              </a:buClr>
              <a:buSzPct val="90000"/>
              <a:buFont typeface="Wingdings 3" pitchFamily="18" charset="2"/>
              <a:buNone/>
              <a:defRPr lang="en-US" sz="2000" kern="1200" smtClean="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4" name="Date Placeholder 3"/>
          <p:cNvSpPr>
            <a:spLocks noGrp="1"/>
          </p:cNvSpPr>
          <p:nvPr>
            <p:ph type="dt" sz="half" idx="10"/>
          </p:nvPr>
        </p:nvSpPr>
        <p:spPr/>
        <p:txBody>
          <a:bodyPr/>
          <a:lstStyle/>
          <a:p>
            <a:fld id="{59F808E6-1F8B-4203-A55F-957A87D541BA}"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77F9E-CBE6-42B2-8A1C-8C946B8EE2D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457200" y="1600200"/>
            <a:ext cx="7693074" cy="452596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59F808E6-1F8B-4203-A55F-957A87D541BA}"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7" name="Rectangle 6"/>
          <p:cNvSpPr/>
          <p:nvPr/>
        </p:nvSpPr>
        <p:spPr bwMode="gray">
          <a:xfrm rot="5400000">
            <a:off x="4572000" y="2350008"/>
            <a:ext cx="6519672" cy="1810512"/>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6553200" y="6135624"/>
            <a:ext cx="987552" cy="722376"/>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8606181" y="1379355"/>
            <a:ext cx="539496" cy="1463040"/>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gray">
          <a:xfrm>
            <a:off x="8604504" y="0"/>
            <a:ext cx="539496" cy="18288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931152" y="274637"/>
            <a:ext cx="1673352" cy="5852160"/>
          </a:xfrm>
        </p:spPr>
        <p:txBody>
          <a:bodyPr vert="eaVert"/>
          <a:lstStyle/>
          <a:p>
            <a:r>
              <a:rPr lang="ko-KR" altLang="en-US" smtClean="0"/>
              <a:t>마스터 제목 스타일 편집</a:t>
            </a:r>
            <a:endParaRPr lang="en-US"/>
          </a:p>
        </p:txBody>
      </p:sp>
      <p:sp>
        <p:nvSpPr>
          <p:cNvPr id="3" name="Vertical Text Placeholder 2"/>
          <p:cNvSpPr>
            <a:spLocks noGrp="1"/>
          </p:cNvSpPr>
          <p:nvPr>
            <p:ph type="body" orient="vert" idx="1"/>
          </p:nvPr>
        </p:nvSpPr>
        <p:spPr>
          <a:xfrm>
            <a:off x="457200" y="274638"/>
            <a:ext cx="6327648"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59F808E6-1F8B-4203-A55F-957A87D541BA}"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59F808E6-1F8B-4203-A55F-957A87D541BA}"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구역 머리글">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11296" y="3044952"/>
            <a:ext cx="4690872" cy="740664"/>
          </a:xfrm>
        </p:spPr>
        <p:txBody>
          <a:bodyPr vert="horz" lIns="91440" tIns="45720" rIns="91440" bIns="45720" rtlCol="0" anchor="ctr">
            <a:normAutofit/>
          </a:bodyPr>
          <a:lstStyle>
            <a:lvl1pPr marL="0" indent="0">
              <a:buNone/>
              <a:defRPr lang="en-US" sz="24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r" defTabSz="914400" rtl="0" eaLnBrk="1" latinLnBrk="0" hangingPunct="1">
              <a:spcBef>
                <a:spcPct val="20000"/>
              </a:spcBef>
              <a:buClr>
                <a:schemeClr val="accent1"/>
              </a:buClr>
              <a:buSzPct val="90000"/>
              <a:buFont typeface="Wingdings 3" pitchFamily="18" charset="2"/>
              <a:buNone/>
            </a:pPr>
            <a:r>
              <a:rPr lang="ko-KR" altLang="en-US" smtClean="0"/>
              <a:t>마스터 텍스트 스타일을 편집합니다</a:t>
            </a:r>
          </a:p>
        </p:txBody>
      </p:sp>
      <p:sp>
        <p:nvSpPr>
          <p:cNvPr id="4" name="Date Placeholder 3"/>
          <p:cNvSpPr>
            <a:spLocks noGrp="1"/>
          </p:cNvSpPr>
          <p:nvPr>
            <p:ph type="dt" sz="half" idx="10"/>
          </p:nvPr>
        </p:nvSpPr>
        <p:spPr/>
        <p:txBody>
          <a:bodyPr/>
          <a:lstStyle/>
          <a:p>
            <a:fld id="{59F808E6-1F8B-4203-A55F-957A87D541BA}"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77F9E-CBE6-42B2-8A1C-8C946B8EE2D0}" type="slidenum">
              <a:rPr lang="en-US" smtClean="0"/>
              <a:pPr/>
              <a:t>‹#›</a:t>
            </a:fld>
            <a:endParaRPr lang="en-US"/>
          </a:p>
        </p:txBody>
      </p:sp>
      <p:sp>
        <p:nvSpPr>
          <p:cNvPr id="7" name="Rectangle 6"/>
          <p:cNvSpPr/>
          <p:nvPr/>
        </p:nvSpPr>
        <p:spPr bwMode="gray">
          <a:xfrm>
            <a:off x="8211312" y="2788920"/>
            <a:ext cx="932688" cy="1005840"/>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0" y="2130552"/>
            <a:ext cx="8458200" cy="91440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2496312" y="0"/>
            <a:ext cx="1709928" cy="235915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gray">
          <a:xfrm>
            <a:off x="0" y="0"/>
            <a:ext cx="2788920" cy="267004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3813048"/>
            <a:ext cx="7772400" cy="1143000"/>
          </a:xfrm>
        </p:spPr>
        <p:txBody>
          <a:bodyPr vert="horz" lIns="91440" tIns="45720" rIns="91440" bIns="45720" rtlCol="0" anchor="ctr">
            <a:normAutofit/>
          </a:bodyPr>
          <a:lstStyle>
            <a:lvl1pPr algn="r" defTabSz="914400" rtl="0" eaLnBrk="1" latinLnBrk="0" hangingPunct="1">
              <a:spcBef>
                <a:spcPct val="0"/>
              </a:spcBef>
              <a:buNone/>
              <a:defRPr lang="en-US" sz="4400" kern="1200" smtClean="0">
                <a:solidFill>
                  <a:schemeClr val="tx2"/>
                </a:solidFill>
                <a:latin typeface="+mj-lt"/>
                <a:ea typeface="+mj-ea"/>
                <a:cs typeface="+mj-cs"/>
              </a:defRPr>
            </a:lvl1pPr>
          </a:lstStyle>
          <a:p>
            <a:r>
              <a:rPr lang="ko-KR" altLang="en-US" smtClean="0"/>
              <a:t>마스터 제목 스타일 편집</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457200" y="1678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648200" y="16780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p>
            <a:fld id="{59F808E6-1F8B-4203-A55F-957A87D541BA}"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Text Placeholder 2"/>
          <p:cNvSpPr>
            <a:spLocks noGrp="1"/>
          </p:cNvSpPr>
          <p:nvPr>
            <p:ph type="body" idx="1"/>
          </p:nvPr>
        </p:nvSpPr>
        <p:spPr bwMode="gray">
          <a:xfrm>
            <a:off x="457200" y="1627632"/>
            <a:ext cx="4040188"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smtClean="0"/>
              <a:t>마스터 텍스트 스타일을 편집합니다</a:t>
            </a:r>
          </a:p>
        </p:txBody>
      </p:sp>
      <p:sp>
        <p:nvSpPr>
          <p:cNvPr id="4" name="Content Placeholder 3"/>
          <p:cNvSpPr>
            <a:spLocks noGrp="1"/>
          </p:cNvSpPr>
          <p:nvPr>
            <p:ph sz="half" idx="2"/>
          </p:nvPr>
        </p:nvSpPr>
        <p:spPr>
          <a:xfrm>
            <a:off x="457200" y="2286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bwMode="gray">
          <a:xfrm>
            <a:off x="4645025" y="1627632"/>
            <a:ext cx="4041775" cy="639762"/>
          </a:xfrm>
        </p:spPr>
        <p:txBody>
          <a:bodyPr vert="horz" lIns="91440" tIns="45720" rIns="91440" bIns="45720" rtlCol="0" anchor="b">
            <a:normAutofit/>
          </a:bodyPr>
          <a:lstStyle>
            <a:lvl1pPr marL="0" indent="0">
              <a:buNone/>
              <a:defRPr lang="en-US" sz="2400" b="1" kern="1200"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smtClean="0"/>
              <a:t>마스터 텍스트 스타일을 편집합니다</a:t>
            </a:r>
          </a:p>
        </p:txBody>
      </p:sp>
      <p:sp>
        <p:nvSpPr>
          <p:cNvPr id="6" name="Content Placeholder 5"/>
          <p:cNvSpPr>
            <a:spLocks noGrp="1"/>
          </p:cNvSpPr>
          <p:nvPr>
            <p:ph sz="quarter" idx="4"/>
          </p:nvPr>
        </p:nvSpPr>
        <p:spPr>
          <a:xfrm>
            <a:off x="4645025" y="2286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fld id="{59F808E6-1F8B-4203-A55F-957A87D541BA}"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6" name="Rectangle 5"/>
          <p:cNvSpPr/>
          <p:nvPr/>
        </p:nvSpPr>
        <p:spPr>
          <a:xfrm>
            <a:off x="0" y="6501384"/>
            <a:ext cx="9144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gray">
          <a:xfrm>
            <a:off x="0" y="0"/>
            <a:ext cx="9144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0" y="0"/>
            <a:ext cx="2432304"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1426464" y="0"/>
            <a:ext cx="1572768" cy="43891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n-US" sz="4400" kern="1200" smtClean="0">
                <a:solidFill>
                  <a:schemeClr val="tx2"/>
                </a:solidFill>
                <a:latin typeface="+mj-lt"/>
                <a:ea typeface="+mj-ea"/>
                <a:cs typeface="+mj-cs"/>
              </a:defRPr>
            </a:lvl1p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59F808E6-1F8B-4203-A55F-957A87D541BA}"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11" name="Rectangle 10"/>
          <p:cNvSpPr/>
          <p:nvPr/>
        </p:nvSpPr>
        <p:spPr bwMode="gray">
          <a:xfrm>
            <a:off x="0" y="6501384"/>
            <a:ext cx="9144000" cy="356616"/>
          </a:xfrm>
          <a:prstGeom prst="rect">
            <a:avLst/>
          </a:prstGeom>
          <a:solidFill>
            <a:schemeClr val="accent6">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gray">
          <a:xfrm>
            <a:off x="0" y="0"/>
            <a:ext cx="9144000" cy="301752"/>
          </a:xfrm>
          <a:prstGeom prst="rect">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gray">
          <a:xfrm>
            <a:off x="0" y="0"/>
            <a:ext cx="301752"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gray">
          <a:xfrm>
            <a:off x="0" y="0"/>
            <a:ext cx="2432304" cy="530352"/>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1426464" y="0"/>
            <a:ext cx="1572768" cy="438912"/>
          </a:xfrm>
          <a:prstGeom prst="rect">
            <a:avLst/>
          </a:prstGeom>
          <a:solidFill>
            <a:srgbClr val="DD919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bwMode="gray">
          <a:xfrm>
            <a:off x="8842248" y="0"/>
            <a:ext cx="301752" cy="6858000"/>
          </a:xfrm>
          <a:prstGeom prst="rect">
            <a:avLst/>
          </a:prstGeom>
          <a:solidFill>
            <a:srgbClr val="9BBB5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9F808E6-1F8B-4203-A55F-957A87D541BA}"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199" y="548640"/>
            <a:ext cx="7699248" cy="932688"/>
          </a:xfrm>
        </p:spPr>
        <p:txBody>
          <a:bodyPr vert="horz" lIns="91440" tIns="45720" rIns="91440" bIns="45720" rtlCol="0" anchor="ctr">
            <a:normAutofit/>
          </a:bodyPr>
          <a:lstStyle>
            <a:lvl1pPr algn="l" defTabSz="914400" rtl="0" eaLnBrk="1" latinLnBrk="0" hangingPunct="1">
              <a:spcBef>
                <a:spcPct val="0"/>
              </a:spcBef>
              <a:buNone/>
              <a:defRPr lang="en-US" sz="3200" b="1" kern="1200" smtClean="0">
                <a:solidFill>
                  <a:schemeClr val="tx2"/>
                </a:solidFill>
                <a:latin typeface="+mj-lt"/>
                <a:ea typeface="+mj-ea"/>
                <a:cs typeface="+mj-cs"/>
              </a:defRPr>
            </a:lvl1pPr>
          </a:lstStyle>
          <a:p>
            <a:r>
              <a:rPr lang="ko-KR" altLang="en-US" smtClean="0"/>
              <a:t>마스터 제목 스타일 편집</a:t>
            </a:r>
            <a:endParaRPr lang="en-US"/>
          </a:p>
        </p:txBody>
      </p:sp>
      <p:sp>
        <p:nvSpPr>
          <p:cNvPr id="4" name="Text Placeholder 3"/>
          <p:cNvSpPr>
            <a:spLocks noGrp="1"/>
          </p:cNvSpPr>
          <p:nvPr>
            <p:ph type="body" sz="half" idx="2"/>
          </p:nvPr>
        </p:nvSpPr>
        <p:spPr>
          <a:xfrm>
            <a:off x="5330952" y="1645920"/>
            <a:ext cx="2816352" cy="4480560"/>
          </a:xfrm>
        </p:spPr>
        <p:txBody>
          <a:bodyPr vert="horz" lIns="91440" tIns="45720" rIns="91440" bIns="45720" rtlCol="0">
            <a:normAutofit/>
          </a:bodyPr>
          <a:lstStyle>
            <a:lvl1pPr marL="0" indent="0">
              <a:buNone/>
              <a:defRPr lang="en-US" sz="14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ct val="20000"/>
              </a:spcBef>
              <a:buClr>
                <a:schemeClr val="accent1"/>
              </a:buClr>
              <a:buSzPct val="90000"/>
              <a:buFont typeface="Wingdings 3" pitchFamily="18" charset="2"/>
              <a:buNone/>
            </a:pPr>
            <a:r>
              <a:rPr lang="ko-KR" altLang="en-US" smtClean="0"/>
              <a:t>마스터 텍스트 스타일을 편집합니다</a:t>
            </a:r>
          </a:p>
        </p:txBody>
      </p:sp>
      <p:sp>
        <p:nvSpPr>
          <p:cNvPr id="5" name="Date Placeholder 4"/>
          <p:cNvSpPr>
            <a:spLocks noGrp="1"/>
          </p:cNvSpPr>
          <p:nvPr>
            <p:ph type="dt" sz="half" idx="10"/>
          </p:nvPr>
        </p:nvSpPr>
        <p:spPr/>
        <p:txBody>
          <a:bodyPr/>
          <a:lstStyle/>
          <a:p>
            <a:fld id="{59F808E6-1F8B-4203-A55F-957A87D541BA}"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77F9E-CBE6-42B2-8A1C-8C946B8EE2D0}" type="slidenum">
              <a:rPr lang="en-US" smtClean="0"/>
              <a:pPr/>
              <a:t>‹#›</a:t>
            </a:fld>
            <a:endParaRPr lang="en-US"/>
          </a:p>
        </p:txBody>
      </p:sp>
      <p:sp>
        <p:nvSpPr>
          <p:cNvPr id="9" name="Content Placeholder 8"/>
          <p:cNvSpPr>
            <a:spLocks noGrp="1"/>
          </p:cNvSpPr>
          <p:nvPr>
            <p:ph sz="quarter" idx="13"/>
          </p:nvPr>
        </p:nvSpPr>
        <p:spPr>
          <a:xfrm>
            <a:off x="457200" y="1645920"/>
            <a:ext cx="4800600" cy="448056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801368" y="658368"/>
            <a:ext cx="5486400" cy="822960"/>
          </a:xfrm>
        </p:spPr>
        <p:txBody>
          <a:bodyPr vert="horz" lIns="91440" tIns="45720" rIns="91440" bIns="45720" rtlCol="0" anchor="b">
            <a:normAutofit/>
          </a:bodyPr>
          <a:lstStyle>
            <a:lvl1pPr algn="ctr" defTabSz="914400" rtl="0" eaLnBrk="1" latinLnBrk="0" hangingPunct="1">
              <a:spcBef>
                <a:spcPct val="0"/>
              </a:spcBef>
              <a:buNone/>
              <a:defRPr lang="en-US" sz="2800" b="1" kern="1200" smtClean="0">
                <a:solidFill>
                  <a:schemeClr val="tx2"/>
                </a:solidFill>
                <a:latin typeface="+mj-lt"/>
                <a:ea typeface="+mj-ea"/>
                <a:cs typeface="+mj-cs"/>
              </a:defRPr>
            </a:lvl1pPr>
          </a:lstStyle>
          <a:p>
            <a:r>
              <a:rPr lang="ko-KR" altLang="en-US" smtClean="0"/>
              <a:t>마스터 제목 스타일 편집</a:t>
            </a:r>
            <a:endParaRPr lang="en-US"/>
          </a:p>
        </p:txBody>
      </p:sp>
      <p:sp>
        <p:nvSpPr>
          <p:cNvPr id="3" name="Picture Placeholder 2"/>
          <p:cNvSpPr>
            <a:spLocks noGrp="1"/>
          </p:cNvSpPr>
          <p:nvPr>
            <p:ph type="pic" idx="1"/>
          </p:nvPr>
        </p:nvSpPr>
        <p:spPr bwMode="gray">
          <a:xfrm>
            <a:off x="1792224" y="1618488"/>
            <a:ext cx="5486400" cy="3639312"/>
          </a:xfrm>
          <a:solidFill>
            <a:srgbClr val="F8F8F8"/>
          </a:solidFill>
          <a:ln w="76200" cmpd="sng">
            <a:solidFill>
              <a:srgbClr val="FFFFFF"/>
            </a:solidFill>
          </a:ln>
          <a:effectLst>
            <a:outerShdw blurRad="50800" dist="38100" dir="5400000" algn="t" rotWithShape="0">
              <a:prstClr val="black">
                <a:alpha val="40000"/>
              </a:prstClr>
            </a:outerShdw>
          </a:effectLst>
        </p:spPr>
        <p:txBody>
          <a:bodyPr vert="horz" lIns="91440" tIns="45720" rIns="91440" bIns="45720" rtlCol="0">
            <a:normAutofit/>
          </a:bodyPr>
          <a:lstStyle>
            <a:lvl1pPr marL="0" indent="0" algn="l" defTabSz="914400" rtl="0" eaLnBrk="1" latinLnBrk="0" hangingPunct="1">
              <a:spcBef>
                <a:spcPct val="20000"/>
              </a:spcBef>
              <a:buClr>
                <a:schemeClr val="accent1"/>
              </a:buClr>
              <a:buSzPct val="90000"/>
              <a:buFont typeface="Wingdings 3" pitchFamily="18" charset="2"/>
              <a:buNone/>
              <a:defRPr lang="en-US" sz="3200" kern="120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1792224" y="5413248"/>
            <a:ext cx="5486400" cy="987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59F808E6-1F8B-4203-A55F-957A87D541BA}"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77F9E-CBE6-42B2-8A1C-8C946B8EE2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0" y="402336"/>
            <a:ext cx="8686800" cy="1097280"/>
          </a:xfrm>
          <a:prstGeom prst="rect">
            <a:avLst/>
          </a:prstGeom>
          <a:solidFill>
            <a:schemeClr val="tx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8165592" y="996696"/>
            <a:ext cx="978408" cy="896112"/>
          </a:xfrm>
          <a:prstGeom prst="rect">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1783080" y="0"/>
            <a:ext cx="1947672" cy="539496"/>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gray">
          <a:xfrm>
            <a:off x="0" y="0"/>
            <a:ext cx="2432304" cy="539496"/>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9496"/>
            <a:ext cx="8229600" cy="96012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2"/>
          </p:nvPr>
        </p:nvSpPr>
        <p:spPr>
          <a:xfrm>
            <a:off x="457200" y="6537960"/>
            <a:ext cx="2133600" cy="246888"/>
          </a:xfrm>
          <a:prstGeom prst="rect">
            <a:avLst/>
          </a:prstGeom>
        </p:spPr>
        <p:txBody>
          <a:bodyPr vert="horz" lIns="91440" tIns="45720" rIns="91440" bIns="45720" rtlCol="0" anchor="ctr"/>
          <a:lstStyle>
            <a:lvl1pPr algn="l">
              <a:defRPr sz="1200">
                <a:solidFill>
                  <a:schemeClr val="tx1">
                    <a:tint val="75000"/>
                  </a:schemeClr>
                </a:solidFill>
              </a:defRPr>
            </a:lvl1pPr>
          </a:lstStyle>
          <a:p>
            <a:fld id="{59F808E6-1F8B-4203-A55F-957A87D541BA}" type="datetimeFigureOut">
              <a:rPr lang="en-US" smtClean="0"/>
              <a:pPr/>
              <a:t>8/21/2014</a:t>
            </a:fld>
            <a:endParaRPr lang="en-US"/>
          </a:p>
        </p:txBody>
      </p:sp>
      <p:sp>
        <p:nvSpPr>
          <p:cNvPr id="5" name="Footer Placeholder 4"/>
          <p:cNvSpPr>
            <a:spLocks noGrp="1"/>
          </p:cNvSpPr>
          <p:nvPr>
            <p:ph type="ftr" sz="quarter" idx="3"/>
          </p:nvPr>
        </p:nvSpPr>
        <p:spPr>
          <a:xfrm>
            <a:off x="5870448" y="6537960"/>
            <a:ext cx="2895600" cy="246888"/>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02152" y="6537960"/>
            <a:ext cx="2133600" cy="246888"/>
          </a:xfrm>
          <a:prstGeom prst="rect">
            <a:avLst/>
          </a:prstGeom>
        </p:spPr>
        <p:txBody>
          <a:bodyPr vert="horz" lIns="91440" tIns="45720" rIns="91440" bIns="45720" rtlCol="0" anchor="ctr"/>
          <a:lstStyle>
            <a:lvl1pPr algn="ctr">
              <a:defRPr sz="1200">
                <a:solidFill>
                  <a:schemeClr val="tx1">
                    <a:tint val="75000"/>
                  </a:schemeClr>
                </a:solidFill>
              </a:defRPr>
            </a:lvl1pPr>
          </a:lstStyle>
          <a:p>
            <a:fld id="{F5E77F9E-CBE6-42B2-8A1C-8C946B8EE2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accent1"/>
        </a:buClr>
        <a:buSzPct val="90000"/>
        <a:buFont typeface="Wingdings 3"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Wingdings 3"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SzPct val="90000"/>
        <a:buFont typeface="Wingdings 3"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90000"/>
        <a:buFont typeface="Wingdings 3"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SzPct val="90000"/>
        <a:buFont typeface="Wingdings 3"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is-databas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ris-database.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emma.marsden@york.ac.uk" TargetMode="External"/><Relationship Id="rId5" Type="http://schemas.openxmlformats.org/officeDocument/2006/relationships/hyperlink" Target="mailto:zoe.handley@york.ac.uk"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1115616" y="2996952"/>
            <a:ext cx="7128792" cy="936104"/>
          </a:xfrm>
        </p:spPr>
        <p:txBody>
          <a:bodyPr anchor="ctr">
            <a:noAutofit/>
          </a:bodyPr>
          <a:lstStyle/>
          <a:p>
            <a:pPr algn="ctr"/>
            <a:r>
              <a:rPr lang="en-GB" sz="4000" b="1" dirty="0" smtClean="0">
                <a:latin typeface="Calibri" panose="020F0502020204030204" pitchFamily="34" charset="0"/>
              </a:rPr>
              <a:t>Linking CALL and SLA: </a:t>
            </a:r>
          </a:p>
          <a:p>
            <a:pPr algn="ctr"/>
            <a:r>
              <a:rPr lang="en-GB" sz="4000" b="1" dirty="0" smtClean="0">
                <a:latin typeface="Calibri" panose="020F0502020204030204" pitchFamily="34" charset="0"/>
              </a:rPr>
              <a:t>Using the IRIS database to locate research instruments</a:t>
            </a:r>
            <a:endParaRPr lang="en-US" sz="4000" b="1" dirty="0">
              <a:solidFill>
                <a:schemeClr val="accent2"/>
              </a:solidFill>
              <a:latin typeface="Calibri" pitchFamily="34" charset="0"/>
              <a:cs typeface="Calibri" pitchFamily="34" charset="0"/>
            </a:endParaRPr>
          </a:p>
        </p:txBody>
      </p:sp>
      <p:sp>
        <p:nvSpPr>
          <p:cNvPr id="106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4" name="부제목 2"/>
          <p:cNvSpPr txBox="1">
            <a:spLocks/>
          </p:cNvSpPr>
          <p:nvPr/>
        </p:nvSpPr>
        <p:spPr>
          <a:xfrm>
            <a:off x="1115616" y="4869160"/>
            <a:ext cx="7128792" cy="936104"/>
          </a:xfrm>
          <a:prstGeom prst="rect">
            <a:avLst/>
          </a:prstGeom>
        </p:spPr>
        <p:txBody>
          <a:bodyPr vert="horz" lIns="91440" tIns="45720" rIns="91440" bIns="45720" rtlCol="0" anchor="ctr">
            <a:noAutofit/>
          </a:bodyPr>
          <a:lstStyle>
            <a:lvl1pPr marL="0" indent="0" algn="r" defTabSz="914400" rtl="0" eaLnBrk="1" latinLnBrk="0" hangingPunct="1">
              <a:spcBef>
                <a:spcPct val="20000"/>
              </a:spcBef>
              <a:buClr>
                <a:schemeClr val="accent1"/>
              </a:buClr>
              <a:buSzPct val="90000"/>
              <a:buFont typeface="Wingdings 3" pitchFamily="18" charset="2"/>
              <a:buNone/>
              <a:defRPr lang="en-US" sz="2000" kern="1200" smtClean="0">
                <a:solidFill>
                  <a:schemeClr val="tx1"/>
                </a:solidFill>
                <a:latin typeface="+mn-lt"/>
                <a:ea typeface="+mn-ea"/>
                <a:cs typeface="+mn-cs"/>
              </a:defRPr>
            </a:lvl1pPr>
            <a:lvl2pPr marL="457200" indent="0" algn="ctr" defTabSz="914400" rtl="0" eaLnBrk="1" latinLnBrk="0" hangingPunct="1">
              <a:spcBef>
                <a:spcPct val="20000"/>
              </a:spcBef>
              <a:buClr>
                <a:schemeClr val="accent2"/>
              </a:buClr>
              <a:buSzPct val="90000"/>
              <a:buFont typeface="Wingdings 3" pitchFamily="18"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SzPct val="90000"/>
              <a:buFont typeface="Wingdings 3" pitchFamily="18"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SzPct val="90000"/>
              <a:buFont typeface="Wingdings 3" pitchFamily="18"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SzPct val="90000"/>
              <a:buFont typeface="Wingdings 3" pitchFamily="18"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2800" dirty="0" err="1" smtClean="0">
                <a:latin typeface="Calibri" panose="020F0502020204030204" pitchFamily="34" charset="0"/>
              </a:rPr>
              <a:t>Z</a:t>
            </a:r>
            <a:r>
              <a:rPr lang="en-GB" sz="2800" dirty="0" err="1" smtClean="0">
                <a:latin typeface="Calibri" panose="020F0502020204030204" pitchFamily="34" charset="0"/>
                <a:cs typeface="Times New Roman"/>
              </a:rPr>
              <a:t>ö</a:t>
            </a:r>
            <a:r>
              <a:rPr lang="en-GB" sz="2800" dirty="0" err="1" smtClean="0">
                <a:latin typeface="Calibri" panose="020F0502020204030204" pitchFamily="34" charset="0"/>
              </a:rPr>
              <a:t>e</a:t>
            </a:r>
            <a:r>
              <a:rPr lang="en-GB" sz="2800" dirty="0" smtClean="0">
                <a:latin typeface="Calibri" panose="020F0502020204030204" pitchFamily="34" charset="0"/>
              </a:rPr>
              <a:t> Handley &amp; Emma Marsden</a:t>
            </a:r>
          </a:p>
          <a:p>
            <a:pPr algn="ctr"/>
            <a:r>
              <a:rPr lang="en-GB" sz="2800" dirty="0" smtClean="0">
                <a:latin typeface="Calibri" pitchFamily="34" charset="0"/>
                <a:cs typeface="Calibri" pitchFamily="34" charset="0"/>
              </a:rPr>
              <a:t>University of York</a:t>
            </a:r>
            <a:endParaRPr lang="en-GB" sz="2800" dirty="0">
              <a:latin typeface="Calibri" pitchFamily="34" charset="0"/>
              <a:cs typeface="Calibri" pitchFamily="34" charset="0"/>
            </a:endParaRPr>
          </a:p>
        </p:txBody>
      </p:sp>
      <p:sp>
        <p:nvSpPr>
          <p:cNvPr id="7" name="TextBox 6"/>
          <p:cNvSpPr txBox="1"/>
          <p:nvPr/>
        </p:nvSpPr>
        <p:spPr>
          <a:xfrm>
            <a:off x="4680012" y="116632"/>
            <a:ext cx="4356484" cy="369332"/>
          </a:xfrm>
          <a:prstGeom prst="rect">
            <a:avLst/>
          </a:prstGeom>
          <a:noFill/>
        </p:spPr>
        <p:txBody>
          <a:bodyPr wrap="square" rtlCol="0">
            <a:spAutoFit/>
          </a:bodyPr>
          <a:lstStyle/>
          <a:p>
            <a:pPr algn="r"/>
            <a:r>
              <a:rPr lang="en-GB" i="1" dirty="0" smtClean="0"/>
              <a:t>EUROCALL 2014, Groningen, The Netherlands</a:t>
            </a:r>
            <a:endParaRPr lang="en-GB" i="1" dirty="0"/>
          </a:p>
        </p:txBody>
      </p:sp>
      <p:sp>
        <p:nvSpPr>
          <p:cNvPr id="16" name="부제목 2"/>
          <p:cNvSpPr txBox="1">
            <a:spLocks/>
          </p:cNvSpPr>
          <p:nvPr/>
        </p:nvSpPr>
        <p:spPr>
          <a:xfrm>
            <a:off x="1115616" y="6453336"/>
            <a:ext cx="7128792" cy="360040"/>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accent1"/>
              </a:buClr>
              <a:buSzPct val="90000"/>
              <a:buFont typeface="Wingdings 3" pitchFamily="18" charset="2"/>
              <a:buNone/>
              <a:defRPr lang="en-US" sz="2000" kern="1200" smtClean="0">
                <a:solidFill>
                  <a:schemeClr val="tx1"/>
                </a:solidFill>
                <a:latin typeface="+mn-lt"/>
                <a:ea typeface="+mn-ea"/>
                <a:cs typeface="+mn-cs"/>
              </a:defRPr>
            </a:lvl1pPr>
            <a:lvl2pPr marL="457200" indent="0" algn="ctr" defTabSz="914400" rtl="0" eaLnBrk="1" latinLnBrk="0" hangingPunct="1">
              <a:spcBef>
                <a:spcPct val="20000"/>
              </a:spcBef>
              <a:buClr>
                <a:schemeClr val="accent2"/>
              </a:buClr>
              <a:buSzPct val="90000"/>
              <a:buFont typeface="Wingdings 3" pitchFamily="18"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SzPct val="90000"/>
              <a:buFont typeface="Wingdings 3" pitchFamily="18"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SzPct val="90000"/>
              <a:buFont typeface="Wingdings 3" pitchFamily="18"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SzPct val="90000"/>
              <a:buFont typeface="Wingdings 3" pitchFamily="18"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1800" i="1" dirty="0" smtClean="0">
                <a:latin typeface="Calibri" panose="020F0502020204030204" pitchFamily="34" charset="0"/>
                <a:hlinkClick r:id="rId3"/>
              </a:rPr>
              <a:t>www.iris-database.org</a:t>
            </a:r>
            <a:r>
              <a:rPr lang="en-GB" sz="1800" i="1" dirty="0" smtClean="0">
                <a:latin typeface="Calibri" panose="020F0502020204030204" pitchFamily="34" charset="0"/>
              </a:rPr>
              <a:t> </a:t>
            </a:r>
            <a:endParaRPr lang="en-GB" sz="1800" i="1" dirty="0">
              <a:latin typeface="Calibri" pitchFamily="34" charset="0"/>
              <a:cs typeface="Calibri" pitchFamily="34" charset="0"/>
            </a:endParaRPr>
          </a:p>
        </p:txBody>
      </p:sp>
    </p:spTree>
    <p:extLst>
      <p:ext uri="{BB962C8B-B14F-4D97-AF65-F5344CB8AC3E}">
        <p14:creationId xmlns:p14="http://schemas.microsoft.com/office/powerpoint/2010/main" val="66469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The IRIS database</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r>
              <a:rPr lang="en-GB" dirty="0" smtClean="0">
                <a:latin typeface="Calibri" panose="020F0502020204030204" pitchFamily="34" charset="0"/>
              </a:rPr>
              <a:t>Instruments for Research Into Second languages (IRIS)</a:t>
            </a:r>
          </a:p>
          <a:p>
            <a:pPr lvl="5"/>
            <a:endParaRPr lang="en-GB" dirty="0" smtClean="0">
              <a:latin typeface="Calibri" panose="020F0502020204030204" pitchFamily="34" charset="0"/>
            </a:endParaRPr>
          </a:p>
          <a:p>
            <a:r>
              <a:rPr lang="en-GB" dirty="0" smtClean="0">
                <a:latin typeface="Calibri" panose="020F0502020204030204" pitchFamily="34" charset="0"/>
              </a:rPr>
              <a:t>Open-access digital repository </a:t>
            </a:r>
          </a:p>
          <a:p>
            <a:pPr lvl="5"/>
            <a:endParaRPr lang="en-GB" dirty="0" smtClean="0">
              <a:latin typeface="Calibri" panose="020F0502020204030204" pitchFamily="34" charset="0"/>
            </a:endParaRPr>
          </a:p>
          <a:p>
            <a:r>
              <a:rPr lang="en-GB" dirty="0" smtClean="0">
                <a:latin typeface="Calibri" panose="020F0502020204030204" pitchFamily="34" charset="0"/>
              </a:rPr>
              <a:t>Creative commons licensing (promoting</a:t>
            </a:r>
            <a:r>
              <a:rPr lang="en-GB" dirty="0">
                <a:latin typeface="Calibri" pitchFamily="34" charset="0"/>
              </a:rPr>
              <a:t>: derivatives allowed; non-commercial; </a:t>
            </a:r>
            <a:r>
              <a:rPr lang="en-GB" dirty="0" smtClean="0">
                <a:latin typeface="Calibri" pitchFamily="34" charset="0"/>
              </a:rPr>
              <a:t>share-alike) </a:t>
            </a:r>
            <a:endParaRPr lang="en-GB" dirty="0">
              <a:latin typeface="Calibri" pitchFamily="34" charset="0"/>
            </a:endParaRPr>
          </a:p>
          <a:p>
            <a:pPr lvl="5"/>
            <a:endParaRPr lang="en-GB" dirty="0" smtClean="0">
              <a:latin typeface="Calibri" panose="020F0502020204030204" pitchFamily="34" charset="0"/>
            </a:endParaRPr>
          </a:p>
          <a:p>
            <a:r>
              <a:rPr lang="en-GB" dirty="0" smtClean="0">
                <a:latin typeface="Calibri" panose="020F0502020204030204" pitchFamily="34" charset="0"/>
              </a:rPr>
              <a:t>Data collection instruments</a:t>
            </a:r>
          </a:p>
          <a:p>
            <a:pPr lvl="5"/>
            <a:endParaRPr lang="en-GB" dirty="0" smtClean="0">
              <a:latin typeface="Calibri" panose="020F0502020204030204" pitchFamily="34" charset="0"/>
            </a:endParaRPr>
          </a:p>
          <a:p>
            <a:r>
              <a:rPr lang="en-GB" dirty="0" smtClean="0">
                <a:latin typeface="Calibri" panose="020F0502020204030204" pitchFamily="34" charset="0"/>
              </a:rPr>
              <a:t>Quality assured (peer-reviewed)</a:t>
            </a:r>
          </a:p>
          <a:p>
            <a:pPr lvl="5"/>
            <a:endParaRPr lang="en-GB" dirty="0" smtClean="0">
              <a:latin typeface="Calibri" panose="020F0502020204030204" pitchFamily="34" charset="0"/>
            </a:endParaRPr>
          </a:p>
          <a:p>
            <a:r>
              <a:rPr lang="en-GB" dirty="0" smtClean="0">
                <a:latin typeface="Calibri" panose="020F0502020204030204" pitchFamily="34" charset="0"/>
              </a:rPr>
              <a:t>Up- and downloadable</a:t>
            </a:r>
          </a:p>
          <a:p>
            <a:pPr lvl="6"/>
            <a:endParaRPr lang="en-GB" dirty="0" smtClean="0">
              <a:latin typeface="Calibri" panose="020F0502020204030204" pitchFamily="34" charset="0"/>
            </a:endParaRPr>
          </a:p>
          <a:p>
            <a:r>
              <a:rPr lang="en-GB" dirty="0" smtClean="0">
                <a:latin typeface="Calibri" panose="020F0502020204030204" pitchFamily="34" charset="0"/>
              </a:rPr>
              <a:t>Searchable</a:t>
            </a: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94827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The IRIS </a:t>
            </a:r>
            <a:r>
              <a:rPr lang="en-GB" dirty="0" err="1" smtClean="0">
                <a:solidFill>
                  <a:schemeClr val="tx1"/>
                </a:solidFill>
                <a:latin typeface="Calibri" panose="020F0502020204030204" pitchFamily="34" charset="0"/>
              </a:rPr>
              <a:t>databse</a:t>
            </a:r>
            <a:r>
              <a:rPr lang="en-GB" dirty="0" smtClean="0">
                <a:solidFill>
                  <a:schemeClr val="tx1"/>
                </a:solidFill>
                <a:latin typeface="Calibri" panose="020F0502020204030204" pitchFamily="34" charset="0"/>
              </a:rPr>
              <a:t> (cont.)</a:t>
            </a:r>
            <a:endParaRPr lang="en-GB" dirty="0">
              <a:solidFill>
                <a:schemeClr val="tx1"/>
              </a:solidFill>
              <a:latin typeface="Calibri" panose="020F050202020403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2261937792"/>
              </p:ext>
            </p:extLst>
          </p:nvPr>
        </p:nvGraphicFramePr>
        <p:xfrm>
          <a:off x="899592" y="1772816"/>
          <a:ext cx="71287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717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5536" y="422920"/>
            <a:ext cx="1988820" cy="2286000"/>
            <a:chOff x="3629253" y="149803"/>
            <a:chExt cx="1988820" cy="2286000"/>
          </a:xfrm>
          <a:solidFill>
            <a:srgbClr val="DD9191"/>
          </a:solidFill>
        </p:grpSpPr>
        <p:sp>
          <p:nvSpPr>
            <p:cNvPr id="6" name="Hexagon 5"/>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Motivation (22)</a:t>
              </a:r>
            </a:p>
            <a:p>
              <a:pPr lvl="0" algn="ctr" defTabSz="800100">
                <a:lnSpc>
                  <a:spcPct val="90000"/>
                </a:lnSpc>
                <a:spcBef>
                  <a:spcPct val="0"/>
                </a:spcBef>
                <a:spcAft>
                  <a:spcPct val="35000"/>
                </a:spcAft>
              </a:pPr>
              <a:r>
                <a:rPr lang="en-US" sz="1800" kern="1200" dirty="0" smtClean="0">
                  <a:solidFill>
                    <a:schemeClr val="tx1"/>
                  </a:solidFill>
                  <a:latin typeface="Calibri" pitchFamily="34" charset="0"/>
                  <a:cs typeface="Calibri" pitchFamily="34" charset="0"/>
                </a:rPr>
                <a:t>Identity  (22)  Strategies (18)</a:t>
              </a:r>
              <a:endParaRPr lang="en-GB" sz="1800" kern="1200" dirty="0">
                <a:solidFill>
                  <a:schemeClr val="tx1"/>
                </a:solidFill>
              </a:endParaRPr>
            </a:p>
          </p:txBody>
        </p:sp>
      </p:grpSp>
      <p:grpSp>
        <p:nvGrpSpPr>
          <p:cNvPr id="8" name="Group 7"/>
          <p:cNvGrpSpPr/>
          <p:nvPr/>
        </p:nvGrpSpPr>
        <p:grpSpPr>
          <a:xfrm>
            <a:off x="2511172" y="404664"/>
            <a:ext cx="1988820" cy="2286000"/>
            <a:chOff x="3629253" y="149803"/>
            <a:chExt cx="1988820" cy="2286000"/>
          </a:xfrm>
          <a:solidFill>
            <a:srgbClr val="60B5CC"/>
          </a:solidFill>
        </p:grpSpPr>
        <p:sp>
          <p:nvSpPr>
            <p:cNvPr id="9" name="Hexagon 8"/>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Tasks (86)</a:t>
              </a:r>
            </a:p>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Information exchange (19)</a:t>
              </a:r>
            </a:p>
          </p:txBody>
        </p:sp>
      </p:grpSp>
      <p:grpSp>
        <p:nvGrpSpPr>
          <p:cNvPr id="11" name="Group 10"/>
          <p:cNvGrpSpPr/>
          <p:nvPr/>
        </p:nvGrpSpPr>
        <p:grpSpPr>
          <a:xfrm>
            <a:off x="4644008" y="404664"/>
            <a:ext cx="1988820" cy="2286000"/>
            <a:chOff x="3629253" y="149803"/>
            <a:chExt cx="1988820" cy="2286000"/>
          </a:xfrm>
          <a:solidFill>
            <a:srgbClr val="DD9191"/>
          </a:solidFill>
        </p:grpSpPr>
        <p:sp>
          <p:nvSpPr>
            <p:cNvPr id="12" name="Hexagon 11"/>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311150">
                <a:lnSpc>
                  <a:spcPct val="90000"/>
                </a:lnSpc>
                <a:spcBef>
                  <a:spcPct val="0"/>
                </a:spcBef>
              </a:pPr>
              <a:r>
                <a:rPr lang="en-US" dirty="0">
                  <a:solidFill>
                    <a:schemeClr val="tx1"/>
                  </a:solidFill>
                  <a:latin typeface="Calibri" pitchFamily="34" charset="0"/>
                  <a:cs typeface="Calibri" pitchFamily="34" charset="0"/>
                </a:rPr>
                <a:t>Classroom (11)</a:t>
              </a:r>
            </a:p>
            <a:p>
              <a:pPr algn="ctr" defTabSz="311150">
                <a:lnSpc>
                  <a:spcPct val="90000"/>
                </a:lnSpc>
                <a:spcBef>
                  <a:spcPct val="0"/>
                </a:spcBef>
              </a:pPr>
              <a:r>
                <a:rPr lang="en-US" dirty="0">
                  <a:solidFill>
                    <a:schemeClr val="tx1"/>
                  </a:solidFill>
                  <a:latin typeface="Calibri" pitchFamily="34" charset="0"/>
                  <a:cs typeface="Calibri" pitchFamily="34" charset="0"/>
                </a:rPr>
                <a:t> Instruction (67)</a:t>
              </a:r>
            </a:p>
          </p:txBody>
        </p:sp>
      </p:grpSp>
      <p:grpSp>
        <p:nvGrpSpPr>
          <p:cNvPr id="14" name="Group 13"/>
          <p:cNvGrpSpPr/>
          <p:nvPr/>
        </p:nvGrpSpPr>
        <p:grpSpPr>
          <a:xfrm>
            <a:off x="2511172" y="4167336"/>
            <a:ext cx="1988820" cy="2286000"/>
            <a:chOff x="3629253" y="149803"/>
            <a:chExt cx="1988820" cy="2286000"/>
          </a:xfrm>
          <a:solidFill>
            <a:srgbClr val="DD9191"/>
          </a:solidFill>
        </p:grpSpPr>
        <p:sp>
          <p:nvSpPr>
            <p:cNvPr id="15" name="Hexagon 14"/>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Perception (5) Phonology (22)</a:t>
              </a:r>
            </a:p>
          </p:txBody>
        </p:sp>
      </p:grpSp>
      <p:grpSp>
        <p:nvGrpSpPr>
          <p:cNvPr id="17" name="Group 16"/>
          <p:cNvGrpSpPr/>
          <p:nvPr/>
        </p:nvGrpSpPr>
        <p:grpSpPr>
          <a:xfrm>
            <a:off x="1475656" y="2276872"/>
            <a:ext cx="1988820" cy="2286000"/>
            <a:chOff x="3629253" y="149803"/>
            <a:chExt cx="1988820" cy="2286000"/>
          </a:xfrm>
          <a:solidFill>
            <a:srgbClr val="60B5CC"/>
          </a:solidFill>
        </p:grpSpPr>
        <p:sp>
          <p:nvSpPr>
            <p:cNvPr id="18" name="Hexagon 17"/>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dirty="0">
                  <a:solidFill>
                    <a:schemeClr val="tx1"/>
                  </a:solidFill>
                  <a:latin typeface="Calibri" pitchFamily="34" charset="0"/>
                  <a:cs typeface="Calibri" pitchFamily="34" charset="0"/>
                </a:rPr>
                <a:t>Computer assisted language learning (2)</a:t>
              </a:r>
            </a:p>
          </p:txBody>
        </p:sp>
      </p:grpSp>
      <p:grpSp>
        <p:nvGrpSpPr>
          <p:cNvPr id="20" name="Group 19"/>
          <p:cNvGrpSpPr/>
          <p:nvPr/>
        </p:nvGrpSpPr>
        <p:grpSpPr>
          <a:xfrm>
            <a:off x="3591292" y="2276872"/>
            <a:ext cx="1988820" cy="2286000"/>
            <a:chOff x="3629253" y="149803"/>
            <a:chExt cx="1988820" cy="2286000"/>
          </a:xfrm>
          <a:solidFill>
            <a:srgbClr val="DD9191"/>
          </a:solidFill>
        </p:grpSpPr>
        <p:sp>
          <p:nvSpPr>
            <p:cNvPr id="21" name="Hexagon 20"/>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Processing (50) </a:t>
              </a:r>
            </a:p>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Sentence processing (10)</a:t>
              </a:r>
            </a:p>
          </p:txBody>
        </p:sp>
      </p:grpSp>
      <p:grpSp>
        <p:nvGrpSpPr>
          <p:cNvPr id="23" name="Group 22"/>
          <p:cNvGrpSpPr/>
          <p:nvPr/>
        </p:nvGrpSpPr>
        <p:grpSpPr>
          <a:xfrm>
            <a:off x="5679524" y="2276872"/>
            <a:ext cx="1988820" cy="2286000"/>
            <a:chOff x="3629253" y="149803"/>
            <a:chExt cx="1988820" cy="2286000"/>
          </a:xfrm>
          <a:solidFill>
            <a:srgbClr val="60B5CC"/>
          </a:solidFill>
        </p:grpSpPr>
        <p:sp>
          <p:nvSpPr>
            <p:cNvPr id="24" name="Hexagon 23"/>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Bilingualism (24) </a:t>
              </a:r>
            </a:p>
            <a:p>
              <a:pPr lvl="0" algn="ctr" defTabSz="355600">
                <a:lnSpc>
                  <a:spcPct val="90000"/>
                </a:lnSpc>
                <a:spcBef>
                  <a:spcPct val="0"/>
                </a:spcBef>
                <a:spcAft>
                  <a:spcPct val="35000"/>
                </a:spcAft>
              </a:pPr>
              <a:r>
                <a:rPr lang="en-US" dirty="0">
                  <a:solidFill>
                    <a:schemeClr val="tx1"/>
                  </a:solidFill>
                  <a:latin typeface="Calibri" pitchFamily="34" charset="0"/>
                  <a:cs typeface="Calibri" pitchFamily="34" charset="0"/>
                </a:rPr>
                <a:t>Attrition (5)</a:t>
              </a:r>
            </a:p>
          </p:txBody>
        </p:sp>
      </p:grpSp>
      <p:grpSp>
        <p:nvGrpSpPr>
          <p:cNvPr id="26" name="Group 25"/>
          <p:cNvGrpSpPr/>
          <p:nvPr/>
        </p:nvGrpSpPr>
        <p:grpSpPr>
          <a:xfrm>
            <a:off x="4644008" y="4167336"/>
            <a:ext cx="1988820" cy="2286000"/>
            <a:chOff x="3629253" y="149803"/>
            <a:chExt cx="1988820" cy="2286000"/>
          </a:xfrm>
          <a:solidFill>
            <a:srgbClr val="60B5CC"/>
          </a:solidFill>
        </p:grpSpPr>
        <p:sp>
          <p:nvSpPr>
            <p:cNvPr id="27" name="Hexagon 26"/>
            <p:cNvSpPr/>
            <p:nvPr/>
          </p:nvSpPr>
          <p:spPr>
            <a:xfrm rot="5400000">
              <a:off x="3480663" y="298393"/>
              <a:ext cx="2286000" cy="1988820"/>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agon 4"/>
            <p:cNvSpPr/>
            <p:nvPr/>
          </p:nvSpPr>
          <p:spPr>
            <a:xfrm>
              <a:off x="3939177" y="506038"/>
              <a:ext cx="1368972" cy="157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311150">
                <a:lnSpc>
                  <a:spcPct val="90000"/>
                </a:lnSpc>
                <a:spcBef>
                  <a:spcPct val="0"/>
                </a:spcBef>
              </a:pPr>
              <a:r>
                <a:rPr lang="en-US" dirty="0" err="1" smtClean="0">
                  <a:solidFill>
                    <a:schemeClr val="tx1"/>
                  </a:solidFill>
                  <a:latin typeface="Calibri" pitchFamily="34" charset="0"/>
                  <a:cs typeface="Calibri" pitchFamily="34" charset="0"/>
                </a:rPr>
                <a:t>Morpho</a:t>
              </a:r>
              <a:r>
                <a:rPr lang="en-US" dirty="0" smtClean="0">
                  <a:solidFill>
                    <a:schemeClr val="tx1"/>
                  </a:solidFill>
                  <a:latin typeface="Calibri" pitchFamily="34" charset="0"/>
                  <a:cs typeface="Calibri" pitchFamily="34" charset="0"/>
                </a:rPr>
                <a:t>-syntax </a:t>
              </a:r>
              <a:r>
                <a:rPr lang="en-US" dirty="0">
                  <a:solidFill>
                    <a:schemeClr val="tx1"/>
                  </a:solidFill>
                  <a:latin typeface="Calibri" pitchFamily="34" charset="0"/>
                  <a:cs typeface="Calibri" pitchFamily="34" charset="0"/>
                </a:rPr>
                <a:t>(128)</a:t>
              </a:r>
            </a:p>
            <a:p>
              <a:pPr lvl="0" algn="ctr" defTabSz="311150">
                <a:lnSpc>
                  <a:spcPct val="90000"/>
                </a:lnSpc>
                <a:spcBef>
                  <a:spcPct val="0"/>
                </a:spcBef>
              </a:pPr>
              <a:r>
                <a:rPr lang="en-US" dirty="0">
                  <a:solidFill>
                    <a:schemeClr val="tx1"/>
                  </a:solidFill>
                  <a:latin typeface="Calibri" pitchFamily="34" charset="0"/>
                  <a:cs typeface="Calibri" pitchFamily="34" charset="0"/>
                </a:rPr>
                <a:t>Vocabulary (54)</a:t>
              </a:r>
            </a:p>
            <a:p>
              <a:pPr lvl="0" algn="ctr" defTabSz="311150">
                <a:lnSpc>
                  <a:spcPct val="90000"/>
                </a:lnSpc>
                <a:spcBef>
                  <a:spcPct val="0"/>
                </a:spcBef>
              </a:pPr>
              <a:r>
                <a:rPr lang="en-US" dirty="0">
                  <a:solidFill>
                    <a:schemeClr val="tx1"/>
                  </a:solidFill>
                  <a:latin typeface="Calibri" pitchFamily="34" charset="0"/>
                  <a:cs typeface="Calibri" pitchFamily="34" charset="0"/>
                </a:rPr>
                <a:t>Pragmatics (5)</a:t>
              </a:r>
            </a:p>
          </p:txBody>
        </p:sp>
      </p:grpSp>
      <p:grpSp>
        <p:nvGrpSpPr>
          <p:cNvPr id="29" name="Group 28"/>
          <p:cNvGrpSpPr/>
          <p:nvPr/>
        </p:nvGrpSpPr>
        <p:grpSpPr>
          <a:xfrm>
            <a:off x="6759644" y="4167336"/>
            <a:ext cx="1988820" cy="2286000"/>
            <a:chOff x="3629253" y="149803"/>
            <a:chExt cx="1988820" cy="2286000"/>
          </a:xfrm>
        </p:grpSpPr>
        <p:sp>
          <p:nvSpPr>
            <p:cNvPr id="30" name="Hexagon 29"/>
            <p:cNvSpPr/>
            <p:nvPr/>
          </p:nvSpPr>
          <p:spPr>
            <a:xfrm rot="5400000">
              <a:off x="3480663" y="298393"/>
              <a:ext cx="2286000" cy="1988820"/>
            </a:xfrm>
            <a:prstGeom prst="hexagon">
              <a:avLst>
                <a:gd name="adj" fmla="val 25000"/>
                <a:gd name="vf" fmla="val 115470"/>
              </a:avLst>
            </a:prstGeom>
            <a:solidFill>
              <a:srgbClr val="DD91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Hexagon 4"/>
            <p:cNvSpPr/>
            <p:nvPr/>
          </p:nvSpPr>
          <p:spPr>
            <a:xfrm>
              <a:off x="3939177" y="506038"/>
              <a:ext cx="1368972" cy="1573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dirty="0">
                  <a:solidFill>
                    <a:schemeClr val="tx1"/>
                  </a:solidFill>
                  <a:latin typeface="Calibri" pitchFamily="34" charset="0"/>
                  <a:cs typeface="Calibri" pitchFamily="34" charset="0"/>
                </a:rPr>
                <a:t>Teacher education (6)</a:t>
              </a:r>
            </a:p>
            <a:p>
              <a:pPr lvl="0" algn="ctr" defTabSz="1600200">
                <a:lnSpc>
                  <a:spcPct val="90000"/>
                </a:lnSpc>
                <a:spcBef>
                  <a:spcPct val="0"/>
                </a:spcBef>
                <a:spcAft>
                  <a:spcPct val="35000"/>
                </a:spcAft>
              </a:pPr>
              <a:r>
                <a:rPr lang="en-US" dirty="0">
                  <a:solidFill>
                    <a:schemeClr val="tx1"/>
                  </a:solidFill>
                  <a:latin typeface="Calibri" pitchFamily="34" charset="0"/>
                  <a:cs typeface="Calibri" pitchFamily="34" charset="0"/>
                </a:rPr>
                <a:t>Policy (1)</a:t>
              </a:r>
            </a:p>
            <a:p>
              <a:pPr lvl="0" algn="ctr" defTabSz="1600200">
                <a:lnSpc>
                  <a:spcPct val="90000"/>
                </a:lnSpc>
                <a:spcBef>
                  <a:spcPct val="0"/>
                </a:spcBef>
                <a:spcAft>
                  <a:spcPct val="35000"/>
                </a:spcAft>
              </a:pPr>
              <a:r>
                <a:rPr lang="en-US" dirty="0">
                  <a:solidFill>
                    <a:schemeClr val="tx1"/>
                  </a:solidFill>
                  <a:latin typeface="Calibri" pitchFamily="34" charset="0"/>
                  <a:cs typeface="Calibri" pitchFamily="34" charset="0"/>
                </a:rPr>
                <a:t>Teacher cognition (1)</a:t>
              </a:r>
            </a:p>
          </p:txBody>
        </p:sp>
      </p:grpSp>
    </p:spTree>
    <p:extLst>
      <p:ext uri="{BB962C8B-B14F-4D97-AF65-F5344CB8AC3E}">
        <p14:creationId xmlns:p14="http://schemas.microsoft.com/office/powerpoint/2010/main" val="28265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ppt_w</p:attrName>
                                        </p:attrNameLst>
                                      </p:cBhvr>
                                      <p:tavLst>
                                        <p:tav tm="0" fmla="#ppt_w*sin(2.5*pi*$)">
                                          <p:val>
                                            <p:fltVal val="0"/>
                                          </p:val>
                                        </p:tav>
                                        <p:tav tm="100000">
                                          <p:val>
                                            <p:fltVal val="1"/>
                                          </p:val>
                                        </p:tav>
                                      </p:tavLst>
                                    </p:anim>
                                    <p:anim calcmode="lin" valueType="num">
                                      <p:cBhvr>
                                        <p:cTn id="24" dur="2000" fill="hold"/>
                                        <p:tgtEl>
                                          <p:spTgt spid="1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anim calcmode="lin" valueType="num">
                                      <p:cBhvr>
                                        <p:cTn id="28" dur="2000" fill="hold"/>
                                        <p:tgtEl>
                                          <p:spTgt spid="20"/>
                                        </p:tgtEl>
                                        <p:attrNameLst>
                                          <p:attrName>ppt_w</p:attrName>
                                        </p:attrNameLst>
                                      </p:cBhvr>
                                      <p:tavLst>
                                        <p:tav tm="0" fmla="#ppt_w*sin(2.5*pi*$)">
                                          <p:val>
                                            <p:fltVal val="0"/>
                                          </p:val>
                                        </p:tav>
                                        <p:tav tm="100000">
                                          <p:val>
                                            <p:fltVal val="1"/>
                                          </p:val>
                                        </p:tav>
                                      </p:tavLst>
                                    </p:anim>
                                    <p:anim calcmode="lin" valueType="num">
                                      <p:cBhvr>
                                        <p:cTn id="29" dur="2000" fill="hold"/>
                                        <p:tgtEl>
                                          <p:spTgt spid="20"/>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anim calcmode="lin" valueType="num">
                                      <p:cBhvr>
                                        <p:cTn id="33" dur="2000" fill="hold"/>
                                        <p:tgtEl>
                                          <p:spTgt spid="23"/>
                                        </p:tgtEl>
                                        <p:attrNameLst>
                                          <p:attrName>ppt_w</p:attrName>
                                        </p:attrNameLst>
                                      </p:cBhvr>
                                      <p:tavLst>
                                        <p:tav tm="0" fmla="#ppt_w*sin(2.5*pi*$)">
                                          <p:val>
                                            <p:fltVal val="0"/>
                                          </p:val>
                                        </p:tav>
                                        <p:tav tm="100000">
                                          <p:val>
                                            <p:fltVal val="1"/>
                                          </p:val>
                                        </p:tav>
                                      </p:tavLst>
                                    </p:anim>
                                    <p:anim calcmode="lin" valueType="num">
                                      <p:cBhvr>
                                        <p:cTn id="34" dur="2000" fill="hold"/>
                                        <p:tgtEl>
                                          <p:spTgt spid="23"/>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ppt_w</p:attrName>
                                        </p:attrNameLst>
                                      </p:cBhvr>
                                      <p:tavLst>
                                        <p:tav tm="0" fmla="#ppt_w*sin(2.5*pi*$)">
                                          <p:val>
                                            <p:fltVal val="0"/>
                                          </p:val>
                                        </p:tav>
                                        <p:tav tm="100000">
                                          <p:val>
                                            <p:fltVal val="1"/>
                                          </p:val>
                                        </p:tav>
                                      </p:tavLst>
                                    </p:anim>
                                    <p:anim calcmode="lin" valueType="num">
                                      <p:cBhvr>
                                        <p:cTn id="39" dur="2000" fill="hold"/>
                                        <p:tgtEl>
                                          <p:spTgt spid="14"/>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anim calcmode="lin" valueType="num">
                                      <p:cBhvr>
                                        <p:cTn id="43" dur="2000" fill="hold"/>
                                        <p:tgtEl>
                                          <p:spTgt spid="26"/>
                                        </p:tgtEl>
                                        <p:attrNameLst>
                                          <p:attrName>ppt_w</p:attrName>
                                        </p:attrNameLst>
                                      </p:cBhvr>
                                      <p:tavLst>
                                        <p:tav tm="0" fmla="#ppt_w*sin(2.5*pi*$)">
                                          <p:val>
                                            <p:fltVal val="0"/>
                                          </p:val>
                                        </p:tav>
                                        <p:tav tm="100000">
                                          <p:val>
                                            <p:fltVal val="1"/>
                                          </p:val>
                                        </p:tav>
                                      </p:tavLst>
                                    </p:anim>
                                    <p:anim calcmode="lin" valueType="num">
                                      <p:cBhvr>
                                        <p:cTn id="44" dur="2000" fill="hold"/>
                                        <p:tgtEl>
                                          <p:spTgt spid="26"/>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000"/>
                                        <p:tgtEl>
                                          <p:spTgt spid="29"/>
                                        </p:tgtEl>
                                      </p:cBhvr>
                                    </p:animEffect>
                                    <p:anim calcmode="lin" valueType="num">
                                      <p:cBhvr>
                                        <p:cTn id="48" dur="2000" fill="hold"/>
                                        <p:tgtEl>
                                          <p:spTgt spid="29"/>
                                        </p:tgtEl>
                                        <p:attrNameLst>
                                          <p:attrName>ppt_w</p:attrName>
                                        </p:attrNameLst>
                                      </p:cBhvr>
                                      <p:tavLst>
                                        <p:tav tm="0" fmla="#ppt_w*sin(2.5*pi*$)">
                                          <p:val>
                                            <p:fltVal val="0"/>
                                          </p:val>
                                        </p:tav>
                                        <p:tav tm="100000">
                                          <p:val>
                                            <p:fltVal val="1"/>
                                          </p:val>
                                        </p:tav>
                                      </p:tavLst>
                                    </p:anim>
                                    <p:anim calcmode="lin" valueType="num">
                                      <p:cBhvr>
                                        <p:cTn id="49"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Calibri" panose="020F0502020204030204" pitchFamily="34" charset="0"/>
              </a:rPr>
              <a:t>Task-Based Language Teaching</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457200" y="1484784"/>
            <a:ext cx="8229600" cy="4525963"/>
          </a:xfrm>
        </p:spPr>
        <p:txBody>
          <a:bodyPr>
            <a:normAutofit/>
          </a:bodyPr>
          <a:lstStyle/>
          <a:p>
            <a:r>
              <a:rPr lang="en-US" sz="2800" dirty="0" err="1">
                <a:latin typeface="Calibri" panose="020F0502020204030204" pitchFamily="34" charset="0"/>
              </a:rPr>
              <a:t>García</a:t>
            </a:r>
            <a:r>
              <a:rPr lang="en-US" sz="2800" dirty="0">
                <a:latin typeface="Calibri" panose="020F0502020204030204" pitchFamily="34" charset="0"/>
              </a:rPr>
              <a:t> </a:t>
            </a:r>
            <a:r>
              <a:rPr lang="en-US" sz="2800" dirty="0" smtClean="0">
                <a:latin typeface="Calibri" panose="020F0502020204030204" pitchFamily="34" charset="0"/>
              </a:rPr>
              <a:t>Mayo’s(2005) decision-making task</a:t>
            </a:r>
            <a:endParaRPr lang="en-US" sz="2800" dirty="0">
              <a:latin typeface="Calibri" panose="020F0502020204030204" pitchFamily="34" charset="0"/>
            </a:endParaRPr>
          </a:p>
        </p:txBody>
      </p:sp>
      <p:pic>
        <p:nvPicPr>
          <p:cNvPr id="4" name="Picture 3" descr="Screen Shot 2013-10-03 at 10.52.5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168" y="2070013"/>
            <a:ext cx="6228184" cy="4599347"/>
          </a:xfrm>
          <a:prstGeom prst="rect">
            <a:avLst/>
          </a:prstGeom>
        </p:spPr>
      </p:pic>
    </p:spTree>
    <p:extLst>
      <p:ext uri="{BB962C8B-B14F-4D97-AF65-F5344CB8AC3E}">
        <p14:creationId xmlns:p14="http://schemas.microsoft.com/office/powerpoint/2010/main" val="793510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Calibri" panose="020F0502020204030204" pitchFamily="34" charset="0"/>
              </a:rPr>
              <a:t>Task-Based Language Teaching</a:t>
            </a:r>
            <a:endParaRPr lang="en-US" dirty="0"/>
          </a:p>
        </p:txBody>
      </p:sp>
      <p:sp>
        <p:nvSpPr>
          <p:cNvPr id="3" name="Content Placeholder 2"/>
          <p:cNvSpPr>
            <a:spLocks noGrp="1"/>
          </p:cNvSpPr>
          <p:nvPr>
            <p:ph idx="1"/>
          </p:nvPr>
        </p:nvSpPr>
        <p:spPr>
          <a:xfrm>
            <a:off x="467544" y="1484784"/>
            <a:ext cx="8229600" cy="4525963"/>
          </a:xfrm>
        </p:spPr>
        <p:txBody>
          <a:bodyPr>
            <a:normAutofit/>
          </a:bodyPr>
          <a:lstStyle/>
          <a:p>
            <a:r>
              <a:rPr lang="en-US" sz="2800" dirty="0" err="1" smtClean="0"/>
              <a:t>Mifka</a:t>
            </a:r>
            <a:r>
              <a:rPr lang="en-US" sz="2800" dirty="0" smtClean="0"/>
              <a:t> </a:t>
            </a:r>
            <a:r>
              <a:rPr lang="en-US" sz="2800" dirty="0" err="1" smtClean="0"/>
              <a:t>Profozic’s</a:t>
            </a:r>
            <a:r>
              <a:rPr lang="en-US" sz="2800" dirty="0" smtClean="0"/>
              <a:t> (2012) picture description tasks</a:t>
            </a:r>
            <a:endParaRPr lang="en-US" sz="2800" dirty="0"/>
          </a:p>
        </p:txBody>
      </p:sp>
      <p:pic>
        <p:nvPicPr>
          <p:cNvPr id="4" name="Picture 3" descr="Screen Shot 2013-10-03 at 10.18.4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2060848"/>
            <a:ext cx="6459345" cy="4509120"/>
          </a:xfrm>
          <a:prstGeom prst="rect">
            <a:avLst/>
          </a:prstGeom>
        </p:spPr>
      </p:pic>
    </p:spTree>
    <p:extLst>
      <p:ext uri="{BB962C8B-B14F-4D97-AF65-F5344CB8AC3E}">
        <p14:creationId xmlns:p14="http://schemas.microsoft.com/office/powerpoint/2010/main" val="427649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Calibri" panose="020F0502020204030204" pitchFamily="34" charset="0"/>
              </a:rPr>
              <a:t>Task-Based Language Teaching</a:t>
            </a:r>
            <a:endParaRPr lang="en-US" dirty="0"/>
          </a:p>
        </p:txBody>
      </p:sp>
      <p:sp>
        <p:nvSpPr>
          <p:cNvPr id="3" name="Content Placeholder 2"/>
          <p:cNvSpPr>
            <a:spLocks noGrp="1"/>
          </p:cNvSpPr>
          <p:nvPr>
            <p:ph idx="1"/>
          </p:nvPr>
        </p:nvSpPr>
        <p:spPr>
          <a:xfrm>
            <a:off x="457200" y="1484784"/>
            <a:ext cx="8229600" cy="4525963"/>
          </a:xfrm>
        </p:spPr>
        <p:txBody>
          <a:bodyPr>
            <a:normAutofit/>
          </a:bodyPr>
          <a:lstStyle/>
          <a:p>
            <a:r>
              <a:rPr lang="hu-HU" altLang="ja-JP" sz="2800" dirty="0" smtClean="0">
                <a:latin typeface="Calibri" panose="020F0502020204030204" pitchFamily="34" charset="0"/>
              </a:rPr>
              <a:t>Révész</a:t>
            </a:r>
            <a:r>
              <a:rPr lang="en-GB" altLang="ja-JP" sz="2800" dirty="0" smtClean="0">
                <a:latin typeface="Calibri" panose="020F0502020204030204" pitchFamily="34" charset="0"/>
              </a:rPr>
              <a:t>’s </a:t>
            </a:r>
            <a:r>
              <a:rPr lang="hu-HU" altLang="ja-JP" sz="2800" dirty="0" smtClean="0">
                <a:latin typeface="Calibri" panose="020F0502020204030204" pitchFamily="34" charset="0"/>
              </a:rPr>
              <a:t>(2011)</a:t>
            </a:r>
            <a:r>
              <a:rPr lang="en-GB" altLang="ja-JP" sz="2800" dirty="0" smtClean="0">
                <a:latin typeface="Calibri" panose="020F0502020204030204" pitchFamily="34" charset="0"/>
              </a:rPr>
              <a:t> argumentative tasks</a:t>
            </a:r>
            <a:endParaRPr lang="en-US" sz="2800" dirty="0" smtClean="0">
              <a:latin typeface="Calibri" panose="020F0502020204030204" pitchFamily="34" charset="0"/>
            </a:endParaRPr>
          </a:p>
          <a:p>
            <a:pPr marL="0" indent="0">
              <a:buNone/>
            </a:pPr>
            <a:endParaRPr lang="en-US" sz="2800" dirty="0">
              <a:latin typeface="Calibri" panose="020F0502020204030204" pitchFamily="34" charset="0"/>
            </a:endParaRPr>
          </a:p>
        </p:txBody>
      </p:sp>
      <p:pic>
        <p:nvPicPr>
          <p:cNvPr id="4" name="Picture 3" descr="Screen Shot 2013-10-03 at 10.25.5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988840"/>
            <a:ext cx="7920880" cy="4566409"/>
          </a:xfrm>
          <a:prstGeom prst="rect">
            <a:avLst/>
          </a:prstGeom>
        </p:spPr>
      </p:pic>
    </p:spTree>
    <p:extLst>
      <p:ext uri="{BB962C8B-B14F-4D97-AF65-F5344CB8AC3E}">
        <p14:creationId xmlns:p14="http://schemas.microsoft.com/office/powerpoint/2010/main" val="241488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Conclusion</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GB" dirty="0" smtClean="0">
                <a:latin typeface="Calibri" panose="020F0502020204030204" pitchFamily="34" charset="0"/>
              </a:rPr>
              <a:t>In order to provide a reliable evidence-base upon which to base future CALL design, more basic research, and replications thereof, is necessary.</a:t>
            </a:r>
          </a:p>
          <a:p>
            <a:pPr marL="0" indent="0" algn="ctr">
              <a:buNone/>
            </a:pP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To permit the necessary replication, CALL researchers are encouraged to contribute instruments from their peer-reviewed publications to the IRIS database.</a:t>
            </a:r>
            <a:endParaRPr lang="en-GB" dirty="0">
              <a:latin typeface="Calibri" panose="020F0502020204030204" pitchFamily="34" charset="0"/>
            </a:endParaRPr>
          </a:p>
        </p:txBody>
      </p:sp>
    </p:spTree>
    <p:extLst>
      <p:ext uri="{BB962C8B-B14F-4D97-AF65-F5344CB8AC3E}">
        <p14:creationId xmlns:p14="http://schemas.microsoft.com/office/powerpoint/2010/main" val="10610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768696"/>
            <a:ext cx="8820472" cy="892552"/>
          </a:xfrm>
          <a:prstGeom prst="rect">
            <a:avLst/>
          </a:prstGeom>
          <a:noFill/>
        </p:spPr>
        <p:txBody>
          <a:bodyPr wrap="square" rtlCol="0">
            <a:spAutoFit/>
          </a:bodyPr>
          <a:lstStyle/>
          <a:p>
            <a:pPr algn="ctr"/>
            <a:r>
              <a:rPr lang="en-US" sz="4000" b="1" i="1" dirty="0" smtClean="0">
                <a:latin typeface="Calibri" pitchFamily="34" charset="0"/>
                <a:cs typeface="Calibri" pitchFamily="34" charset="0"/>
                <a:hlinkClick r:id="rId3"/>
              </a:rPr>
              <a:t>www.iris-database.org</a:t>
            </a:r>
            <a:endParaRPr lang="en-US" sz="4000" b="1" i="1" dirty="0" smtClean="0">
              <a:latin typeface="Calibri" pitchFamily="34" charset="0"/>
              <a:cs typeface="Calibri" pitchFamily="34" charset="0"/>
            </a:endParaRPr>
          </a:p>
          <a:p>
            <a:pPr algn="r"/>
            <a:endParaRPr lang="en-US" sz="1100" i="1" dirty="0" smtClean="0">
              <a:latin typeface="Calibri" pitchFamily="34" charset="0"/>
              <a:cs typeface="Calibri" pitchFamily="34" charset="0"/>
            </a:endParaRPr>
          </a:p>
        </p:txBody>
      </p:sp>
      <p:sp>
        <p:nvSpPr>
          <p:cNvPr id="1061"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90" name="Picture 66" descr="\\userfs\jk735\w2k\Promotional\IRIS-Logo-Sma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92" y="332656"/>
            <a:ext cx="3174604" cy="17460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2621230"/>
            <a:ext cx="7488832" cy="1815882"/>
          </a:xfrm>
          <a:prstGeom prst="rect">
            <a:avLst/>
          </a:prstGeom>
          <a:noFill/>
        </p:spPr>
        <p:txBody>
          <a:bodyPr wrap="square" rtlCol="0">
            <a:spAutoFit/>
          </a:bodyPr>
          <a:lstStyle/>
          <a:p>
            <a:r>
              <a:rPr lang="en-GB" sz="2800" dirty="0" smtClean="0">
                <a:latin typeface="Calibri" panose="020F0502020204030204" pitchFamily="34" charset="0"/>
              </a:rPr>
              <a:t>IRIS is directed by Emma Marsden (York, UK) and Alison Mackey (Georgetown, USA / Lancaster, UK), and funded by the Economic and Social Research Council and the British Academy.</a:t>
            </a:r>
            <a:endParaRPr lang="en-GB" sz="2800" dirty="0">
              <a:latin typeface="Calibri" panose="020F0502020204030204" pitchFamily="34" charset="0"/>
            </a:endParaRPr>
          </a:p>
        </p:txBody>
      </p:sp>
      <p:sp>
        <p:nvSpPr>
          <p:cNvPr id="6" name="TextBox 5"/>
          <p:cNvSpPr txBox="1"/>
          <p:nvPr/>
        </p:nvSpPr>
        <p:spPr>
          <a:xfrm>
            <a:off x="395536" y="5766355"/>
            <a:ext cx="7488832" cy="830997"/>
          </a:xfrm>
          <a:prstGeom prst="rect">
            <a:avLst/>
          </a:prstGeom>
          <a:noFill/>
        </p:spPr>
        <p:txBody>
          <a:bodyPr wrap="square" rtlCol="0">
            <a:spAutoFit/>
          </a:bodyPr>
          <a:lstStyle/>
          <a:p>
            <a:pPr marL="1703388" indent="-1703388"/>
            <a:r>
              <a:rPr lang="en-GB" sz="2400" b="1" dirty="0" smtClean="0">
                <a:latin typeface="Calibri" panose="020F0502020204030204" pitchFamily="34" charset="0"/>
              </a:rPr>
              <a:t>Contacts: 	</a:t>
            </a:r>
          </a:p>
          <a:p>
            <a:pPr marL="1703388" indent="-1703388"/>
            <a:r>
              <a:rPr lang="en-GB" sz="2400" b="1" dirty="0" smtClean="0">
                <a:latin typeface="Calibri" panose="020F0502020204030204" pitchFamily="34" charset="0"/>
              </a:rPr>
              <a:t> </a:t>
            </a:r>
            <a:r>
              <a:rPr lang="en-GB" sz="2400" b="1" i="1" dirty="0" smtClean="0">
                <a:latin typeface="Calibri" panose="020F0502020204030204" pitchFamily="34" charset="0"/>
                <a:hlinkClick r:id="rId5"/>
              </a:rPr>
              <a:t>zoe.handley@york.ac.uk</a:t>
            </a:r>
            <a:r>
              <a:rPr lang="en-GB" sz="2400" b="1" i="1" dirty="0" smtClean="0">
                <a:latin typeface="Calibri" panose="020F0502020204030204" pitchFamily="34" charset="0"/>
              </a:rPr>
              <a:t> </a:t>
            </a:r>
            <a:r>
              <a:rPr lang="en-GB" sz="2400" i="1" dirty="0" smtClean="0">
                <a:latin typeface="Calibri" panose="020F0502020204030204" pitchFamily="34" charset="0"/>
              </a:rPr>
              <a:t>&amp;</a:t>
            </a:r>
            <a:r>
              <a:rPr lang="en-GB" sz="2400" b="1" i="1" dirty="0" smtClean="0">
                <a:latin typeface="Calibri" panose="020F0502020204030204" pitchFamily="34" charset="0"/>
              </a:rPr>
              <a:t> </a:t>
            </a:r>
            <a:r>
              <a:rPr lang="en-GB" sz="2400" b="1" i="1" dirty="0" smtClean="0">
                <a:latin typeface="Calibri" panose="020F0502020204030204" pitchFamily="34" charset="0"/>
                <a:hlinkClick r:id="rId6"/>
              </a:rPr>
              <a:t>emma.marsden@york.ac.uk</a:t>
            </a:r>
            <a:r>
              <a:rPr lang="en-GB" sz="2400" b="1" i="1" dirty="0" smtClean="0">
                <a:latin typeface="Calibri" panose="020F0502020204030204" pitchFamily="34" charset="0"/>
              </a:rPr>
              <a:t> </a:t>
            </a:r>
            <a:endParaRPr lang="en-GB" sz="2400" b="1" i="1" dirty="0">
              <a:latin typeface="Calibri" panose="020F0502020204030204" pitchFamily="34" charset="0"/>
            </a:endParaRPr>
          </a:p>
        </p:txBody>
      </p:sp>
      <p:sp>
        <p:nvSpPr>
          <p:cNvPr id="8" name="TextBox 7"/>
          <p:cNvSpPr txBox="1"/>
          <p:nvPr/>
        </p:nvSpPr>
        <p:spPr>
          <a:xfrm>
            <a:off x="4680012" y="116632"/>
            <a:ext cx="4356484" cy="369332"/>
          </a:xfrm>
          <a:prstGeom prst="rect">
            <a:avLst/>
          </a:prstGeom>
          <a:noFill/>
        </p:spPr>
        <p:txBody>
          <a:bodyPr wrap="square" rtlCol="0">
            <a:spAutoFit/>
          </a:bodyPr>
          <a:lstStyle/>
          <a:p>
            <a:pPr algn="r"/>
            <a:r>
              <a:rPr lang="en-GB" i="1" dirty="0" smtClean="0"/>
              <a:t>EUROCALL 2014, Groningen, The Netherlands</a:t>
            </a:r>
            <a:endParaRPr lang="en-GB" i="1" dirty="0"/>
          </a:p>
        </p:txBody>
      </p:sp>
    </p:spTree>
    <p:extLst>
      <p:ext uri="{BB962C8B-B14F-4D97-AF65-F5344CB8AC3E}">
        <p14:creationId xmlns:p14="http://schemas.microsoft.com/office/powerpoint/2010/main" val="541125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References</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fontScale="62500" lnSpcReduction="20000"/>
          </a:bodyPr>
          <a:lstStyle/>
          <a:p>
            <a:r>
              <a:rPr lang="en-GB" dirty="0" err="1">
                <a:latin typeface="Calibri" panose="020F0502020204030204" pitchFamily="34" charset="0"/>
              </a:rPr>
              <a:t>Colpaert</a:t>
            </a:r>
            <a:r>
              <a:rPr lang="en-GB" dirty="0">
                <a:latin typeface="Calibri" panose="020F0502020204030204" pitchFamily="34" charset="0"/>
              </a:rPr>
              <a:t>, J. (2010). Elicitation of language learners’ personal goals as design concepts. </a:t>
            </a:r>
            <a:r>
              <a:rPr lang="en-GB" i="1" dirty="0">
                <a:latin typeface="Calibri" panose="020F0502020204030204" pitchFamily="34" charset="0"/>
              </a:rPr>
              <a:t>Innovation in language learning and teaching, 4</a:t>
            </a:r>
            <a:r>
              <a:rPr lang="en-GB" dirty="0">
                <a:latin typeface="Calibri" panose="020F0502020204030204" pitchFamily="34" charset="0"/>
              </a:rPr>
              <a:t>(3) 259-274.</a:t>
            </a:r>
          </a:p>
          <a:p>
            <a:pPr lvl="3"/>
            <a:endParaRPr lang="en-GB" dirty="0" smtClean="0">
              <a:latin typeface="Calibri" panose="020F0502020204030204" pitchFamily="34" charset="0"/>
            </a:endParaRPr>
          </a:p>
          <a:p>
            <a:r>
              <a:rPr lang="en-GB" dirty="0" err="1" smtClean="0">
                <a:latin typeface="Calibri" panose="020F0502020204030204" pitchFamily="34" charset="0"/>
              </a:rPr>
              <a:t>García</a:t>
            </a:r>
            <a:r>
              <a:rPr lang="en-GB" dirty="0" smtClean="0">
                <a:latin typeface="Calibri" panose="020F0502020204030204" pitchFamily="34" charset="0"/>
              </a:rPr>
              <a:t> </a:t>
            </a:r>
            <a:r>
              <a:rPr lang="en-GB" dirty="0">
                <a:latin typeface="Calibri" panose="020F0502020204030204" pitchFamily="34" charset="0"/>
              </a:rPr>
              <a:t>Mayo, M. (2005). Interactional strategies for interlanguage communication: Do they provide evidence for attention to form? In A. </a:t>
            </a:r>
            <a:r>
              <a:rPr lang="en-GB" dirty="0" err="1">
                <a:latin typeface="Calibri" panose="020F0502020204030204" pitchFamily="34" charset="0"/>
              </a:rPr>
              <a:t>Housen</a:t>
            </a:r>
            <a:r>
              <a:rPr lang="en-GB" dirty="0">
                <a:latin typeface="Calibri" panose="020F0502020204030204" pitchFamily="34" charset="0"/>
              </a:rPr>
              <a:t> &amp; M. </a:t>
            </a:r>
            <a:r>
              <a:rPr lang="en-GB" dirty="0" err="1">
                <a:latin typeface="Calibri" panose="020F0502020204030204" pitchFamily="34" charset="0"/>
              </a:rPr>
              <a:t>Pierrard</a:t>
            </a:r>
            <a:r>
              <a:rPr lang="en-GB" dirty="0">
                <a:latin typeface="Calibri" panose="020F0502020204030204" pitchFamily="34" charset="0"/>
              </a:rPr>
              <a:t> (Eds</a:t>
            </a:r>
            <a:r>
              <a:rPr lang="en-GB" i="1" dirty="0">
                <a:latin typeface="Calibri" panose="020F0502020204030204" pitchFamily="34" charset="0"/>
              </a:rPr>
              <a:t>.), Investigations in instructed second language acquisition</a:t>
            </a:r>
            <a:r>
              <a:rPr lang="en-GB" dirty="0">
                <a:latin typeface="Calibri" panose="020F0502020204030204" pitchFamily="34" charset="0"/>
              </a:rPr>
              <a:t> (Studies on Language Acquisition Series). Mouton de </a:t>
            </a:r>
            <a:r>
              <a:rPr lang="en-GB" dirty="0" err="1">
                <a:latin typeface="Calibri" panose="020F0502020204030204" pitchFamily="34" charset="0"/>
              </a:rPr>
              <a:t>Gruyter</a:t>
            </a:r>
            <a:r>
              <a:rPr lang="en-GB" dirty="0">
                <a:latin typeface="Calibri" panose="020F0502020204030204" pitchFamily="34" charset="0"/>
              </a:rPr>
              <a:t>.</a:t>
            </a:r>
          </a:p>
          <a:p>
            <a:pPr lvl="3"/>
            <a:endParaRPr lang="en-GB" dirty="0" smtClean="0">
              <a:latin typeface="Calibri" panose="020F0502020204030204" pitchFamily="34" charset="0"/>
            </a:endParaRPr>
          </a:p>
          <a:p>
            <a:r>
              <a:rPr lang="en-GB" dirty="0" err="1" smtClean="0">
                <a:latin typeface="Calibri" panose="020F0502020204030204" pitchFamily="34" charset="0"/>
              </a:rPr>
              <a:t>Macaro</a:t>
            </a:r>
            <a:r>
              <a:rPr lang="en-GB" dirty="0">
                <a:latin typeface="Calibri" panose="020F0502020204030204" pitchFamily="34" charset="0"/>
              </a:rPr>
              <a:t>, E., Handley, Z. L., &amp; Walter, C. (2012). A systematic review of CALL in English as a second language: Focus on primary and secondary education. </a:t>
            </a:r>
            <a:r>
              <a:rPr lang="en-GB" i="1" dirty="0">
                <a:latin typeface="Calibri" panose="020F0502020204030204" pitchFamily="34" charset="0"/>
              </a:rPr>
              <a:t>Language Teaching, 45</a:t>
            </a:r>
            <a:r>
              <a:rPr lang="en-GB" dirty="0">
                <a:latin typeface="Calibri" panose="020F0502020204030204" pitchFamily="34" charset="0"/>
              </a:rPr>
              <a:t>(1), </a:t>
            </a:r>
            <a:r>
              <a:rPr lang="en-GB" dirty="0" smtClean="0">
                <a:latin typeface="Calibri" panose="020F0502020204030204" pitchFamily="34" charset="0"/>
              </a:rPr>
              <a:t>1–43</a:t>
            </a:r>
          </a:p>
          <a:p>
            <a:pPr lvl="3"/>
            <a:endParaRPr lang="en-GB" dirty="0" smtClean="0">
              <a:latin typeface="Calibri" panose="020F0502020204030204" pitchFamily="34" charset="0"/>
            </a:endParaRPr>
          </a:p>
          <a:p>
            <a:r>
              <a:rPr lang="en-GB" dirty="0" err="1" smtClean="0">
                <a:latin typeface="Calibri" panose="020F0502020204030204" pitchFamily="34" charset="0"/>
              </a:rPr>
              <a:t>Mifka</a:t>
            </a:r>
            <a:r>
              <a:rPr lang="en-GB" dirty="0" smtClean="0">
                <a:latin typeface="Calibri" panose="020F0502020204030204" pitchFamily="34" charset="0"/>
              </a:rPr>
              <a:t> </a:t>
            </a:r>
            <a:r>
              <a:rPr lang="en-GB" dirty="0" err="1">
                <a:latin typeface="Calibri" panose="020F0502020204030204" pitchFamily="34" charset="0"/>
              </a:rPr>
              <a:t>Profozic</a:t>
            </a:r>
            <a:r>
              <a:rPr lang="en-GB" dirty="0">
                <a:latin typeface="Calibri" panose="020F0502020204030204" pitchFamily="34" charset="0"/>
              </a:rPr>
              <a:t>, N. (2012). Oral corrective feedback, individual differences and L2 acquisition of French past tenses. (Unpublished doctoral dissertation). University of Auckland.</a:t>
            </a:r>
          </a:p>
          <a:p>
            <a:pPr lvl="3"/>
            <a:endParaRPr lang="en-GB" dirty="0" smtClean="0">
              <a:latin typeface="Calibri" panose="020F0502020204030204" pitchFamily="34" charset="0"/>
            </a:endParaRPr>
          </a:p>
        </p:txBody>
      </p:sp>
    </p:spTree>
    <p:extLst>
      <p:ext uri="{BB962C8B-B14F-4D97-AF65-F5344CB8AC3E}">
        <p14:creationId xmlns:p14="http://schemas.microsoft.com/office/powerpoint/2010/main" val="419790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References</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en-GB" dirty="0">
                <a:latin typeface="Calibri" panose="020F0502020204030204" pitchFamily="34" charset="0"/>
              </a:rPr>
              <a:t>Pederson, K (1987). Research on CALL. In Smith, W. F. (ed.). </a:t>
            </a:r>
            <a:r>
              <a:rPr lang="en-GB" i="1" dirty="0">
                <a:latin typeface="Calibri" panose="020F0502020204030204" pitchFamily="34" charset="0"/>
              </a:rPr>
              <a:t>Modern media in foreign language education: Theory and implementation </a:t>
            </a:r>
            <a:r>
              <a:rPr lang="en-GB" dirty="0">
                <a:latin typeface="Calibri" panose="020F0502020204030204" pitchFamily="34" charset="0"/>
              </a:rPr>
              <a:t>(pp. 99–131). Lincolnwood, Illinois: National Textbook Company.</a:t>
            </a:r>
          </a:p>
          <a:p>
            <a:pPr lvl="2"/>
            <a:endParaRPr lang="en-GB" dirty="0" smtClean="0">
              <a:latin typeface="Calibri" panose="020F0502020204030204" pitchFamily="34" charset="0"/>
            </a:endParaRPr>
          </a:p>
          <a:p>
            <a:r>
              <a:rPr lang="en-GB" dirty="0" smtClean="0">
                <a:latin typeface="Calibri" panose="020F0502020204030204" pitchFamily="34" charset="0"/>
              </a:rPr>
              <a:t>Polio</a:t>
            </a:r>
            <a:r>
              <a:rPr lang="en-GB" dirty="0">
                <a:latin typeface="Calibri" panose="020F0502020204030204" pitchFamily="34" charset="0"/>
              </a:rPr>
              <a:t>, C. (2012). Replication in published applied linguistics research: A historical perspective. In Porte, G. (ed.). </a:t>
            </a:r>
            <a:r>
              <a:rPr lang="en-GB" i="1" dirty="0">
                <a:latin typeface="Calibri" panose="020F0502020204030204" pitchFamily="34" charset="0"/>
              </a:rPr>
              <a:t>Replication research in applied linguistics </a:t>
            </a:r>
            <a:r>
              <a:rPr lang="en-GB" dirty="0">
                <a:latin typeface="Calibri" panose="020F0502020204030204" pitchFamily="34" charset="0"/>
              </a:rPr>
              <a:t>(pp. 47-91). Cambridge: Cambridge University Press.</a:t>
            </a:r>
          </a:p>
          <a:p>
            <a:pPr lvl="3"/>
            <a:endParaRPr lang="en-GB" dirty="0" smtClean="0">
              <a:latin typeface="Calibri" panose="020F0502020204030204" pitchFamily="34" charset="0"/>
            </a:endParaRPr>
          </a:p>
          <a:p>
            <a:r>
              <a:rPr lang="en-GB" dirty="0" smtClean="0">
                <a:latin typeface="Calibri" panose="020F0502020204030204" pitchFamily="34" charset="0"/>
              </a:rPr>
              <a:t>Porte, G. &amp; Richards, K. (2012). Focus article: Replication in second language writing research. </a:t>
            </a:r>
            <a:r>
              <a:rPr lang="en-GB" i="1" dirty="0" smtClean="0">
                <a:latin typeface="Calibri" panose="020F0502020204030204" pitchFamily="34" charset="0"/>
              </a:rPr>
              <a:t>Journal of Second Language Writing, 21</a:t>
            </a:r>
            <a:r>
              <a:rPr lang="en-GB" dirty="0" smtClean="0">
                <a:latin typeface="Calibri" panose="020F0502020204030204" pitchFamily="34" charset="0"/>
              </a:rPr>
              <a:t>(3), 284-293</a:t>
            </a:r>
          </a:p>
          <a:p>
            <a:pPr lvl="4"/>
            <a:endParaRPr lang="en-GB" dirty="0" smtClean="0">
              <a:latin typeface="Calibri" panose="020F0502020204030204" pitchFamily="34" charset="0"/>
            </a:endParaRPr>
          </a:p>
          <a:p>
            <a:r>
              <a:rPr lang="en-GB" dirty="0" err="1" smtClean="0">
                <a:latin typeface="Calibri" panose="020F0502020204030204" pitchFamily="34" charset="0"/>
              </a:rPr>
              <a:t>Révész</a:t>
            </a:r>
            <a:r>
              <a:rPr lang="en-GB" dirty="0">
                <a:latin typeface="Calibri" panose="020F0502020204030204" pitchFamily="34" charset="0"/>
              </a:rPr>
              <a:t>, A. (2011). Task complexity, focus on L2 constructions, and individual differences: A classroom-based study. </a:t>
            </a:r>
            <a:r>
              <a:rPr lang="en-GB" i="1" dirty="0">
                <a:latin typeface="Calibri" panose="020F0502020204030204" pitchFamily="34" charset="0"/>
              </a:rPr>
              <a:t>The Modern Language Journal, 95</a:t>
            </a:r>
            <a:r>
              <a:rPr lang="en-GB" dirty="0">
                <a:latin typeface="Calibri" panose="020F0502020204030204" pitchFamily="34" charset="0"/>
              </a:rPr>
              <a:t>(4).</a:t>
            </a:r>
          </a:p>
          <a:p>
            <a:pPr lvl="3"/>
            <a:endParaRPr lang="en-GB" dirty="0" smtClean="0">
              <a:latin typeface="Calibri" panose="020F0502020204030204" pitchFamily="34" charset="0"/>
            </a:endParaRPr>
          </a:p>
          <a:p>
            <a:r>
              <a:rPr lang="en-GB" dirty="0" err="1" smtClean="0">
                <a:latin typeface="Calibri" panose="020F0502020204030204" pitchFamily="34" charset="0"/>
              </a:rPr>
              <a:t>Yutdhana</a:t>
            </a:r>
            <a:r>
              <a:rPr lang="en-GB" dirty="0">
                <a:latin typeface="Calibri" panose="020F0502020204030204" pitchFamily="34" charset="0"/>
              </a:rPr>
              <a:t>, S. (2008) Design-based research in CALL. In Egbert, J. L. &amp; Petrie, G. M. (eds.). </a:t>
            </a:r>
            <a:r>
              <a:rPr lang="en-GB" i="1" dirty="0">
                <a:latin typeface="Calibri" panose="020F0502020204030204" pitchFamily="34" charset="0"/>
              </a:rPr>
              <a:t>CALL research perspectives</a:t>
            </a:r>
            <a:r>
              <a:rPr lang="en-GB" dirty="0">
                <a:latin typeface="Calibri" panose="020F0502020204030204" pitchFamily="34" charset="0"/>
              </a:rPr>
              <a:t> (pp. 169-178). Mahwah, NJ: Lawrence Erlbaum</a:t>
            </a:r>
            <a:r>
              <a:rPr lang="en-GB" dirty="0" smtClean="0">
                <a:latin typeface="Calibri" panose="020F0502020204030204" pitchFamily="34" charset="0"/>
              </a:rPr>
              <a:t>.</a:t>
            </a:r>
            <a:endParaRPr lang="en-GB" dirty="0">
              <a:latin typeface="Calibri" panose="020F0502020204030204" pitchFamily="34" charset="0"/>
            </a:endParaRPr>
          </a:p>
        </p:txBody>
      </p:sp>
    </p:spTree>
    <p:extLst>
      <p:ext uri="{BB962C8B-B14F-4D97-AF65-F5344CB8AC3E}">
        <p14:creationId xmlns:p14="http://schemas.microsoft.com/office/powerpoint/2010/main" val="315892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Aims of CALL </a:t>
            </a:r>
            <a:r>
              <a:rPr lang="en-GB" dirty="0">
                <a:solidFill>
                  <a:schemeClr val="tx1"/>
                </a:solidFill>
                <a:latin typeface="Calibri" panose="020F0502020204030204" pitchFamily="34" charset="0"/>
              </a:rPr>
              <a:t>r</a:t>
            </a:r>
            <a:r>
              <a:rPr lang="en-GB" dirty="0" smtClean="0">
                <a:solidFill>
                  <a:schemeClr val="tx1"/>
                </a:solidFill>
                <a:latin typeface="Calibri" panose="020F0502020204030204" pitchFamily="34" charset="0"/>
              </a:rPr>
              <a:t>esearch</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Calibri" panose="020F0502020204030204" pitchFamily="34" charset="0"/>
            </a:endParaRPr>
          </a:p>
          <a:p>
            <a:pPr marL="0" indent="0" algn="ctr">
              <a:buNone/>
            </a:pPr>
            <a:endParaRPr lang="en-GB" smtClean="0">
              <a:latin typeface="Calibri" panose="020F0502020204030204" pitchFamily="34" charset="0"/>
            </a:endParaRPr>
          </a:p>
          <a:p>
            <a:pPr marL="0" indent="0" algn="ctr">
              <a:buNone/>
            </a:pPr>
            <a:r>
              <a:rPr lang="en-GB" smtClean="0">
                <a:latin typeface="Calibri" panose="020F0502020204030204" pitchFamily="34" charset="0"/>
              </a:rPr>
              <a:t>CALL </a:t>
            </a:r>
            <a:r>
              <a:rPr lang="en-GB" dirty="0" smtClean="0">
                <a:latin typeface="Calibri" panose="020F0502020204030204" pitchFamily="34" charset="0"/>
              </a:rPr>
              <a:t>research should aim to </a:t>
            </a:r>
            <a:r>
              <a:rPr lang="en-GB" b="1" dirty="0" smtClean="0">
                <a:latin typeface="Calibri" panose="020F0502020204030204" pitchFamily="34" charset="0"/>
              </a:rPr>
              <a:t>construct</a:t>
            </a:r>
            <a:r>
              <a:rPr lang="en-GB" dirty="0" smtClean="0">
                <a:latin typeface="Calibri" panose="020F0502020204030204" pitchFamily="34" charset="0"/>
              </a:rPr>
              <a:t> a </a:t>
            </a:r>
            <a:r>
              <a:rPr lang="en-GB" b="1" dirty="0" smtClean="0">
                <a:latin typeface="Calibri" panose="020F0502020204030204" pitchFamily="34" charset="0"/>
              </a:rPr>
              <a:t>reliable</a:t>
            </a:r>
            <a:r>
              <a:rPr lang="en-GB" dirty="0" smtClean="0">
                <a:latin typeface="Calibri" panose="020F0502020204030204" pitchFamily="34" charset="0"/>
              </a:rPr>
              <a:t> evidence-base with ‘engineering power’ which can be translated into designs for future CALL software and activities</a:t>
            </a:r>
            <a:endParaRPr lang="en-GB" dirty="0" smtClean="0">
              <a:latin typeface="Calibri" panose="020F0502020204030204" pitchFamily="34" charset="0"/>
            </a:endParaRPr>
          </a:p>
        </p:txBody>
      </p:sp>
    </p:spTree>
    <p:extLst>
      <p:ext uri="{BB962C8B-B14F-4D97-AF65-F5344CB8AC3E}">
        <p14:creationId xmlns:p14="http://schemas.microsoft.com/office/powerpoint/2010/main" val="4264353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Bibliography</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GB" sz="2000" dirty="0"/>
              <a:t>Marsden, E. &amp; King, J. The Instruments for Research into Second Languages (IRIS) digital repository. </a:t>
            </a:r>
            <a:r>
              <a:rPr lang="en-GB" sz="2000" i="1" dirty="0"/>
              <a:t>The Language Teacher, 37</a:t>
            </a:r>
            <a:r>
              <a:rPr lang="en-GB" sz="2000" dirty="0"/>
              <a:t>(2), 35-38</a:t>
            </a:r>
            <a:r>
              <a:rPr lang="en-GB" sz="2000" dirty="0" smtClean="0"/>
              <a:t>.</a:t>
            </a:r>
          </a:p>
          <a:p>
            <a:pPr lvl="3"/>
            <a:endParaRPr lang="en-GB" sz="800" dirty="0"/>
          </a:p>
          <a:p>
            <a:r>
              <a:rPr lang="en-GB" sz="2000" dirty="0"/>
              <a:t>Marsden, E. J., &amp; Mackey, A. (2014). IRIS: a new resource for second language research. </a:t>
            </a:r>
            <a:r>
              <a:rPr lang="en-GB" sz="2000" i="1" dirty="0"/>
              <a:t>Linguistic Approaches to Bilingualism, 4</a:t>
            </a:r>
            <a:r>
              <a:rPr lang="en-GB" sz="2000" dirty="0"/>
              <a:t>(1), 125-130.</a:t>
            </a:r>
          </a:p>
        </p:txBody>
      </p:sp>
    </p:spTree>
    <p:extLst>
      <p:ext uri="{BB962C8B-B14F-4D97-AF65-F5344CB8AC3E}">
        <p14:creationId xmlns:p14="http://schemas.microsoft.com/office/powerpoint/2010/main" val="66851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72" y="620688"/>
            <a:ext cx="8636000" cy="5760212"/>
          </a:xfrm>
          <a:prstGeom prst="rect">
            <a:avLst/>
          </a:prstGeom>
          <a:ln>
            <a:noFill/>
          </a:ln>
          <a:effectLst>
            <a:softEdge rad="112500"/>
          </a:effectLst>
        </p:spPr>
      </p:pic>
      <p:sp>
        <p:nvSpPr>
          <p:cNvPr id="3" name="TextBox 2"/>
          <p:cNvSpPr txBox="1"/>
          <p:nvPr/>
        </p:nvSpPr>
        <p:spPr>
          <a:xfrm>
            <a:off x="467544" y="933688"/>
            <a:ext cx="7560840" cy="1631216"/>
          </a:xfrm>
          <a:prstGeom prst="rect">
            <a:avLst/>
          </a:prstGeom>
          <a:noFill/>
        </p:spPr>
        <p:txBody>
          <a:bodyPr wrap="square" rtlCol="0">
            <a:spAutoFit/>
          </a:bodyPr>
          <a:lstStyle/>
          <a:p>
            <a:r>
              <a:rPr lang="en-GB" sz="2000" dirty="0" smtClean="0">
                <a:latin typeface="Calibri" panose="020F0502020204030204" pitchFamily="34" charset="0"/>
              </a:rPr>
              <a:t>“Without adequate controls, all of the possible causes for learning differences between one medium and another cannot be explained adequately, and the researcher is left with the dilemma of concluding that apples (CALL), for example, are superior to oranges (the language lab)” (Pederson, 1988, p. 106)</a:t>
            </a:r>
            <a:endParaRPr lang="en-GB" sz="2000" dirty="0">
              <a:latin typeface="Calibri" panose="020F0502020204030204" pitchFamily="34" charset="0"/>
            </a:endParaRPr>
          </a:p>
        </p:txBody>
      </p:sp>
    </p:spTree>
    <p:extLst>
      <p:ext uri="{BB962C8B-B14F-4D97-AF65-F5344CB8AC3E}">
        <p14:creationId xmlns:p14="http://schemas.microsoft.com/office/powerpoint/2010/main" val="3181964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The Problem (cont.)</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GB" sz="2800" dirty="0">
                <a:latin typeface="Calibri" panose="020F0502020204030204" pitchFamily="34" charset="0"/>
              </a:rPr>
              <a:t>Broad </a:t>
            </a:r>
            <a:r>
              <a:rPr lang="en-GB" sz="2800" dirty="0" err="1">
                <a:latin typeface="Calibri" panose="020F0502020204030204" pitchFamily="34" charset="0"/>
              </a:rPr>
              <a:t>atheoretical</a:t>
            </a:r>
            <a:r>
              <a:rPr lang="en-GB" sz="2800" dirty="0">
                <a:latin typeface="Calibri" panose="020F0502020204030204" pitchFamily="34" charset="0"/>
              </a:rPr>
              <a:t> CALL vs. non-CALL comparisons are still </a:t>
            </a:r>
            <a:r>
              <a:rPr lang="en-GB" sz="2800" dirty="0" smtClean="0">
                <a:latin typeface="Calibri" panose="020F0502020204030204" pitchFamily="34" charset="0"/>
              </a:rPr>
              <a:t>common</a:t>
            </a:r>
          </a:p>
          <a:p>
            <a:pPr lvl="4"/>
            <a:endParaRPr lang="en-GB" sz="1600" dirty="0">
              <a:latin typeface="Calibri" panose="020F0502020204030204" pitchFamily="34" charset="0"/>
            </a:endParaRPr>
          </a:p>
          <a:p>
            <a:r>
              <a:rPr lang="en-GB" sz="2800" dirty="0" smtClean="0">
                <a:latin typeface="Calibri" panose="020F0502020204030204" pitchFamily="34" charset="0"/>
              </a:rPr>
              <a:t>Most CALL research is not grounded in Second Language Acquisition (SLA) theory</a:t>
            </a:r>
          </a:p>
          <a:p>
            <a:pPr lvl="4"/>
            <a:endParaRPr lang="en-GB" sz="1600" dirty="0" smtClean="0">
              <a:latin typeface="Calibri" panose="020F0502020204030204" pitchFamily="34" charset="0"/>
            </a:endParaRPr>
          </a:p>
          <a:p>
            <a:r>
              <a:rPr lang="en-GB" sz="2800" dirty="0" smtClean="0">
                <a:latin typeface="Calibri" panose="020F0502020204030204" pitchFamily="34" charset="0"/>
              </a:rPr>
              <a:t>The outcome measures employed in CALL studies often differ from those commonly use in SLA research</a:t>
            </a:r>
          </a:p>
          <a:p>
            <a:pPr lvl="4"/>
            <a:endParaRPr lang="en-GB" sz="1600" dirty="0" smtClean="0">
              <a:latin typeface="Calibri" panose="020F0502020204030204" pitchFamily="34" charset="0"/>
            </a:endParaRPr>
          </a:p>
          <a:p>
            <a:r>
              <a:rPr lang="en-GB" sz="2800" dirty="0" smtClean="0">
                <a:latin typeface="Calibri" panose="020F0502020204030204" pitchFamily="34" charset="0"/>
              </a:rPr>
              <a:t>Methods are frequently not adequately reported to permit replication</a:t>
            </a:r>
          </a:p>
          <a:p>
            <a:pPr marL="0" indent="0" algn="r">
              <a:buNone/>
            </a:pPr>
            <a:r>
              <a:rPr lang="en-GB" sz="2400" dirty="0">
                <a:latin typeface="Calibri" panose="020F0502020204030204" pitchFamily="34" charset="0"/>
              </a:rPr>
              <a:t>(</a:t>
            </a:r>
            <a:r>
              <a:rPr lang="en-GB" sz="2400" dirty="0" err="1">
                <a:latin typeface="Calibri" panose="020F0502020204030204" pitchFamily="34" charset="0"/>
              </a:rPr>
              <a:t>Macaro</a:t>
            </a:r>
            <a:r>
              <a:rPr lang="en-GB" sz="2400" dirty="0">
                <a:latin typeface="Calibri" panose="020F0502020204030204" pitchFamily="34" charset="0"/>
              </a:rPr>
              <a:t> et al., 2012)</a:t>
            </a:r>
            <a:r>
              <a:rPr lang="en-GB" sz="2400" dirty="0" smtClean="0">
                <a:latin typeface="Calibri" panose="020F0502020204030204" pitchFamily="34" charset="0"/>
              </a:rPr>
              <a:t> </a:t>
            </a:r>
            <a:endParaRPr lang="en-GB" sz="2400" dirty="0">
              <a:latin typeface="Calibri" panose="020F0502020204030204" pitchFamily="34" charset="0"/>
            </a:endParaRPr>
          </a:p>
        </p:txBody>
      </p:sp>
    </p:spTree>
    <p:extLst>
      <p:ext uri="{BB962C8B-B14F-4D97-AF65-F5344CB8AC3E}">
        <p14:creationId xmlns:p14="http://schemas.microsoft.com/office/powerpoint/2010/main" val="29916327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The Problem</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Current approaches to CALL research “are encouraging an accumulation of vaguely inter-connected research findings rather than the construction of knowledge across independent studies” (Porte, 2013, p. 12) upon which the design of future CALL software and tasks can be designed.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Basic CALL research</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GB" dirty="0" smtClean="0">
                <a:latin typeface="Calibri" panose="020F0502020204030204" pitchFamily="34" charset="0"/>
              </a:rPr>
              <a:t>Research </a:t>
            </a:r>
          </a:p>
          <a:p>
            <a:pPr lvl="6"/>
            <a:endParaRPr lang="en-GB" dirty="0" smtClean="0">
              <a:latin typeface="Calibri" panose="020F0502020204030204" pitchFamily="34" charset="0"/>
            </a:endParaRPr>
          </a:p>
          <a:p>
            <a:pPr lvl="1"/>
            <a:r>
              <a:rPr lang="en-GB" dirty="0" smtClean="0">
                <a:latin typeface="Calibri" panose="020F0502020204030204" pitchFamily="34" charset="0"/>
              </a:rPr>
              <a:t>designed “to discover something about how students best learn a language”</a:t>
            </a:r>
          </a:p>
          <a:p>
            <a:pPr lvl="6"/>
            <a:endParaRPr lang="en-GB" dirty="0" smtClean="0">
              <a:latin typeface="Calibri" panose="020F0502020204030204" pitchFamily="34" charset="0"/>
            </a:endParaRPr>
          </a:p>
          <a:p>
            <a:pPr lvl="1"/>
            <a:r>
              <a:rPr lang="en-GB" dirty="0" smtClean="0">
                <a:latin typeface="Calibri" panose="020F0502020204030204" pitchFamily="34" charset="0"/>
              </a:rPr>
              <a:t>which “provide[s] explanatory data and add[s] to the theoretical bases for second language learning”</a:t>
            </a:r>
          </a:p>
          <a:p>
            <a:pPr lvl="5"/>
            <a:endParaRPr lang="en-GB" dirty="0" smtClean="0">
              <a:latin typeface="Calibri" panose="020F0502020204030204" pitchFamily="34" charset="0"/>
            </a:endParaRPr>
          </a:p>
          <a:p>
            <a:pPr marL="457200" lvl="1" indent="0" algn="r">
              <a:buNone/>
            </a:pPr>
            <a:r>
              <a:rPr lang="en-GB" sz="2400" dirty="0" smtClean="0">
                <a:latin typeface="Calibri" panose="020F0502020204030204" pitchFamily="34" charset="0"/>
              </a:rPr>
              <a:t>(Pederson, 1987, p. 125)</a:t>
            </a:r>
            <a:endParaRPr lang="en-GB" sz="2400" dirty="0">
              <a:latin typeface="Calibri" panose="020F0502020204030204" pitchFamily="34" charset="0"/>
            </a:endParaRPr>
          </a:p>
        </p:txBody>
      </p:sp>
    </p:spTree>
    <p:extLst>
      <p:ext uri="{BB962C8B-B14F-4D97-AF65-F5344CB8AC3E}">
        <p14:creationId xmlns:p14="http://schemas.microsoft.com/office/powerpoint/2010/main" val="1034708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Forms of basic CALL research</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alibri" panose="020F0502020204030204" pitchFamily="34" charset="0"/>
              </a:rPr>
              <a:t>Conventional approaches</a:t>
            </a:r>
          </a:p>
          <a:p>
            <a:pPr lvl="1"/>
            <a:r>
              <a:rPr lang="en-GB" dirty="0" smtClean="0">
                <a:latin typeface="Calibri" panose="020F0502020204030204" pitchFamily="34" charset="0"/>
              </a:rPr>
              <a:t>Exploratory research, i.e. ethnographic research</a:t>
            </a:r>
          </a:p>
          <a:p>
            <a:pPr lvl="1"/>
            <a:r>
              <a:rPr lang="en-GB" dirty="0" smtClean="0">
                <a:latin typeface="Calibri" panose="020F0502020204030204" pitchFamily="34" charset="0"/>
              </a:rPr>
              <a:t>Observational research, i.e. tracking/logging</a:t>
            </a:r>
          </a:p>
          <a:p>
            <a:pPr lvl="1"/>
            <a:r>
              <a:rPr lang="en-GB" dirty="0" smtClean="0">
                <a:latin typeface="Calibri" panose="020F0502020204030204" pitchFamily="34" charset="0"/>
              </a:rPr>
              <a:t>Narrowly focused experimental studies</a:t>
            </a:r>
          </a:p>
          <a:p>
            <a:pPr marL="914400" lvl="2" indent="0" algn="r">
              <a:buNone/>
            </a:pPr>
            <a:r>
              <a:rPr lang="en-GB" dirty="0" smtClean="0">
                <a:latin typeface="Calibri" panose="020F0502020204030204" pitchFamily="34" charset="0"/>
              </a:rPr>
              <a:t>(Pederson, 1987)</a:t>
            </a:r>
          </a:p>
          <a:p>
            <a:pPr lvl="3"/>
            <a:endParaRPr lang="en-GB" dirty="0" smtClean="0">
              <a:latin typeface="Calibri" panose="020F0502020204030204" pitchFamily="34" charset="0"/>
            </a:endParaRPr>
          </a:p>
          <a:p>
            <a:r>
              <a:rPr lang="en-GB" dirty="0" smtClean="0">
                <a:latin typeface="Calibri" panose="020F0502020204030204" pitchFamily="34" charset="0"/>
              </a:rPr>
              <a:t>More recently</a:t>
            </a:r>
          </a:p>
          <a:p>
            <a:pPr lvl="1"/>
            <a:r>
              <a:rPr lang="en-GB" dirty="0" smtClean="0">
                <a:latin typeface="Calibri" panose="020F0502020204030204" pitchFamily="34" charset="0"/>
              </a:rPr>
              <a:t>Design-based research</a:t>
            </a:r>
          </a:p>
          <a:p>
            <a:pPr marL="914400" lvl="2" indent="0" algn="r">
              <a:buNone/>
            </a:pPr>
            <a:r>
              <a:rPr lang="en-GB" dirty="0" smtClean="0">
                <a:latin typeface="Calibri" panose="020F0502020204030204" pitchFamily="34" charset="0"/>
              </a:rPr>
              <a:t>(</a:t>
            </a:r>
            <a:r>
              <a:rPr lang="en-GB" dirty="0" err="1" smtClean="0">
                <a:latin typeface="Calibri" panose="020F0502020204030204" pitchFamily="34" charset="0"/>
              </a:rPr>
              <a:t>Yutdhana</a:t>
            </a:r>
            <a:r>
              <a:rPr lang="en-GB" dirty="0" smtClean="0">
                <a:latin typeface="Calibri" panose="020F0502020204030204" pitchFamily="34" charset="0"/>
              </a:rPr>
              <a:t>, 2008)</a:t>
            </a:r>
          </a:p>
          <a:p>
            <a:pPr lvl="1"/>
            <a:r>
              <a:rPr lang="en-GB" dirty="0" smtClean="0">
                <a:latin typeface="Calibri" panose="020F0502020204030204" pitchFamily="34" charset="0"/>
              </a:rPr>
              <a:t>Educational engineering</a:t>
            </a:r>
          </a:p>
          <a:p>
            <a:pPr marL="914400" lvl="2" indent="0" algn="r">
              <a:buNone/>
            </a:pPr>
            <a:r>
              <a:rPr lang="en-GB" dirty="0" smtClean="0">
                <a:latin typeface="Calibri" panose="020F0502020204030204" pitchFamily="34" charset="0"/>
              </a:rPr>
              <a:t>(</a:t>
            </a:r>
            <a:r>
              <a:rPr lang="en-GB" dirty="0" err="1" smtClean="0">
                <a:latin typeface="Calibri" panose="020F0502020204030204" pitchFamily="34" charset="0"/>
              </a:rPr>
              <a:t>Colpaert</a:t>
            </a:r>
            <a:r>
              <a:rPr lang="en-GB" dirty="0" smtClean="0">
                <a:latin typeface="Calibri" panose="020F0502020204030204" pitchFamily="34" charset="0"/>
              </a:rPr>
              <a:t>, 2010)</a:t>
            </a:r>
            <a:endParaRPr lang="en-GB" dirty="0">
              <a:latin typeface="Calibri" panose="020F0502020204030204" pitchFamily="34" charset="0"/>
            </a:endParaRPr>
          </a:p>
        </p:txBody>
      </p:sp>
    </p:spTree>
    <p:extLst>
      <p:ext uri="{BB962C8B-B14F-4D97-AF65-F5344CB8AC3E}">
        <p14:creationId xmlns:p14="http://schemas.microsoft.com/office/powerpoint/2010/main" val="168945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panose="020F0502020204030204" pitchFamily="34" charset="0"/>
              </a:rPr>
              <a:t>Replication in CALL</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Calibri" panose="020F0502020204030204" pitchFamily="34" charset="0"/>
              </a:rPr>
              <a:t>Exact replication</a:t>
            </a:r>
          </a:p>
          <a:p>
            <a:pPr lvl="1"/>
            <a:r>
              <a:rPr lang="en-GB" dirty="0" smtClean="0">
                <a:latin typeface="Calibri" panose="020F0502020204030204" pitchFamily="34" charset="0"/>
              </a:rPr>
              <a:t>Employ an identical study design to verify findings</a:t>
            </a:r>
          </a:p>
          <a:p>
            <a:pPr lvl="5"/>
            <a:endParaRPr lang="en-GB" dirty="0" smtClean="0">
              <a:latin typeface="Calibri" panose="020F0502020204030204" pitchFamily="34" charset="0"/>
            </a:endParaRPr>
          </a:p>
          <a:p>
            <a:r>
              <a:rPr lang="en-GB" dirty="0" smtClean="0">
                <a:latin typeface="Calibri" panose="020F0502020204030204" pitchFamily="34" charset="0"/>
              </a:rPr>
              <a:t>Instrumental replication</a:t>
            </a:r>
          </a:p>
          <a:p>
            <a:pPr lvl="1"/>
            <a:r>
              <a:rPr lang="en-GB" dirty="0" smtClean="0">
                <a:latin typeface="Calibri" panose="020F0502020204030204" pitchFamily="34" charset="0"/>
              </a:rPr>
              <a:t>Employ the same outcome measures to permit generalisation and comparison across studies</a:t>
            </a:r>
          </a:p>
          <a:p>
            <a:pPr lvl="5"/>
            <a:endParaRPr lang="en-GB" dirty="0" smtClean="0">
              <a:latin typeface="Calibri" panose="020F0502020204030204" pitchFamily="34" charset="0"/>
            </a:endParaRPr>
          </a:p>
          <a:p>
            <a:r>
              <a:rPr lang="en-GB" dirty="0" smtClean="0">
                <a:latin typeface="Calibri" panose="020F0502020204030204" pitchFamily="34" charset="0"/>
              </a:rPr>
              <a:t>Conceptual replication</a:t>
            </a:r>
          </a:p>
          <a:p>
            <a:pPr lvl="1"/>
            <a:r>
              <a:rPr lang="en-GB" dirty="0" smtClean="0">
                <a:latin typeface="Calibri" panose="020F0502020204030204" pitchFamily="34" charset="0"/>
              </a:rPr>
              <a:t>Employ different methods to demonstrate validity</a:t>
            </a:r>
          </a:p>
          <a:p>
            <a:pPr lvl="5"/>
            <a:endParaRPr lang="en-GB" dirty="0" smtClean="0">
              <a:latin typeface="Calibri" panose="020F0502020204030204" pitchFamily="34" charset="0"/>
            </a:endParaRPr>
          </a:p>
          <a:p>
            <a:pPr marL="457200" lvl="1" indent="0" algn="r">
              <a:buNone/>
            </a:pPr>
            <a:r>
              <a:rPr lang="en-GB" sz="2600" dirty="0" smtClean="0">
                <a:latin typeface="Calibri" panose="020F0502020204030204" pitchFamily="34" charset="0"/>
              </a:rPr>
              <a:t>(Polio, 2012; Porte &amp; Richards, 2012)</a:t>
            </a:r>
            <a:endParaRPr lang="en-GB" sz="2600" dirty="0">
              <a:latin typeface="Calibri" panose="020F0502020204030204" pitchFamily="34" charset="0"/>
            </a:endParaRPr>
          </a:p>
        </p:txBody>
      </p:sp>
    </p:spTree>
    <p:extLst>
      <p:ext uri="{BB962C8B-B14F-4D97-AF65-F5344CB8AC3E}">
        <p14:creationId xmlns:p14="http://schemas.microsoft.com/office/powerpoint/2010/main" val="116523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1"/>
                </a:solidFill>
                <a:latin typeface="Calibri" panose="020F0502020204030204" pitchFamily="34" charset="0"/>
              </a:rPr>
              <a:t>The need for instrumental replication</a:t>
            </a:r>
            <a:endParaRPr lang="en-GB"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GB" dirty="0" smtClean="0">
              <a:latin typeface="Calibri" panose="020F0502020204030204" pitchFamily="34" charset="0"/>
            </a:endParaRPr>
          </a:p>
          <a:p>
            <a:pPr marL="0" indent="0" algn="ctr">
              <a:buNone/>
            </a:pPr>
            <a:r>
              <a:rPr lang="en-GB" dirty="0" smtClean="0">
                <a:latin typeface="Calibri" panose="020F0502020204030204" pitchFamily="34" charset="0"/>
              </a:rPr>
              <a:t>Instrumental replications is essential to enable us to connect the findings of different CALL studies with one another and studies in the broader field of SLA, and construct an evidence base up on which to base the design of future CALL software</a:t>
            </a:r>
            <a:endParaRPr lang="en-GB" dirty="0">
              <a:latin typeface="Calibri" panose="020F0502020204030204" pitchFamily="34" charset="0"/>
            </a:endParaRPr>
          </a:p>
        </p:txBody>
      </p:sp>
    </p:spTree>
    <p:extLst>
      <p:ext uri="{BB962C8B-B14F-4D97-AF65-F5344CB8AC3E}">
        <p14:creationId xmlns:p14="http://schemas.microsoft.com/office/powerpoint/2010/main" val="124961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_Simple0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New_Simple01">
      <a:majorFont>
        <a:latin typeface="Tw Cen MT"/>
        <a:ea typeface=""/>
        <a:cs typeface=""/>
        <a:font script="Grek" typeface="Calibri"/>
        <a:font script="Cyrl" typeface="Calibri"/>
        <a:font script="Jpan" typeface="HGPｺﾞｼｯｸE"/>
        <a:font script="Hang" typeface="맑은 고딕"/>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맑은 고딕"/>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ew_Simple01">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hade val="100000"/>
                <a:satMod val="165000"/>
              </a:schemeClr>
            </a:gs>
            <a:gs pos="55000">
              <a:schemeClr val="phClr">
                <a:tint val="83000"/>
                <a:shade val="100000"/>
                <a:satMod val="155000"/>
              </a:schemeClr>
            </a:gs>
            <a:gs pos="100000">
              <a:schemeClr val="phClr">
                <a:shade val="85000"/>
                <a:satMod val="100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a:rot lat="0" lon="0" rev="0"/>
            </a:camera>
            <a:lightRig rig="glow" dir="t">
              <a:rot lat="0" lon="0" rev="20040000"/>
            </a:lightRig>
          </a:scene3d>
          <a:sp3d contourW="12700">
            <a:bevelT w="38100" h="25400" prst="softRound"/>
            <a:contourClr>
              <a:schemeClr val="phClr"/>
            </a:contourClr>
          </a:sp3d>
        </a:effectStyle>
      </a:effectStyleLst>
      <a:bgFillStyleLst>
        <a:solidFill>
          <a:schemeClr val="phClr"/>
        </a:solidFill>
        <a:gradFill rotWithShape="1">
          <a:gsLst>
            <a:gs pos="0">
              <a:schemeClr val="phClr">
                <a:tint val="85000"/>
                <a:hueMod val="105000"/>
                <a:satMod val="250000"/>
              </a:schemeClr>
            </a:gs>
            <a:gs pos="100000">
              <a:schemeClr val="phClr">
                <a:tint val="95000"/>
                <a:shade val="100000"/>
                <a:satMod val="200000"/>
              </a:schemeClr>
            </a:gs>
          </a:gsLst>
          <a:lin ang="2700000" scaled="0"/>
        </a:gradFill>
        <a:gradFill rotWithShape="1">
          <a:gsLst>
            <a:gs pos="0">
              <a:schemeClr val="phClr">
                <a:tint val="94000"/>
                <a:satMod val="200000"/>
              </a:schemeClr>
            </a:gs>
            <a:gs pos="100000">
              <a:schemeClr val="phClr">
                <a:shade val="70000"/>
                <a:satMod val="200000"/>
              </a:schemeClr>
            </a:gs>
          </a:gsLst>
          <a:path path="circle">
            <a:fillToRect l="40000" r="40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심플 테마</Template>
  <TotalTime>4523</TotalTime>
  <Words>1228</Words>
  <Application>Microsoft Office PowerPoint</Application>
  <PresentationFormat>On-screen Show (4:3)</PresentationFormat>
  <Paragraphs>145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New_Simple01</vt:lpstr>
      <vt:lpstr>PowerPoint Presentation</vt:lpstr>
      <vt:lpstr>Aims of CALL research</vt:lpstr>
      <vt:lpstr>PowerPoint Presentation</vt:lpstr>
      <vt:lpstr>The Problem (cont.)</vt:lpstr>
      <vt:lpstr>The Problem</vt:lpstr>
      <vt:lpstr>Basic CALL research</vt:lpstr>
      <vt:lpstr>Forms of basic CALL research</vt:lpstr>
      <vt:lpstr>Replication in CALL</vt:lpstr>
      <vt:lpstr>The need for instrumental replication</vt:lpstr>
      <vt:lpstr>The IRIS database</vt:lpstr>
      <vt:lpstr>The IRIS databse (cont.)</vt:lpstr>
      <vt:lpstr>PowerPoint Presentation</vt:lpstr>
      <vt:lpstr>Task-Based Language Teaching</vt:lpstr>
      <vt:lpstr>Task-Based Language Teaching</vt:lpstr>
      <vt:lpstr>Task-Based Language Teaching</vt:lpstr>
      <vt:lpstr>Conclusion</vt:lpstr>
      <vt:lpstr>PowerPoint Presentation</vt:lpstr>
      <vt:lpstr>References</vt:lpstr>
      <vt:lpstr>References</vt:lpstr>
      <vt:lpstr>Bibliography</vt:lpstr>
    </vt:vector>
  </TitlesOfParts>
  <Company>American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Katie Kim</dc:creator>
  <cp:lastModifiedBy>Zoe Handley</cp:lastModifiedBy>
  <cp:revision>399</cp:revision>
  <dcterms:created xsi:type="dcterms:W3CDTF">2011-02-04T16:10:43Z</dcterms:created>
  <dcterms:modified xsi:type="dcterms:W3CDTF">2014-08-21T21:06:58Z</dcterms:modified>
</cp:coreProperties>
</file>