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78" r:id="rId3"/>
    <p:sldId id="359" r:id="rId4"/>
    <p:sldId id="360" r:id="rId5"/>
    <p:sldId id="361" r:id="rId6"/>
    <p:sldId id="384" r:id="rId7"/>
    <p:sldId id="385" r:id="rId8"/>
    <p:sldId id="380" r:id="rId9"/>
    <p:sldId id="386" r:id="rId10"/>
    <p:sldId id="364" r:id="rId11"/>
    <p:sldId id="363" r:id="rId12"/>
    <p:sldId id="365" r:id="rId13"/>
    <p:sldId id="366" r:id="rId14"/>
    <p:sldId id="368" r:id="rId15"/>
    <p:sldId id="369" r:id="rId16"/>
    <p:sldId id="381" r:id="rId17"/>
    <p:sldId id="370" r:id="rId18"/>
    <p:sldId id="371" r:id="rId19"/>
    <p:sldId id="387" r:id="rId20"/>
    <p:sldId id="388" r:id="rId21"/>
    <p:sldId id="372" r:id="rId22"/>
    <p:sldId id="382" r:id="rId23"/>
    <p:sldId id="373" r:id="rId24"/>
    <p:sldId id="389" r:id="rId25"/>
    <p:sldId id="338" r:id="rId26"/>
    <p:sldId id="305" r:id="rId27"/>
    <p:sldId id="390" r:id="rId28"/>
    <p:sldId id="355" r:id="rId29"/>
    <p:sldId id="383" r:id="rId30"/>
    <p:sldId id="391" r:id="rId31"/>
    <p:sldId id="392" r:id="rId32"/>
    <p:sldId id="358"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C08"/>
    <a:srgbClr val="772A53"/>
    <a:srgbClr val="000000"/>
    <a:srgbClr val="FC7D23"/>
    <a:srgbClr val="BD0A41"/>
    <a:srgbClr val="678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8420" autoAdjust="0"/>
  </p:normalViewPr>
  <p:slideViewPr>
    <p:cSldViewPr snapToGrid="0" snapToObjects="1">
      <p:cViewPr>
        <p:scale>
          <a:sx n="66" d="100"/>
          <a:sy n="66" d="100"/>
        </p:scale>
        <p:origin x="-2016"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715105-1181-4A48-BB24-7DC004ADBE6F}" type="datetimeFigureOut">
              <a:rPr lang="en-GB" smtClean="0"/>
              <a:t>15/09/2015</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2263E-88EE-43AE-A637-B05911039AD0}" type="slidenum">
              <a:rPr lang="en-GB" smtClean="0"/>
              <a:t>‹N›</a:t>
            </a:fld>
            <a:endParaRPr lang="en-GB"/>
          </a:p>
        </p:txBody>
      </p:sp>
    </p:spTree>
    <p:extLst>
      <p:ext uri="{BB962C8B-B14F-4D97-AF65-F5344CB8AC3E}">
        <p14:creationId xmlns:p14="http://schemas.microsoft.com/office/powerpoint/2010/main" val="3197266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074FE-35C4-4361-9722-B312CDCC9234}" type="datetimeFigureOut">
              <a:rPr lang="it-IT" smtClean="0"/>
              <a:t>15/09/2015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16872-E3C2-4482-8736-4F198F80857F}" type="slidenum">
              <a:rPr lang="it-IT" smtClean="0"/>
              <a:t>‹N›</a:t>
            </a:fld>
            <a:endParaRPr lang="it-IT"/>
          </a:p>
        </p:txBody>
      </p:sp>
    </p:spTree>
    <p:extLst>
      <p:ext uri="{BB962C8B-B14F-4D97-AF65-F5344CB8AC3E}">
        <p14:creationId xmlns:p14="http://schemas.microsoft.com/office/powerpoint/2010/main" val="2715403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3516872-E3C2-4482-8736-4F198F80857F}" type="slidenum">
              <a:rPr lang="it-IT" smtClean="0"/>
              <a:t>1</a:t>
            </a:fld>
            <a:endParaRPr lang="it-IT"/>
          </a:p>
        </p:txBody>
      </p:sp>
    </p:spTree>
    <p:extLst>
      <p:ext uri="{BB962C8B-B14F-4D97-AF65-F5344CB8AC3E}">
        <p14:creationId xmlns:p14="http://schemas.microsoft.com/office/powerpoint/2010/main" val="360923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16872-E3C2-4482-8736-4F198F80857F}" type="slidenum">
              <a:rPr lang="it-IT" smtClean="0"/>
              <a:t>2</a:t>
            </a:fld>
            <a:endParaRPr lang="it-IT"/>
          </a:p>
        </p:txBody>
      </p:sp>
    </p:spTree>
    <p:extLst>
      <p:ext uri="{BB962C8B-B14F-4D97-AF65-F5344CB8AC3E}">
        <p14:creationId xmlns:p14="http://schemas.microsoft.com/office/powerpoint/2010/main" val="172445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16872-E3C2-4482-8736-4F198F80857F}" type="slidenum">
              <a:rPr lang="it-IT" smtClean="0"/>
              <a:t>3</a:t>
            </a:fld>
            <a:endParaRPr lang="it-IT"/>
          </a:p>
        </p:txBody>
      </p:sp>
    </p:spTree>
    <p:extLst>
      <p:ext uri="{BB962C8B-B14F-4D97-AF65-F5344CB8AC3E}">
        <p14:creationId xmlns:p14="http://schemas.microsoft.com/office/powerpoint/2010/main" val="356546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16872-E3C2-4482-8736-4F198F80857F}" type="slidenum">
              <a:rPr lang="it-IT" smtClean="0"/>
              <a:t>4</a:t>
            </a:fld>
            <a:endParaRPr lang="it-IT"/>
          </a:p>
        </p:txBody>
      </p:sp>
    </p:spTree>
    <p:extLst>
      <p:ext uri="{BB962C8B-B14F-4D97-AF65-F5344CB8AC3E}">
        <p14:creationId xmlns:p14="http://schemas.microsoft.com/office/powerpoint/2010/main" val="113556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16872-E3C2-4482-8736-4F198F80857F}" type="slidenum">
              <a:rPr lang="it-IT" smtClean="0"/>
              <a:t>5</a:t>
            </a:fld>
            <a:endParaRPr lang="it-IT"/>
          </a:p>
        </p:txBody>
      </p:sp>
    </p:spTree>
    <p:extLst>
      <p:ext uri="{BB962C8B-B14F-4D97-AF65-F5344CB8AC3E}">
        <p14:creationId xmlns:p14="http://schemas.microsoft.com/office/powerpoint/2010/main" val="148170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6"/>
          <p:cNvCxnSpPr/>
          <p:nvPr userDrawn="1"/>
        </p:nvCxnSpPr>
        <p:spPr>
          <a:xfrm>
            <a:off x="555625" y="3141663"/>
            <a:ext cx="8043863" cy="0"/>
          </a:xfrm>
          <a:prstGeom prst="line">
            <a:avLst/>
          </a:prstGeom>
          <a:ln>
            <a:solidFill>
              <a:srgbClr val="BD0A41"/>
            </a:solidFill>
          </a:ln>
          <a:effectLst/>
        </p:spPr>
        <p:style>
          <a:lnRef idx="2">
            <a:schemeClr val="accent1"/>
          </a:lnRef>
          <a:fillRef idx="0">
            <a:schemeClr val="accent1"/>
          </a:fillRef>
          <a:effectRef idx="1">
            <a:schemeClr val="accent1"/>
          </a:effectRef>
          <a:fontRef idx="minor">
            <a:schemeClr val="tx1"/>
          </a:fontRef>
        </p:style>
      </p:cxnSp>
      <p:pic>
        <p:nvPicPr>
          <p:cNvPr id="15" name="Picture 17" descr="IEREST-logo-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8113" y="588963"/>
            <a:ext cx="544353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313" y="219075"/>
            <a:ext cx="1196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66445"/>
            <a:ext cx="7772400" cy="1470025"/>
          </a:xfrm>
        </p:spPr>
        <p:txBody>
          <a:bodyPr/>
          <a:lstStyle>
            <a:lvl1pPr algn="ctr">
              <a:defRPr>
                <a:solidFill>
                  <a:srgbClr val="772A53"/>
                </a:solidFill>
              </a:defRPr>
            </a:lvl1pPr>
          </a:lstStyle>
          <a:p>
            <a:r>
              <a:rPr lang="en-GB" smtClean="0"/>
              <a:t>Click to edit Master title style</a:t>
            </a:r>
            <a:endParaRPr lang="en-US"/>
          </a:p>
        </p:txBody>
      </p:sp>
      <p:sp>
        <p:nvSpPr>
          <p:cNvPr id="3" name="Subtitle 2"/>
          <p:cNvSpPr>
            <a:spLocks noGrp="1"/>
          </p:cNvSpPr>
          <p:nvPr>
            <p:ph type="subTitle" idx="1"/>
          </p:nvPr>
        </p:nvSpPr>
        <p:spPr>
          <a:xfrm>
            <a:off x="1371600" y="4866520"/>
            <a:ext cx="6400800" cy="1489830"/>
          </a:xfrm>
        </p:spPr>
        <p:txBody>
          <a:bodyPr/>
          <a:lstStyle>
            <a:lvl1pPr marL="0" indent="0" algn="ctr">
              <a:buNone/>
              <a:defRPr>
                <a:solidFill>
                  <a:srgbClr val="FA3C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17" name="Date Placeholder 3"/>
          <p:cNvSpPr>
            <a:spLocks noGrp="1"/>
          </p:cNvSpPr>
          <p:nvPr>
            <p:ph type="dt" sz="half" idx="10"/>
          </p:nvPr>
        </p:nvSpPr>
        <p:spPr/>
        <p:txBody>
          <a:bodyPr/>
          <a:lstStyle>
            <a:lvl1pPr>
              <a:defRPr/>
            </a:lvl1pPr>
          </a:lstStyle>
          <a:p>
            <a:pPr>
              <a:defRPr/>
            </a:pPr>
            <a:fld id="{8B7048C9-E918-4B3E-827F-CA0B906BCA64}" type="datetime1">
              <a:rPr lang="en-US" smtClean="0"/>
              <a:t>9/15/2015</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45A1C20F-7D8D-4AEA-8817-3B8A605B3D83}" type="slidenum">
              <a:rPr lang="en-US"/>
              <a:pPr>
                <a:defRPr/>
              </a:pPr>
              <a:t>‹N›</a:t>
            </a:fld>
            <a:endParaRPr lang="en-US"/>
          </a:p>
        </p:txBody>
      </p:sp>
    </p:spTree>
    <p:extLst>
      <p:ext uri="{BB962C8B-B14F-4D97-AF65-F5344CB8AC3E}">
        <p14:creationId xmlns:p14="http://schemas.microsoft.com/office/powerpoint/2010/main" val="253939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FF8FB24-2378-4EFC-A6F1-54AA476F38CF}"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E91E5D9-ECF1-4DAC-84EF-9E3078D3EBDB}" type="slidenum">
              <a:rPr lang="en-US"/>
              <a:pPr>
                <a:defRPr/>
              </a:pPr>
              <a:t>‹N›</a:t>
            </a:fld>
            <a:endParaRPr lang="en-US"/>
          </a:p>
        </p:txBody>
      </p:sp>
    </p:spTree>
    <p:extLst>
      <p:ext uri="{BB962C8B-B14F-4D97-AF65-F5344CB8AC3E}">
        <p14:creationId xmlns:p14="http://schemas.microsoft.com/office/powerpoint/2010/main" val="381011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0ACCB7E-3F6D-402D-BD3A-BE99C0DB3BDA}"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46DD982-35F7-42BF-BC29-BB12B41BCBAB}" type="slidenum">
              <a:rPr lang="en-US"/>
              <a:pPr>
                <a:defRPr/>
              </a:pPr>
              <a:t>‹N›</a:t>
            </a:fld>
            <a:endParaRPr lang="en-US"/>
          </a:p>
        </p:txBody>
      </p:sp>
    </p:spTree>
    <p:extLst>
      <p:ext uri="{BB962C8B-B14F-4D97-AF65-F5344CB8AC3E}">
        <p14:creationId xmlns:p14="http://schemas.microsoft.com/office/powerpoint/2010/main" val="96736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9FA9CF96-BC3A-42C1-B938-5F3F2A510297}"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24FB47-9D6E-4C30-AE46-937F23C2621E}" type="slidenum">
              <a:rPr lang="en-US"/>
              <a:pPr>
                <a:defRPr/>
              </a:pPr>
              <a:t>‹N›</a:t>
            </a:fld>
            <a:endParaRPr lang="en-US"/>
          </a:p>
        </p:txBody>
      </p:sp>
    </p:spTree>
    <p:extLst>
      <p:ext uri="{BB962C8B-B14F-4D97-AF65-F5344CB8AC3E}">
        <p14:creationId xmlns:p14="http://schemas.microsoft.com/office/powerpoint/2010/main" val="10328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EF5602D-3BC3-47EE-BA6D-5B58E48020E4}"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EB8870E-C251-4076-A979-28F3E948BB18}" type="slidenum">
              <a:rPr lang="en-US"/>
              <a:pPr>
                <a:defRPr/>
              </a:pPr>
              <a:t>‹N›</a:t>
            </a:fld>
            <a:endParaRPr lang="en-US"/>
          </a:p>
        </p:txBody>
      </p:sp>
    </p:spTree>
    <p:extLst>
      <p:ext uri="{BB962C8B-B14F-4D97-AF65-F5344CB8AC3E}">
        <p14:creationId xmlns:p14="http://schemas.microsoft.com/office/powerpoint/2010/main" val="353138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EE9C67E8-675D-4349-A36D-8CEB8BC9B05E}"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D5CF2E0-CCC1-488D-8B67-FAFF8102EB5C}" type="slidenum">
              <a:rPr lang="en-US"/>
              <a:pPr>
                <a:defRPr/>
              </a:pPr>
              <a:t>‹N›</a:t>
            </a:fld>
            <a:endParaRPr lang="en-US"/>
          </a:p>
        </p:txBody>
      </p:sp>
    </p:spTree>
    <p:extLst>
      <p:ext uri="{BB962C8B-B14F-4D97-AF65-F5344CB8AC3E}">
        <p14:creationId xmlns:p14="http://schemas.microsoft.com/office/powerpoint/2010/main" val="10923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FA3FD2D0-D553-4B98-BDF6-76E93B4EFCEA}" type="datetime1">
              <a:rPr lang="en-US" smtClean="0"/>
              <a:t>9/15/2015</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E792A4E7-9A79-4E9C-89D6-85FBD5A3CB24}" type="slidenum">
              <a:rPr lang="en-US"/>
              <a:pPr>
                <a:defRPr/>
              </a:pPr>
              <a:t>‹N›</a:t>
            </a:fld>
            <a:endParaRPr lang="en-US"/>
          </a:p>
        </p:txBody>
      </p:sp>
    </p:spTree>
    <p:extLst>
      <p:ext uri="{BB962C8B-B14F-4D97-AF65-F5344CB8AC3E}">
        <p14:creationId xmlns:p14="http://schemas.microsoft.com/office/powerpoint/2010/main" val="30011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7BED926E-D91F-4762-B3F0-2C04DEA7F074}" type="datetime1">
              <a:rPr lang="en-US" smtClean="0"/>
              <a:t>9/15/2015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020437A-DD0C-4D73-AA71-7DEE7EBDFE70}" type="slidenum">
              <a:rPr lang="en-US"/>
              <a:pPr>
                <a:defRPr/>
              </a:pPr>
              <a:t>‹N›</a:t>
            </a:fld>
            <a:endParaRPr lang="en-US"/>
          </a:p>
        </p:txBody>
      </p:sp>
    </p:spTree>
    <p:extLst>
      <p:ext uri="{BB962C8B-B14F-4D97-AF65-F5344CB8AC3E}">
        <p14:creationId xmlns:p14="http://schemas.microsoft.com/office/powerpoint/2010/main" val="106854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66AD2B02-3D89-4A9B-A257-DD3CA48FD6D5}" type="datetime1">
              <a:rPr lang="en-US" smtClean="0"/>
              <a:t>9/15/2015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E9D1183-4C03-4E00-A313-CC1D55F0BC53}" type="slidenum">
              <a:rPr lang="en-US"/>
              <a:pPr>
                <a:defRPr/>
              </a:pPr>
              <a:t>‹N›</a:t>
            </a:fld>
            <a:endParaRPr lang="en-US"/>
          </a:p>
        </p:txBody>
      </p:sp>
    </p:spTree>
    <p:extLst>
      <p:ext uri="{BB962C8B-B14F-4D97-AF65-F5344CB8AC3E}">
        <p14:creationId xmlns:p14="http://schemas.microsoft.com/office/powerpoint/2010/main" val="40950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C83FCCF2-419F-4301-BFBD-6F0D7B97B11A}"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926BBA6-F4F4-4658-A76A-9818F27AB2E5}" type="slidenum">
              <a:rPr lang="en-US"/>
              <a:pPr>
                <a:defRPr/>
              </a:pPr>
              <a:t>‹N›</a:t>
            </a:fld>
            <a:endParaRPr lang="en-US"/>
          </a:p>
        </p:txBody>
      </p:sp>
    </p:spTree>
    <p:extLst>
      <p:ext uri="{BB962C8B-B14F-4D97-AF65-F5344CB8AC3E}">
        <p14:creationId xmlns:p14="http://schemas.microsoft.com/office/powerpoint/2010/main" val="18334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0871D06D-3DDF-40BD-8207-5491FC3DF68A}"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A2A0E41-A194-468D-8495-AC275197CD91}" type="slidenum">
              <a:rPr lang="en-US"/>
              <a:pPr>
                <a:defRPr/>
              </a:pPr>
              <a:t>‹N›</a:t>
            </a:fld>
            <a:endParaRPr lang="en-US"/>
          </a:p>
        </p:txBody>
      </p:sp>
    </p:spTree>
    <p:extLst>
      <p:ext uri="{BB962C8B-B14F-4D97-AF65-F5344CB8AC3E}">
        <p14:creationId xmlns:p14="http://schemas.microsoft.com/office/powerpoint/2010/main" val="356045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endParaRPr lang="en-US"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endParaRPr lang="en-US"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BE3348-0C8A-49CF-AD98-1326DACDB927}" type="datetime1">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FF0E68-4518-435A-807E-CCF8A025CDF5}" type="slidenum">
              <a:rPr lang="en-US"/>
              <a:pPr>
                <a:defRPr/>
              </a:pPr>
              <a:t>‹N›</a:t>
            </a:fld>
            <a:endParaRPr lang="en-US"/>
          </a:p>
        </p:txBody>
      </p:sp>
      <p:sp>
        <p:nvSpPr>
          <p:cNvPr id="7"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772A53"/>
          </a:solidFill>
          <a:latin typeface="+mj-lt"/>
          <a:ea typeface="+mj-ea"/>
          <a:cs typeface="+mj-cs"/>
        </a:defRPr>
      </a:lvl1pPr>
      <a:lvl2pPr algn="l" defTabSz="457200" rtl="0" eaLnBrk="0" fontAlgn="base" hangingPunct="0">
        <a:spcBef>
          <a:spcPct val="0"/>
        </a:spcBef>
        <a:spcAft>
          <a:spcPct val="0"/>
        </a:spcAft>
        <a:defRPr sz="4400">
          <a:solidFill>
            <a:srgbClr val="772A53"/>
          </a:solidFill>
          <a:latin typeface="Calibri" pitchFamily="34" charset="0"/>
        </a:defRPr>
      </a:lvl2pPr>
      <a:lvl3pPr algn="l" defTabSz="457200" rtl="0" eaLnBrk="0" fontAlgn="base" hangingPunct="0">
        <a:spcBef>
          <a:spcPct val="0"/>
        </a:spcBef>
        <a:spcAft>
          <a:spcPct val="0"/>
        </a:spcAft>
        <a:defRPr sz="4400">
          <a:solidFill>
            <a:srgbClr val="772A53"/>
          </a:solidFill>
          <a:latin typeface="Calibri" pitchFamily="34" charset="0"/>
        </a:defRPr>
      </a:lvl3pPr>
      <a:lvl4pPr algn="l" defTabSz="457200" rtl="0" eaLnBrk="0" fontAlgn="base" hangingPunct="0">
        <a:spcBef>
          <a:spcPct val="0"/>
        </a:spcBef>
        <a:spcAft>
          <a:spcPct val="0"/>
        </a:spcAft>
        <a:defRPr sz="4400">
          <a:solidFill>
            <a:srgbClr val="772A53"/>
          </a:solidFill>
          <a:latin typeface="Calibri" pitchFamily="34" charset="0"/>
        </a:defRPr>
      </a:lvl4pPr>
      <a:lvl5pPr algn="l" defTabSz="457200" rtl="0" eaLnBrk="0" fontAlgn="base" hangingPunct="0">
        <a:spcBef>
          <a:spcPct val="0"/>
        </a:spcBef>
        <a:spcAft>
          <a:spcPct val="0"/>
        </a:spcAft>
        <a:defRPr sz="4400">
          <a:solidFill>
            <a:srgbClr val="772A53"/>
          </a:solidFill>
          <a:latin typeface="Calibri" pitchFamily="34" charset="0"/>
        </a:defRPr>
      </a:lvl5pPr>
      <a:lvl6pPr marL="457200" algn="l" defTabSz="457200" rtl="0" fontAlgn="base">
        <a:spcBef>
          <a:spcPct val="0"/>
        </a:spcBef>
        <a:spcAft>
          <a:spcPct val="0"/>
        </a:spcAft>
        <a:defRPr sz="4400">
          <a:solidFill>
            <a:srgbClr val="772A53"/>
          </a:solidFill>
          <a:latin typeface="Calibri" pitchFamily="34" charset="0"/>
        </a:defRPr>
      </a:lvl6pPr>
      <a:lvl7pPr marL="914400" algn="l" defTabSz="457200" rtl="0" fontAlgn="base">
        <a:spcBef>
          <a:spcPct val="0"/>
        </a:spcBef>
        <a:spcAft>
          <a:spcPct val="0"/>
        </a:spcAft>
        <a:defRPr sz="4400">
          <a:solidFill>
            <a:srgbClr val="772A53"/>
          </a:solidFill>
          <a:latin typeface="Calibri" pitchFamily="34" charset="0"/>
        </a:defRPr>
      </a:lvl7pPr>
      <a:lvl8pPr marL="1371600" algn="l" defTabSz="457200" rtl="0" fontAlgn="base">
        <a:spcBef>
          <a:spcPct val="0"/>
        </a:spcBef>
        <a:spcAft>
          <a:spcPct val="0"/>
        </a:spcAft>
        <a:defRPr sz="4400">
          <a:solidFill>
            <a:srgbClr val="772A53"/>
          </a:solidFill>
          <a:latin typeface="Calibri" pitchFamily="34" charset="0"/>
        </a:defRPr>
      </a:lvl8pPr>
      <a:lvl9pPr marL="1828800" algn="l" defTabSz="457200" rtl="0" fontAlgn="base">
        <a:spcBef>
          <a:spcPct val="0"/>
        </a:spcBef>
        <a:spcAft>
          <a:spcPct val="0"/>
        </a:spcAft>
        <a:defRPr sz="4400">
          <a:solidFill>
            <a:srgbClr val="772A53"/>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methodsofdiscovery.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409750"/>
            <a:ext cx="7772400" cy="1470025"/>
          </a:xfrm>
        </p:spPr>
        <p:txBody>
          <a:bodyPr/>
          <a:lstStyle/>
          <a:p>
            <a:pPr eaLnBrk="1" hangingPunct="1"/>
            <a:r>
              <a:rPr lang="en-US" altLang="it-IT" dirty="0"/>
              <a:t/>
            </a:r>
            <a:br>
              <a:rPr lang="en-US" altLang="it-IT" dirty="0"/>
            </a:br>
            <a:r>
              <a:rPr lang="en-US" altLang="it-IT" b="1" dirty="0">
                <a:latin typeface="Calibri"/>
              </a:rPr>
              <a:t>Module </a:t>
            </a:r>
            <a:r>
              <a:rPr lang="en-US" altLang="it-IT" b="1" dirty="0"/>
              <a:t>2 slides </a:t>
            </a:r>
          </a:p>
        </p:txBody>
      </p:sp>
      <p:sp>
        <p:nvSpPr>
          <p:cNvPr id="4" name="Subtitle 2"/>
          <p:cNvSpPr txBox="1">
            <a:spLocks/>
          </p:cNvSpPr>
          <p:nvPr/>
        </p:nvSpPr>
        <p:spPr bwMode="auto">
          <a:xfrm>
            <a:off x="1371600" y="4879775"/>
            <a:ext cx="64008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rgbClr val="FA3C08"/>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altLang="it-IT" sz="2400" b="1" dirty="0" smtClean="0"/>
              <a:t>Slides 43-74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84200" y="419288"/>
            <a:ext cx="8102600" cy="1143000"/>
          </a:xfrm>
        </p:spPr>
        <p:txBody>
          <a:bodyPr/>
          <a:lstStyle/>
          <a:p>
            <a:pPr eaLnBrk="1" hangingPunct="1"/>
            <a:r>
              <a:rPr lang="en-US" altLang="it-IT" sz="4000" b="1" dirty="0" smtClean="0"/>
              <a:t>Imagined communities: </a:t>
            </a:r>
            <a:r>
              <a:rPr lang="en-US" altLang="it-IT" sz="2800" b="1" dirty="0" smtClean="0"/>
              <a:t>origin of the expression</a:t>
            </a:r>
          </a:p>
        </p:txBody>
      </p:sp>
      <p:sp>
        <p:nvSpPr>
          <p:cNvPr id="14339" name="Content Placeholder 2"/>
          <p:cNvSpPr>
            <a:spLocks noGrp="1"/>
          </p:cNvSpPr>
          <p:nvPr>
            <p:ph idx="1"/>
          </p:nvPr>
        </p:nvSpPr>
        <p:spPr>
          <a:xfrm>
            <a:off x="457200" y="1592450"/>
            <a:ext cx="8229600" cy="4525963"/>
          </a:xfrm>
        </p:spPr>
        <p:txBody>
          <a:bodyPr/>
          <a:lstStyle/>
          <a:p>
            <a:pPr marL="0" indent="0" eaLnBrk="1" hangingPunct="1">
              <a:buNone/>
            </a:pPr>
            <a:endParaRPr lang="en-US" altLang="it-IT" sz="1200" dirty="0" smtClean="0"/>
          </a:p>
          <a:p>
            <a:pPr marL="0" indent="0" eaLnBrk="1" hangingPunct="1">
              <a:buNone/>
            </a:pPr>
            <a:r>
              <a:rPr lang="en-US" altLang="it-IT" sz="2400" dirty="0" smtClean="0"/>
              <a:t>		</a:t>
            </a:r>
          </a:p>
          <a:p>
            <a:pPr marL="0" indent="0" eaLnBrk="1" hangingPunct="1">
              <a:buNone/>
            </a:pPr>
            <a:r>
              <a:rPr lang="en-US" altLang="it-IT" sz="2400" dirty="0"/>
              <a:t>	</a:t>
            </a:r>
            <a:r>
              <a:rPr lang="en-US" altLang="it-IT" sz="2400" dirty="0" smtClean="0"/>
              <a:t>	</a:t>
            </a:r>
          </a:p>
        </p:txBody>
      </p:sp>
      <p:sp>
        <p:nvSpPr>
          <p:cNvPr id="3" name="Segnaposto numero diapositiva 2"/>
          <p:cNvSpPr>
            <a:spLocks noGrp="1"/>
          </p:cNvSpPr>
          <p:nvPr>
            <p:ph type="sldNum" sz="quarter" idx="12"/>
          </p:nvPr>
        </p:nvSpPr>
        <p:spPr/>
        <p:txBody>
          <a:bodyPr/>
          <a:lstStyle/>
          <a:p>
            <a:pPr>
              <a:defRPr/>
            </a:pPr>
            <a:fld id="{E624FB47-9D6E-4C30-AE46-937F23C2621E}" type="slidenum">
              <a:rPr lang="en-US" smtClean="0"/>
              <a:pPr>
                <a:defRPr/>
              </a:pPr>
              <a:t>10</a:t>
            </a:fld>
            <a:endParaRPr lang="en-US"/>
          </a:p>
        </p:txBody>
      </p:sp>
      <p:sp>
        <p:nvSpPr>
          <p:cNvPr id="6"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53</a:t>
            </a:r>
            <a:endParaRPr lang="en-US" sz="2400" b="1" dirty="0">
              <a:solidFill>
                <a:srgbClr val="FA3C08"/>
              </a:solidFill>
            </a:endParaRPr>
          </a:p>
        </p:txBody>
      </p:sp>
      <p:sp>
        <p:nvSpPr>
          <p:cNvPr id="2" name="Rettangolo 1"/>
          <p:cNvSpPr/>
          <p:nvPr/>
        </p:nvSpPr>
        <p:spPr>
          <a:xfrm>
            <a:off x="584200" y="1897250"/>
            <a:ext cx="7961086" cy="2923877"/>
          </a:xfrm>
          <a:prstGeom prst="rect">
            <a:avLst/>
          </a:prstGeom>
        </p:spPr>
        <p:txBody>
          <a:bodyPr wrap="square">
            <a:spAutoFit/>
          </a:bodyPr>
          <a:lstStyle/>
          <a:p>
            <a:pPr marL="0" indent="0">
              <a:buNone/>
            </a:pPr>
            <a:r>
              <a:rPr lang="en-GB" sz="2200" dirty="0" smtClean="0"/>
              <a:t>The origin of </a:t>
            </a:r>
            <a:r>
              <a:rPr lang="en-GB" sz="2200" dirty="0"/>
              <a:t>the expression </a:t>
            </a:r>
            <a:r>
              <a:rPr lang="en-GB" sz="2200" dirty="0" smtClean="0"/>
              <a:t>is </a:t>
            </a:r>
            <a:r>
              <a:rPr lang="en-GB" sz="2200" dirty="0" smtClean="0">
                <a:sym typeface="Wingdings" panose="05000000000000000000" pitchFamily="2" charset="2"/>
              </a:rPr>
              <a:t>related </a:t>
            </a:r>
            <a:r>
              <a:rPr lang="en-GB" sz="2200" dirty="0">
                <a:sym typeface="Wingdings" panose="05000000000000000000" pitchFamily="2" charset="2"/>
              </a:rPr>
              <a:t>to the </a:t>
            </a:r>
            <a:r>
              <a:rPr lang="en-GB" sz="2200" dirty="0" smtClean="0">
                <a:sym typeface="Wingdings" panose="05000000000000000000" pitchFamily="2" charset="2"/>
              </a:rPr>
              <a:t>nation: a</a:t>
            </a:r>
            <a:r>
              <a:rPr lang="en-GB" sz="2200" dirty="0" smtClean="0"/>
              <a:t> </a:t>
            </a:r>
            <a:r>
              <a:rPr lang="en-GB" sz="2200" dirty="0"/>
              <a:t>nation is a socially-constructed entity, the existence of which is perceived by its members because of the mental image they have of their own community, an image characterised by affinity and cohesion. In Anderson’s words: </a:t>
            </a:r>
            <a:r>
              <a:rPr lang="en-GB" sz="2200" dirty="0" smtClean="0"/>
              <a:t>“It </a:t>
            </a:r>
            <a:r>
              <a:rPr lang="en-GB" sz="2200" dirty="0"/>
              <a:t>is imagined because the members of even the smallest nation will never know most of their fellow-members, meet them, or even hear of them, yet in the minds of each lives the image of their </a:t>
            </a:r>
            <a:r>
              <a:rPr lang="en-GB" sz="2200" dirty="0" smtClean="0"/>
              <a:t>Communion” (2006, p. 6</a:t>
            </a:r>
            <a:r>
              <a:rPr lang="en-GB" sz="2200" dirty="0"/>
              <a:t>)</a:t>
            </a:r>
          </a:p>
          <a:p>
            <a:pPr marL="0" indent="0">
              <a:buNone/>
            </a:pPr>
            <a:endParaRPr lang="en-GB" sz="800" dirty="0"/>
          </a:p>
        </p:txBody>
      </p:sp>
    </p:spTree>
    <p:extLst>
      <p:ext uri="{BB962C8B-B14F-4D97-AF65-F5344CB8AC3E}">
        <p14:creationId xmlns:p14="http://schemas.microsoft.com/office/powerpoint/2010/main" val="1404988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3615"/>
            <a:ext cx="8229600" cy="1143000"/>
          </a:xfrm>
        </p:spPr>
        <p:txBody>
          <a:bodyPr/>
          <a:lstStyle/>
          <a:p>
            <a:pPr eaLnBrk="1" hangingPunct="1"/>
            <a:r>
              <a:rPr lang="en-US" altLang="it-IT" sz="4000" b="1" dirty="0" smtClean="0"/>
              <a:t>Contact with locals</a:t>
            </a:r>
          </a:p>
        </p:txBody>
      </p:sp>
      <p:sp>
        <p:nvSpPr>
          <p:cNvPr id="14339" name="Content Placeholder 2"/>
          <p:cNvSpPr>
            <a:spLocks noGrp="1"/>
          </p:cNvSpPr>
          <p:nvPr>
            <p:ph idx="1"/>
          </p:nvPr>
        </p:nvSpPr>
        <p:spPr>
          <a:xfrm>
            <a:off x="566056" y="1456273"/>
            <a:ext cx="8120743" cy="4320413"/>
          </a:xfrm>
        </p:spPr>
        <p:txBody>
          <a:bodyPr/>
          <a:lstStyle/>
          <a:p>
            <a:pPr marL="0" indent="0" eaLnBrk="1" hangingPunct="1">
              <a:buNone/>
            </a:pPr>
            <a:r>
              <a:rPr lang="en-US" altLang="it-IT" sz="2200" dirty="0" smtClean="0">
                <a:solidFill>
                  <a:schemeClr val="tx1"/>
                </a:solidFill>
              </a:rPr>
              <a:t>Many Erasmus students complain about a lack of contact with local students and the local community in general.</a:t>
            </a:r>
          </a:p>
          <a:p>
            <a:pPr eaLnBrk="1" hangingPunct="1"/>
            <a:r>
              <a:rPr lang="en-US" altLang="it-IT" sz="2200" dirty="0" smtClean="0">
                <a:solidFill>
                  <a:schemeClr val="tx1"/>
                </a:solidFill>
              </a:rPr>
              <a:t>This is often interpreted through hetero-attribution (i.e., attribution to others) of responsibility (e.g. “local students do not welcome strangers”) often reinforced by stereotypical images (e.g. “Norwegians are cold”).</a:t>
            </a:r>
          </a:p>
          <a:p>
            <a:pPr eaLnBrk="1" hangingPunct="1"/>
            <a:r>
              <a:rPr lang="en-US" altLang="it-IT" sz="2200" dirty="0" smtClean="0">
                <a:solidFill>
                  <a:schemeClr val="tx1"/>
                </a:solidFill>
              </a:rPr>
              <a:t>Less often Erasmus students reflect on their condition of mobility in terms of </a:t>
            </a:r>
            <a:r>
              <a:rPr lang="en-US" altLang="it-IT" sz="2200" i="1" dirty="0" smtClean="0">
                <a:solidFill>
                  <a:schemeClr val="tx1"/>
                </a:solidFill>
              </a:rPr>
              <a:t>their own imagined identities</a:t>
            </a:r>
            <a:r>
              <a:rPr lang="en-US" altLang="it-IT" sz="2200" dirty="0" smtClean="0">
                <a:solidFill>
                  <a:schemeClr val="tx1"/>
                </a:solidFill>
              </a:rPr>
              <a:t> of strangers and the </a:t>
            </a:r>
            <a:r>
              <a:rPr lang="en-US" altLang="it-IT" sz="2200" i="1" dirty="0" smtClean="0">
                <a:solidFill>
                  <a:schemeClr val="tx1"/>
                </a:solidFill>
              </a:rPr>
              <a:t>identities they project to others.</a:t>
            </a:r>
            <a:endParaRPr lang="en-US" altLang="it-IT" sz="2200" i="1" dirty="0">
              <a:solidFill>
                <a:schemeClr val="tx1"/>
              </a:solidFill>
            </a:endParaRPr>
          </a:p>
        </p:txBody>
      </p:sp>
      <p:sp>
        <p:nvSpPr>
          <p:cNvPr id="3" name="Segnaposto numero diapositiva 2"/>
          <p:cNvSpPr>
            <a:spLocks noGrp="1"/>
          </p:cNvSpPr>
          <p:nvPr>
            <p:ph type="sldNum" sz="quarter" idx="12"/>
          </p:nvPr>
        </p:nvSpPr>
        <p:spPr/>
        <p:txBody>
          <a:bodyPr/>
          <a:lstStyle/>
          <a:p>
            <a:pPr>
              <a:defRPr/>
            </a:pPr>
            <a:fld id="{E624FB47-9D6E-4C30-AE46-937F23C2621E}" type="slidenum">
              <a:rPr lang="en-US" smtClean="0"/>
              <a:pPr>
                <a:defRPr/>
              </a:pPr>
              <a:t>11</a:t>
            </a:fld>
            <a:endParaRPr lang="en-US"/>
          </a:p>
        </p:txBody>
      </p:sp>
      <p:sp>
        <p:nvSpPr>
          <p:cNvPr id="6"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52</a:t>
            </a:r>
            <a:endParaRPr lang="en-US" sz="2400" b="1" dirty="0">
              <a:solidFill>
                <a:srgbClr val="FA3C08"/>
              </a:solidFill>
            </a:endParaRPr>
          </a:p>
        </p:txBody>
      </p:sp>
    </p:spTree>
    <p:extLst>
      <p:ext uri="{BB962C8B-B14F-4D97-AF65-F5344CB8AC3E}">
        <p14:creationId xmlns:p14="http://schemas.microsoft.com/office/powerpoint/2010/main" val="179701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13274"/>
            <a:ext cx="8686800" cy="1143000"/>
          </a:xfrm>
        </p:spPr>
        <p:txBody>
          <a:bodyPr/>
          <a:lstStyle/>
          <a:p>
            <a:r>
              <a:rPr lang="en-GB" sz="4000" b="1" dirty="0" smtClean="0"/>
              <a:t> ‘Locals’: friends and language</a:t>
            </a:r>
            <a:endParaRPr lang="en-GB" sz="4000" b="1" dirty="0"/>
          </a:p>
        </p:txBody>
      </p:sp>
      <p:sp>
        <p:nvSpPr>
          <p:cNvPr id="3" name="Segnaposto contenuto 2"/>
          <p:cNvSpPr>
            <a:spLocks noGrp="1"/>
          </p:cNvSpPr>
          <p:nvPr>
            <p:ph idx="1"/>
          </p:nvPr>
        </p:nvSpPr>
        <p:spPr>
          <a:xfrm>
            <a:off x="406399" y="1443707"/>
            <a:ext cx="8403771" cy="4680069"/>
          </a:xfrm>
        </p:spPr>
        <p:txBody>
          <a:bodyPr/>
          <a:lstStyle/>
          <a:p>
            <a:r>
              <a:rPr lang="en-GB" sz="2200" dirty="0" smtClean="0">
                <a:solidFill>
                  <a:schemeClr val="tx1"/>
                </a:solidFill>
              </a:rPr>
              <a:t>Usually, locals are people with established social networks, who might be less interested in new acquaintances and friendships (e.g. Coleman, 2013) compared to Erasmus students.</a:t>
            </a:r>
          </a:p>
          <a:p>
            <a:r>
              <a:rPr lang="en-GB" sz="2200" dirty="0" smtClean="0">
                <a:solidFill>
                  <a:schemeClr val="tx1"/>
                </a:solidFill>
              </a:rPr>
              <a:t>Interacting with locals is generally advocated as important for the learning of the local language (e.g. </a:t>
            </a:r>
            <a:r>
              <a:rPr lang="en-GB" sz="2200" dirty="0" err="1" smtClean="0">
                <a:solidFill>
                  <a:schemeClr val="tx1"/>
                </a:solidFill>
              </a:rPr>
              <a:t>Cadd</a:t>
            </a:r>
            <a:r>
              <a:rPr lang="en-GB" sz="2200" dirty="0" smtClean="0">
                <a:solidFill>
                  <a:schemeClr val="tx1"/>
                </a:solidFill>
              </a:rPr>
              <a:t>, 2012). However, this implies problematic assumptions about language and language learning.</a:t>
            </a:r>
          </a:p>
          <a:p>
            <a:pPr lvl="1"/>
            <a:r>
              <a:rPr lang="en-GB" sz="1800" dirty="0" smtClean="0">
                <a:solidFill>
                  <a:schemeClr val="tx1"/>
                </a:solidFill>
              </a:rPr>
              <a:t>Language learning is a complex process, affected by many factors, including a complex interplay of student and host stances – for example, the student’s status as participant in the local communities (</a:t>
            </a:r>
            <a:r>
              <a:rPr lang="en-GB" sz="1800" dirty="0" err="1" smtClean="0">
                <a:solidFill>
                  <a:schemeClr val="tx1"/>
                </a:solidFill>
              </a:rPr>
              <a:t>Kinginger</a:t>
            </a:r>
            <a:r>
              <a:rPr lang="en-GB" sz="1800" dirty="0" smtClean="0">
                <a:solidFill>
                  <a:schemeClr val="tx1"/>
                </a:solidFill>
              </a:rPr>
              <a:t>, 2013)</a:t>
            </a:r>
          </a:p>
          <a:p>
            <a:pPr lvl="1"/>
            <a:r>
              <a:rPr lang="en-GB" sz="1800" dirty="0" smtClean="0">
                <a:solidFill>
                  <a:schemeClr val="tx1"/>
                </a:solidFill>
              </a:rPr>
              <a:t>A native-speaker speaks the ‘correct’ or ‘proper’ language. But, who is a native speaker? How many varieties does a language have, and which are ‘acceptable’?</a:t>
            </a:r>
          </a:p>
          <a:p>
            <a:pPr lvl="1"/>
            <a:r>
              <a:rPr lang="en-GB" sz="1800" dirty="0" smtClean="0">
                <a:solidFill>
                  <a:schemeClr val="tx1"/>
                </a:solidFill>
              </a:rPr>
              <a:t>There are advantages and disadvantages to learning a language from ‘native’ and ‘non-native’ speakers (</a:t>
            </a:r>
            <a:r>
              <a:rPr lang="en-GB" sz="1800" dirty="0" err="1" smtClean="0">
                <a:solidFill>
                  <a:schemeClr val="tx1"/>
                </a:solidFill>
              </a:rPr>
              <a:t>Borghetti</a:t>
            </a:r>
            <a:r>
              <a:rPr lang="en-GB" sz="1800" dirty="0" smtClean="0">
                <a:solidFill>
                  <a:schemeClr val="tx1"/>
                </a:solidFill>
              </a:rPr>
              <a:t> &amp; Beaven, in press). </a:t>
            </a: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12</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54</a:t>
            </a:r>
            <a:endParaRPr lang="en-US" sz="2400" b="1" dirty="0">
              <a:solidFill>
                <a:srgbClr val="FA3C08"/>
              </a:solidFill>
            </a:endParaRPr>
          </a:p>
        </p:txBody>
      </p:sp>
    </p:spTree>
    <p:extLst>
      <p:ext uri="{BB962C8B-B14F-4D97-AF65-F5344CB8AC3E}">
        <p14:creationId xmlns:p14="http://schemas.microsoft.com/office/powerpoint/2010/main" val="282168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714" y="136327"/>
            <a:ext cx="8686800" cy="1143000"/>
          </a:xfrm>
        </p:spPr>
        <p:txBody>
          <a:bodyPr/>
          <a:lstStyle/>
          <a:p>
            <a:r>
              <a:rPr lang="en-GB" sz="4000" b="1" dirty="0" smtClean="0"/>
              <a:t>‘Locals’: culture</a:t>
            </a:r>
            <a:endParaRPr lang="en-GB" sz="4000" b="1" dirty="0"/>
          </a:p>
        </p:txBody>
      </p:sp>
      <p:sp>
        <p:nvSpPr>
          <p:cNvPr id="3" name="Segnaposto contenuto 2"/>
          <p:cNvSpPr>
            <a:spLocks noGrp="1"/>
          </p:cNvSpPr>
          <p:nvPr>
            <p:ph idx="1"/>
          </p:nvPr>
        </p:nvSpPr>
        <p:spPr>
          <a:xfrm>
            <a:off x="221343" y="1279327"/>
            <a:ext cx="8686800" cy="4525963"/>
          </a:xfrm>
        </p:spPr>
        <p:txBody>
          <a:bodyPr/>
          <a:lstStyle/>
          <a:p>
            <a:r>
              <a:rPr lang="en-GB" sz="2200" dirty="0" smtClean="0">
                <a:solidFill>
                  <a:schemeClr val="tx1"/>
                </a:solidFill>
              </a:rPr>
              <a:t>There is a widespread assumption that interacting with local people is the best way to access the culture of their country. However:</a:t>
            </a:r>
          </a:p>
          <a:p>
            <a:pPr lvl="1"/>
            <a:r>
              <a:rPr lang="en-GB" sz="1800" dirty="0" smtClean="0">
                <a:solidFill>
                  <a:schemeClr val="tx1"/>
                </a:solidFill>
              </a:rPr>
              <a:t>No-one </a:t>
            </a:r>
            <a:r>
              <a:rPr lang="en-GB" sz="1800" dirty="0">
                <a:solidFill>
                  <a:schemeClr val="tx1"/>
                </a:solidFill>
              </a:rPr>
              <a:t>can be </a:t>
            </a:r>
            <a:r>
              <a:rPr lang="en-GB" sz="1800" dirty="0" smtClean="0">
                <a:solidFill>
                  <a:schemeClr val="tx1"/>
                </a:solidFill>
              </a:rPr>
              <a:t>considered (by others or by themselves) as a </a:t>
            </a:r>
            <a:r>
              <a:rPr lang="en-GB" sz="1800" dirty="0">
                <a:solidFill>
                  <a:schemeClr val="tx1"/>
                </a:solidFill>
              </a:rPr>
              <a:t>representative of a </a:t>
            </a:r>
            <a:r>
              <a:rPr lang="en-GB" sz="1800" dirty="0" smtClean="0">
                <a:solidFill>
                  <a:schemeClr val="tx1"/>
                </a:solidFill>
              </a:rPr>
              <a:t>culture, as everyone actively takes </a:t>
            </a:r>
            <a:r>
              <a:rPr lang="en-GB" sz="1800" dirty="0">
                <a:solidFill>
                  <a:schemeClr val="tx1"/>
                </a:solidFill>
              </a:rPr>
              <a:t>parts in different cultures (related to genre, profession, religion, etc</a:t>
            </a:r>
            <a:r>
              <a:rPr lang="en-GB" sz="1800" dirty="0" smtClean="0">
                <a:solidFill>
                  <a:schemeClr val="tx1"/>
                </a:solidFill>
              </a:rPr>
              <a:t>.) and their ‘membership’ varies according to context, interlocutors, communicative aims, etc.</a:t>
            </a:r>
          </a:p>
          <a:p>
            <a:pPr lvl="1"/>
            <a:r>
              <a:rPr lang="en-GB" sz="1800" dirty="0" smtClean="0">
                <a:solidFill>
                  <a:schemeClr val="tx1"/>
                </a:solidFill>
              </a:rPr>
              <a:t>People may represent themselves as belonging to a specific cultural group for instrumental, strategic reasons (e.g. “sorry</a:t>
            </a:r>
            <a:r>
              <a:rPr lang="en-GB" sz="1800" dirty="0">
                <a:solidFill>
                  <a:schemeClr val="tx1"/>
                </a:solidFill>
              </a:rPr>
              <a:t> </a:t>
            </a:r>
            <a:r>
              <a:rPr lang="en-GB" sz="1800" dirty="0" smtClean="0">
                <a:solidFill>
                  <a:schemeClr val="tx1"/>
                </a:solidFill>
              </a:rPr>
              <a:t> I’m late. </a:t>
            </a:r>
            <a:r>
              <a:rPr lang="en-GB" sz="1800" dirty="0">
                <a:solidFill>
                  <a:schemeClr val="tx1"/>
                </a:solidFill>
              </a:rPr>
              <a:t>Y</a:t>
            </a:r>
            <a:r>
              <a:rPr lang="en-GB" sz="1800" dirty="0" smtClean="0">
                <a:solidFill>
                  <a:schemeClr val="tx1"/>
                </a:solidFill>
              </a:rPr>
              <a:t>ou know, we Italians are always late!”)</a:t>
            </a:r>
            <a:endParaRPr lang="en-GB" sz="2200" dirty="0">
              <a:solidFill>
                <a:schemeClr val="tx1"/>
              </a:solidFill>
            </a:endParaRPr>
          </a:p>
          <a:p>
            <a:r>
              <a:rPr lang="en-GB" sz="2200" dirty="0" err="1" smtClean="0">
                <a:solidFill>
                  <a:schemeClr val="tx1"/>
                </a:solidFill>
              </a:rPr>
              <a:t>Essentialising</a:t>
            </a:r>
            <a:r>
              <a:rPr lang="en-GB" sz="2200" dirty="0" smtClean="0">
                <a:solidFill>
                  <a:schemeClr val="tx1"/>
                </a:solidFill>
              </a:rPr>
              <a:t> people (i.e., reducing their complex identities to the national one) can be offensive. Mobile students often experience this, but rarely consider that locals may feel the same, especially when approached for instrumental reasons (language and culture learning) rather than for genuine interest in them as complex individuals.</a:t>
            </a:r>
          </a:p>
          <a:p>
            <a:endParaRPr lang="en-GB" sz="2200" dirty="0" smtClean="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13</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55</a:t>
            </a:r>
            <a:endParaRPr lang="en-US" sz="2400" b="1" dirty="0">
              <a:solidFill>
                <a:srgbClr val="FA3C08"/>
              </a:solidFill>
            </a:endParaRPr>
          </a:p>
        </p:txBody>
      </p:sp>
    </p:spTree>
    <p:extLst>
      <p:ext uri="{BB962C8B-B14F-4D97-AF65-F5344CB8AC3E}">
        <p14:creationId xmlns:p14="http://schemas.microsoft.com/office/powerpoint/2010/main" val="360686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it-IT" sz="4000" b="1" dirty="0" smtClean="0"/>
              <a:t>The Erasmus bubble</a:t>
            </a:r>
          </a:p>
        </p:txBody>
      </p:sp>
      <p:sp>
        <p:nvSpPr>
          <p:cNvPr id="14339" name="Content Placeholder 2"/>
          <p:cNvSpPr>
            <a:spLocks noGrp="1"/>
          </p:cNvSpPr>
          <p:nvPr>
            <p:ph idx="1"/>
          </p:nvPr>
        </p:nvSpPr>
        <p:spPr>
          <a:xfrm>
            <a:off x="457200" y="1417638"/>
            <a:ext cx="8229600" cy="4525963"/>
          </a:xfrm>
        </p:spPr>
        <p:txBody>
          <a:bodyPr/>
          <a:lstStyle/>
          <a:p>
            <a:pPr marL="0" indent="0" eaLnBrk="1" hangingPunct="1">
              <a:buNone/>
            </a:pPr>
            <a:r>
              <a:rPr lang="en-GB" altLang="it-IT" sz="2200" dirty="0" smtClean="0">
                <a:solidFill>
                  <a:schemeClr val="tx1"/>
                </a:solidFill>
              </a:rPr>
              <a:t>The Erasmus community (or communities?) can be considered an ‘imagined community’. </a:t>
            </a:r>
            <a:r>
              <a:rPr lang="en-GB" sz="2200" dirty="0" smtClean="0">
                <a:solidFill>
                  <a:schemeClr val="tx1"/>
                </a:solidFill>
              </a:rPr>
              <a:t>Consider</a:t>
            </a:r>
            <a:r>
              <a:rPr lang="en-GB" sz="2200" dirty="0">
                <a:solidFill>
                  <a:schemeClr val="tx1"/>
                </a:solidFill>
              </a:rPr>
              <a:t>, for </a:t>
            </a:r>
            <a:r>
              <a:rPr lang="en-GB" sz="2200" dirty="0" smtClean="0">
                <a:solidFill>
                  <a:schemeClr val="tx1"/>
                </a:solidFill>
              </a:rPr>
              <a:t>example, </a:t>
            </a:r>
            <a:r>
              <a:rPr lang="en-GB" sz="2200" dirty="0">
                <a:solidFill>
                  <a:schemeClr val="tx1"/>
                </a:solidFill>
              </a:rPr>
              <a:t>the </a:t>
            </a:r>
            <a:r>
              <a:rPr lang="en-GB" sz="2200" dirty="0" smtClean="0">
                <a:solidFill>
                  <a:schemeClr val="tx1"/>
                </a:solidFill>
              </a:rPr>
              <a:t>bonding </a:t>
            </a:r>
            <a:r>
              <a:rPr lang="en-GB" sz="2200" dirty="0">
                <a:solidFill>
                  <a:schemeClr val="tx1"/>
                </a:solidFill>
              </a:rPr>
              <a:t>that past mobile students often feel towards </a:t>
            </a:r>
            <a:r>
              <a:rPr lang="en-GB" sz="2200" dirty="0" smtClean="0">
                <a:solidFill>
                  <a:schemeClr val="tx1"/>
                </a:solidFill>
              </a:rPr>
              <a:t>those who </a:t>
            </a:r>
            <a:r>
              <a:rPr lang="en-GB" sz="2200" dirty="0">
                <a:solidFill>
                  <a:schemeClr val="tx1"/>
                </a:solidFill>
              </a:rPr>
              <a:t>are </a:t>
            </a:r>
            <a:r>
              <a:rPr lang="en-GB" sz="2200" dirty="0" smtClean="0">
                <a:solidFill>
                  <a:schemeClr val="tx1"/>
                </a:solidFill>
              </a:rPr>
              <a:t>abroad or </a:t>
            </a:r>
            <a:r>
              <a:rPr lang="en-GB" sz="2200" dirty="0">
                <a:solidFill>
                  <a:schemeClr val="tx1"/>
                </a:solidFill>
              </a:rPr>
              <a:t>the number of existing websites and blogs dedicated to student mobility </a:t>
            </a:r>
            <a:r>
              <a:rPr lang="en-GB" sz="2200" dirty="0" smtClean="0">
                <a:solidFill>
                  <a:schemeClr val="tx1"/>
                </a:solidFill>
              </a:rPr>
              <a:t>and </a:t>
            </a:r>
            <a:r>
              <a:rPr lang="en-GB" sz="2200" dirty="0">
                <a:solidFill>
                  <a:schemeClr val="tx1"/>
                </a:solidFill>
              </a:rPr>
              <a:t>their </a:t>
            </a:r>
            <a:r>
              <a:rPr lang="en-GB" sz="2200" dirty="0" smtClean="0">
                <a:solidFill>
                  <a:schemeClr val="tx1"/>
                </a:solidFill>
              </a:rPr>
              <a:t>participatory nature</a:t>
            </a:r>
            <a:r>
              <a:rPr lang="en-GB" sz="2200" dirty="0">
                <a:solidFill>
                  <a:schemeClr val="tx1"/>
                </a:solidFill>
              </a:rPr>
              <a:t>.</a:t>
            </a:r>
            <a:endParaRPr lang="en-GB" sz="1400" u="sng" dirty="0">
              <a:solidFill>
                <a:schemeClr val="tx1"/>
              </a:solidFill>
            </a:endParaRPr>
          </a:p>
          <a:p>
            <a:pPr marL="0" indent="0" eaLnBrk="1" hangingPunct="1">
              <a:buNone/>
            </a:pPr>
            <a:r>
              <a:rPr lang="en-GB" altLang="it-IT" sz="1400" dirty="0" smtClean="0">
                <a:solidFill>
                  <a:schemeClr val="tx1"/>
                </a:solidFill>
              </a:rPr>
              <a:t>		</a:t>
            </a:r>
          </a:p>
          <a:p>
            <a:pPr marL="0" indent="0" eaLnBrk="1" hangingPunct="1">
              <a:buNone/>
            </a:pPr>
            <a:r>
              <a:rPr lang="en-GB" altLang="it-IT" sz="2000" dirty="0">
                <a:solidFill>
                  <a:schemeClr val="tx1"/>
                </a:solidFill>
              </a:rPr>
              <a:t>	</a:t>
            </a:r>
            <a:r>
              <a:rPr lang="en-GB" altLang="it-IT" sz="2000" dirty="0" smtClean="0">
                <a:solidFill>
                  <a:schemeClr val="tx1"/>
                </a:solidFill>
              </a:rPr>
              <a:t>		Erasmus ‘bubbles’ are generally perceived by their members as 			friendly, cosy groups, which can help students to cope with 				loneliness,</a:t>
            </a:r>
            <a:r>
              <a:rPr lang="en-GB" altLang="it-IT" sz="2000" dirty="0">
                <a:solidFill>
                  <a:schemeClr val="tx1"/>
                </a:solidFill>
              </a:rPr>
              <a:t> </a:t>
            </a:r>
            <a:r>
              <a:rPr lang="en-GB" altLang="it-IT" sz="2000" dirty="0" smtClean="0">
                <a:solidFill>
                  <a:schemeClr val="tx1"/>
                </a:solidFill>
              </a:rPr>
              <a:t>difficulties with the practicalities of living alone, etc.</a:t>
            </a:r>
          </a:p>
          <a:p>
            <a:pPr marL="0" indent="0" eaLnBrk="1" hangingPunct="1">
              <a:buNone/>
            </a:pPr>
            <a:r>
              <a:rPr lang="en-GB" altLang="it-IT" sz="2000" dirty="0" smtClean="0">
                <a:solidFill>
                  <a:schemeClr val="tx1"/>
                </a:solidFill>
              </a:rPr>
              <a:t> </a:t>
            </a:r>
          </a:p>
          <a:p>
            <a:pPr marL="0" indent="0" eaLnBrk="1" hangingPunct="1">
              <a:buNone/>
            </a:pPr>
            <a:r>
              <a:rPr lang="en-GB" altLang="it-IT" sz="2000" dirty="0">
                <a:solidFill>
                  <a:schemeClr val="tx1"/>
                </a:solidFill>
              </a:rPr>
              <a:t>	</a:t>
            </a:r>
            <a:r>
              <a:rPr lang="en-GB" altLang="it-IT" sz="2000" dirty="0" smtClean="0">
                <a:solidFill>
                  <a:schemeClr val="tx1"/>
                </a:solidFill>
              </a:rPr>
              <a:t>		Erasmus ‘bubbles’ are often blamed for preventing mobile 				students from having contacts with locals (which in turn affects 			their language and cultural learning, etc.)</a:t>
            </a:r>
            <a:endParaRPr lang="en-GB" altLang="it-IT" sz="2000" dirty="0">
              <a:solidFill>
                <a:schemeClr val="tx1"/>
              </a:solidFill>
            </a:endParaRPr>
          </a:p>
          <a:p>
            <a:pPr marL="0" indent="0" eaLnBrk="1" hangingPunct="1">
              <a:buNone/>
            </a:pPr>
            <a:r>
              <a:rPr lang="en-GB" altLang="it-IT" sz="2000" dirty="0" smtClean="0">
                <a:solidFill>
                  <a:srgbClr val="FF0000"/>
                </a:solidFill>
              </a:rPr>
              <a:t>			</a:t>
            </a:r>
            <a:endParaRPr lang="en-US" altLang="it-IT" sz="2000" dirty="0" smtClean="0">
              <a:solidFill>
                <a:srgbClr val="FF0000"/>
              </a:solidFill>
            </a:endParaRPr>
          </a:p>
        </p:txBody>
      </p:sp>
      <p:pic>
        <p:nvPicPr>
          <p:cNvPr id="1027" name="Picture 3" descr="C:\Users\claudia\AppData\Local\Microsoft\Windows\Temporary Internet Files\Content.IE5\GWU9LNKA\MC9004338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48" y="4755029"/>
            <a:ext cx="1188572" cy="1188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laudia\AppData\Local\Microsoft\Windows\Temporary Internet Files\Content.IE5\661JQG29\MC9004338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7" y="3374051"/>
            <a:ext cx="1188572" cy="1188572"/>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14</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56</a:t>
            </a:r>
            <a:endParaRPr lang="en-US" sz="2400" b="1" dirty="0">
              <a:solidFill>
                <a:srgbClr val="FA3C08"/>
              </a:solidFill>
            </a:endParaRPr>
          </a:p>
        </p:txBody>
      </p:sp>
    </p:spTree>
    <p:extLst>
      <p:ext uri="{BB962C8B-B14F-4D97-AF65-F5344CB8AC3E}">
        <p14:creationId xmlns:p14="http://schemas.microsoft.com/office/powerpoint/2010/main" val="1584624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199" y="294062"/>
            <a:ext cx="8387717" cy="1143000"/>
          </a:xfrm>
        </p:spPr>
        <p:txBody>
          <a:bodyPr/>
          <a:lstStyle/>
          <a:p>
            <a:pPr eaLnBrk="1" hangingPunct="1"/>
            <a:r>
              <a:rPr lang="en-US" altLang="it-IT" sz="4000" b="1" dirty="0" smtClean="0"/>
              <a:t>The Erasmus bubble </a:t>
            </a:r>
            <a:r>
              <a:rPr lang="en-US" altLang="it-IT" sz="2800" b="1" dirty="0" smtClean="0"/>
              <a:t>and intercultural learning</a:t>
            </a:r>
          </a:p>
        </p:txBody>
      </p:sp>
      <p:sp>
        <p:nvSpPr>
          <p:cNvPr id="14339" name="Content Placeholder 2"/>
          <p:cNvSpPr>
            <a:spLocks noGrp="1"/>
          </p:cNvSpPr>
          <p:nvPr>
            <p:ph idx="1"/>
          </p:nvPr>
        </p:nvSpPr>
        <p:spPr>
          <a:xfrm>
            <a:off x="457200" y="1439704"/>
            <a:ext cx="8229600" cy="4525963"/>
          </a:xfrm>
        </p:spPr>
        <p:txBody>
          <a:bodyPr/>
          <a:lstStyle/>
          <a:p>
            <a:pPr marL="0" indent="0" eaLnBrk="1" hangingPunct="1">
              <a:buNone/>
            </a:pPr>
            <a:r>
              <a:rPr lang="en-GB" altLang="it-IT" sz="2200" dirty="0" smtClean="0">
                <a:solidFill>
                  <a:schemeClr val="tx1"/>
                </a:solidFill>
              </a:rPr>
              <a:t>The affection and interest students can feel towards their fellow mobile friends foster significant interpersonal </a:t>
            </a:r>
            <a:r>
              <a:rPr lang="en-GB" altLang="it-IT" sz="2200" dirty="0">
                <a:solidFill>
                  <a:schemeClr val="tx1"/>
                </a:solidFill>
              </a:rPr>
              <a:t>exchanges, which open up great possibilities for intercultural </a:t>
            </a:r>
            <a:r>
              <a:rPr lang="en-GB" altLang="it-IT" sz="2200" dirty="0" smtClean="0">
                <a:solidFill>
                  <a:schemeClr val="tx1"/>
                </a:solidFill>
              </a:rPr>
              <a:t>learning. </a:t>
            </a:r>
          </a:p>
          <a:p>
            <a:pPr marL="0" indent="0" eaLnBrk="1" hangingPunct="1">
              <a:buNone/>
            </a:pPr>
            <a:r>
              <a:rPr lang="en-GB" altLang="it-IT" sz="2200" dirty="0" smtClean="0">
                <a:solidFill>
                  <a:schemeClr val="tx1"/>
                </a:solidFill>
              </a:rPr>
              <a:t>Intercultural learning </a:t>
            </a:r>
            <a:r>
              <a:rPr lang="en-GB" altLang="it-IT" sz="2200" b="1" dirty="0" smtClean="0">
                <a:solidFill>
                  <a:schemeClr val="tx1"/>
                </a:solidFill>
              </a:rPr>
              <a:t>is not </a:t>
            </a:r>
            <a:r>
              <a:rPr lang="en-GB" altLang="it-IT" sz="2200" dirty="0" smtClean="0">
                <a:solidFill>
                  <a:schemeClr val="tx1"/>
                </a:solidFill>
              </a:rPr>
              <a:t>knowing about a country’s national and historical heritage, nor being aware of how people get things done in another place (that is </a:t>
            </a:r>
            <a:r>
              <a:rPr lang="en-GB" altLang="it-IT" sz="2200" i="1" dirty="0" smtClean="0">
                <a:solidFill>
                  <a:schemeClr val="tx1"/>
                </a:solidFill>
              </a:rPr>
              <a:t>cultural knowledge</a:t>
            </a:r>
            <a:r>
              <a:rPr lang="en-GB" altLang="it-IT" sz="2200" dirty="0" smtClean="0">
                <a:solidFill>
                  <a:schemeClr val="tx1"/>
                </a:solidFill>
              </a:rPr>
              <a:t>); intercultural learning </a:t>
            </a:r>
            <a:r>
              <a:rPr lang="en-GB" altLang="it-IT" sz="2200" b="1" dirty="0" smtClean="0">
                <a:solidFill>
                  <a:schemeClr val="tx1"/>
                </a:solidFill>
              </a:rPr>
              <a:t>is</a:t>
            </a:r>
            <a:r>
              <a:rPr lang="en-GB" altLang="it-IT" sz="2200" dirty="0" smtClean="0">
                <a:solidFill>
                  <a:schemeClr val="tx1"/>
                </a:solidFill>
              </a:rPr>
              <a:t> much more complex: it entails an attempt to see things from the other’s point of view, see ourselves through the eyes of others, mediate between these representations and, above all, discover something new about ourselves along the way. Thus, intercultural learning may work better with friends: they can be more ready to deal with delicate issues linked to diversity and, if necessary, forgive </a:t>
            </a:r>
            <a:r>
              <a:rPr lang="en-GB" altLang="it-IT" sz="2200" i="1" dirty="0" smtClean="0">
                <a:solidFill>
                  <a:schemeClr val="tx1"/>
                </a:solidFill>
              </a:rPr>
              <a:t>faux-pas</a:t>
            </a:r>
            <a:r>
              <a:rPr lang="en-GB" altLang="it-IT" sz="2200" dirty="0" smtClean="0">
                <a:solidFill>
                  <a:schemeClr val="tx1">
                    <a:lumMod val="75000"/>
                    <a:lumOff val="25000"/>
                  </a:schemeClr>
                </a:solidFill>
              </a:rPr>
              <a:t>.</a:t>
            </a:r>
            <a:endParaRPr lang="en-GB" altLang="it-IT" sz="2200" dirty="0">
              <a:solidFill>
                <a:schemeClr val="tx1">
                  <a:lumMod val="75000"/>
                  <a:lumOff val="25000"/>
                </a:schemeClr>
              </a:solidFill>
            </a:endParaRPr>
          </a:p>
        </p:txBody>
      </p:sp>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15</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57</a:t>
            </a:r>
            <a:endParaRPr lang="en-US" sz="2400" b="1" dirty="0">
              <a:solidFill>
                <a:srgbClr val="FA3C08"/>
              </a:solidFill>
            </a:endParaRPr>
          </a:p>
        </p:txBody>
      </p:sp>
    </p:spTree>
    <p:extLst>
      <p:ext uri="{BB962C8B-B14F-4D97-AF65-F5344CB8AC3E}">
        <p14:creationId xmlns:p14="http://schemas.microsoft.com/office/powerpoint/2010/main" val="110210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GB" dirty="0" smtClean="0"/>
              <a:t>Language learning/use</a:t>
            </a:r>
            <a:br>
              <a:rPr lang="en-GB" dirty="0" smtClean="0"/>
            </a:br>
            <a:r>
              <a:rPr lang="en-GB" dirty="0" smtClean="0"/>
              <a:t>while abroad</a:t>
            </a:r>
            <a:endParaRPr lang="en-GB" dirty="0"/>
          </a:p>
        </p:txBody>
      </p:sp>
      <p:sp>
        <p:nvSpPr>
          <p:cNvPr id="2" name="Segnaposto numero diapositiva 1"/>
          <p:cNvSpPr>
            <a:spLocks noGrp="1"/>
          </p:cNvSpPr>
          <p:nvPr>
            <p:ph type="sldNum" sz="quarter" idx="12"/>
          </p:nvPr>
        </p:nvSpPr>
        <p:spPr/>
        <p:txBody>
          <a:bodyPr/>
          <a:lstStyle/>
          <a:p>
            <a:pPr>
              <a:defRPr/>
            </a:pPr>
            <a:fld id="{9E9D1183-4C03-4E00-A313-CC1D55F0BC53}" type="slidenum">
              <a:rPr lang="en-US" smtClean="0"/>
              <a:pPr>
                <a:defRPr/>
              </a:pPr>
              <a:t>16</a:t>
            </a:fld>
            <a:endParaRPr lang="en-US"/>
          </a:p>
        </p:txBody>
      </p:sp>
    </p:spTree>
    <p:extLst>
      <p:ext uri="{BB962C8B-B14F-4D97-AF65-F5344CB8AC3E}">
        <p14:creationId xmlns:p14="http://schemas.microsoft.com/office/powerpoint/2010/main" val="944509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3028"/>
            <a:ext cx="8229600" cy="1284515"/>
          </a:xfrm>
        </p:spPr>
        <p:txBody>
          <a:bodyPr/>
          <a:lstStyle/>
          <a:p>
            <a:r>
              <a:rPr lang="en-US" altLang="it-IT" sz="4000" b="1" dirty="0" smtClean="0"/>
              <a:t>The </a:t>
            </a:r>
            <a:r>
              <a:rPr lang="en-US" altLang="it-IT" sz="4000" b="1" dirty="0"/>
              <a:t>Erasmus bubble </a:t>
            </a:r>
            <a:r>
              <a:rPr lang="en-US" altLang="it-IT" sz="2800" b="1" dirty="0" smtClean="0"/>
              <a:t>and language learning</a:t>
            </a:r>
            <a:endParaRPr lang="en-GB" sz="2800" dirty="0"/>
          </a:p>
        </p:txBody>
      </p:sp>
      <p:sp>
        <p:nvSpPr>
          <p:cNvPr id="3" name="Segnaposto contenuto 2"/>
          <p:cNvSpPr>
            <a:spLocks noGrp="1"/>
          </p:cNvSpPr>
          <p:nvPr>
            <p:ph idx="1"/>
          </p:nvPr>
        </p:nvSpPr>
        <p:spPr>
          <a:xfrm>
            <a:off x="457200" y="1567543"/>
            <a:ext cx="8229600" cy="3904343"/>
          </a:xfrm>
        </p:spPr>
        <p:txBody>
          <a:bodyPr/>
          <a:lstStyle/>
          <a:p>
            <a:pPr marL="0" indent="0" eaLnBrk="1" hangingPunct="1">
              <a:buNone/>
            </a:pPr>
            <a:r>
              <a:rPr lang="en-GB" altLang="it-IT" sz="2200" dirty="0" smtClean="0">
                <a:solidFill>
                  <a:schemeClr val="tx1"/>
                </a:solidFill>
              </a:rPr>
              <a:t>Erasmus bubbles are multilingual, with the language(s) of the host country and English</a:t>
            </a:r>
            <a:r>
              <a:rPr lang="en-GB" altLang="it-IT" sz="2200" dirty="0">
                <a:solidFill>
                  <a:schemeClr val="tx1"/>
                </a:solidFill>
              </a:rPr>
              <a:t> </a:t>
            </a:r>
            <a:r>
              <a:rPr lang="en-GB" altLang="it-IT" sz="2200" dirty="0" smtClean="0">
                <a:solidFill>
                  <a:schemeClr val="tx1"/>
                </a:solidFill>
              </a:rPr>
              <a:t>being usually more frequently spoken than the others.</a:t>
            </a:r>
          </a:p>
          <a:p>
            <a:pPr marL="0" indent="0" eaLnBrk="1" hangingPunct="1">
              <a:buNone/>
            </a:pPr>
            <a:endParaRPr lang="en-GB" altLang="it-IT" sz="800" dirty="0" smtClean="0">
              <a:solidFill>
                <a:schemeClr val="tx1"/>
              </a:solidFill>
            </a:endParaRPr>
          </a:p>
          <a:p>
            <a:pPr marL="0" indent="0" eaLnBrk="1" hangingPunct="1">
              <a:buNone/>
            </a:pPr>
            <a:r>
              <a:rPr lang="en-GB" altLang="it-IT" sz="2200" b="1" dirty="0" smtClean="0">
                <a:solidFill>
                  <a:schemeClr val="tx1"/>
                </a:solidFill>
              </a:rPr>
              <a:t>Some reflections:</a:t>
            </a:r>
          </a:p>
          <a:p>
            <a:pPr eaLnBrk="1" hangingPunct="1"/>
            <a:r>
              <a:rPr lang="en-GB" altLang="it-IT" sz="2200" dirty="0" smtClean="0">
                <a:solidFill>
                  <a:schemeClr val="tx1"/>
                </a:solidFill>
              </a:rPr>
              <a:t>Language learning is not limited to the languages(s) spoken in the host country; the individual’s entire language repertoire can be developed</a:t>
            </a:r>
          </a:p>
          <a:p>
            <a:pPr eaLnBrk="1" hangingPunct="1"/>
            <a:r>
              <a:rPr lang="en-GB" altLang="it-IT" sz="2200" dirty="0" smtClean="0">
                <a:solidFill>
                  <a:schemeClr val="tx1"/>
                </a:solidFill>
              </a:rPr>
              <a:t>Languages used within the Erasmus bubble are </a:t>
            </a:r>
            <a:r>
              <a:rPr lang="en-GB" altLang="it-IT" sz="2200" b="1" dirty="0" smtClean="0">
                <a:solidFill>
                  <a:schemeClr val="tx1"/>
                </a:solidFill>
              </a:rPr>
              <a:t>lingua </a:t>
            </a:r>
            <a:r>
              <a:rPr lang="en-GB" altLang="it-IT" sz="2200" b="1" dirty="0" err="1" smtClean="0">
                <a:solidFill>
                  <a:schemeClr val="tx1"/>
                </a:solidFill>
              </a:rPr>
              <a:t>francas</a:t>
            </a:r>
            <a:r>
              <a:rPr lang="en-GB" altLang="it-IT" sz="2200" dirty="0" smtClean="0">
                <a:solidFill>
                  <a:schemeClr val="tx1"/>
                </a:solidFill>
              </a:rPr>
              <a:t>, i.e. (in a strict sense) languages spoken by people for whom such languages are not first languages</a:t>
            </a:r>
          </a:p>
          <a:p>
            <a:pPr eaLnBrk="1" hangingPunct="1"/>
            <a:endParaRPr lang="en-GB" altLang="it-IT" sz="2200" dirty="0" smtClean="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59</a:t>
            </a:r>
            <a:endParaRPr lang="en-US" sz="2400" b="1" dirty="0">
              <a:solidFill>
                <a:srgbClr val="FA3C08"/>
              </a:solidFill>
            </a:endParaRPr>
          </a:p>
        </p:txBody>
      </p:sp>
    </p:spTree>
    <p:extLst>
      <p:ext uri="{BB962C8B-B14F-4D97-AF65-F5344CB8AC3E}">
        <p14:creationId xmlns:p14="http://schemas.microsoft.com/office/powerpoint/2010/main" val="161170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it-IT" sz="4000" b="1" dirty="0" smtClean="0"/>
              <a:t>Lingua </a:t>
            </a:r>
            <a:r>
              <a:rPr lang="en-US" altLang="it-IT" sz="4000" b="1" dirty="0" err="1" smtClean="0"/>
              <a:t>francas</a:t>
            </a:r>
            <a:r>
              <a:rPr lang="en-US" altLang="it-IT" sz="4000" b="1" dirty="0" smtClean="0"/>
              <a:t> </a:t>
            </a:r>
            <a:r>
              <a:rPr lang="en-US" altLang="it-IT" sz="2800" b="1" dirty="0" smtClean="0"/>
              <a:t>and language learning (1)</a:t>
            </a:r>
          </a:p>
        </p:txBody>
      </p:sp>
      <p:sp>
        <p:nvSpPr>
          <p:cNvPr id="14339" name="Content Placeholder 2"/>
          <p:cNvSpPr>
            <a:spLocks noGrp="1"/>
          </p:cNvSpPr>
          <p:nvPr>
            <p:ph idx="1"/>
          </p:nvPr>
        </p:nvSpPr>
        <p:spPr>
          <a:xfrm>
            <a:off x="457200" y="1417638"/>
            <a:ext cx="8229600" cy="4708525"/>
          </a:xfrm>
        </p:spPr>
        <p:txBody>
          <a:bodyPr/>
          <a:lstStyle/>
          <a:p>
            <a:pPr marL="0" indent="0" eaLnBrk="1" hangingPunct="1">
              <a:buNone/>
            </a:pPr>
            <a:endParaRPr lang="en-GB" altLang="it-IT" sz="2000" dirty="0" smtClean="0">
              <a:solidFill>
                <a:schemeClr val="tx1">
                  <a:lumMod val="75000"/>
                  <a:lumOff val="25000"/>
                </a:schemeClr>
              </a:solidFill>
            </a:endParaRPr>
          </a:p>
          <a:p>
            <a:pPr marL="0" indent="0" eaLnBrk="1" hangingPunct="1">
              <a:buNone/>
            </a:pPr>
            <a:r>
              <a:rPr lang="en-GB" altLang="it-IT" sz="2200" dirty="0" smtClean="0">
                <a:solidFill>
                  <a:schemeClr val="tx1"/>
                </a:solidFill>
              </a:rPr>
              <a:t>Research into </a:t>
            </a:r>
            <a:r>
              <a:rPr lang="en-GB" altLang="it-IT" sz="2200" dirty="0">
                <a:solidFill>
                  <a:schemeClr val="tx1"/>
                </a:solidFill>
              </a:rPr>
              <a:t>English as a </a:t>
            </a:r>
            <a:r>
              <a:rPr lang="en-GB" altLang="it-IT" sz="2200" dirty="0" smtClean="0">
                <a:solidFill>
                  <a:schemeClr val="tx1"/>
                </a:solidFill>
              </a:rPr>
              <a:t>Lingua Franca (ELF) has shown that interactions among non-native speakers (NNS) are characterised by a </a:t>
            </a:r>
            <a:r>
              <a:rPr lang="en-GB" altLang="it-IT" sz="2200" u="sng" dirty="0" smtClean="0">
                <a:solidFill>
                  <a:schemeClr val="tx1"/>
                </a:solidFill>
              </a:rPr>
              <a:t>higher degree of tolerance for language errors and </a:t>
            </a:r>
            <a:r>
              <a:rPr lang="en-GB" altLang="it-IT" sz="2200" i="1" u="sng" dirty="0" smtClean="0">
                <a:solidFill>
                  <a:schemeClr val="tx1"/>
                </a:solidFill>
              </a:rPr>
              <a:t>accommodation</a:t>
            </a:r>
            <a:r>
              <a:rPr lang="en-GB" altLang="it-IT" sz="2200" dirty="0" smtClean="0">
                <a:solidFill>
                  <a:schemeClr val="tx1"/>
                </a:solidFill>
              </a:rPr>
              <a:t>, if compared with interactions between native speakers (NS) and NNS. </a:t>
            </a:r>
            <a:r>
              <a:rPr lang="en-GB" altLang="it-IT" sz="2200" i="1" dirty="0" smtClean="0">
                <a:solidFill>
                  <a:schemeClr val="tx1"/>
                </a:solidFill>
              </a:rPr>
              <a:t>Accommodation</a:t>
            </a:r>
            <a:r>
              <a:rPr lang="en-GB" altLang="it-IT" sz="2200" dirty="0" smtClean="0">
                <a:solidFill>
                  <a:schemeClr val="tx1"/>
                </a:solidFill>
              </a:rPr>
              <a:t> means that interlocutors “usually unconsciously adjust their speech and non-verbal behaviours, fine-tune these to become more accessible and acceptable to each other” (</a:t>
            </a:r>
            <a:r>
              <a:rPr lang="en-GB" altLang="it-IT" sz="2200" dirty="0" err="1" smtClean="0">
                <a:solidFill>
                  <a:schemeClr val="tx1"/>
                </a:solidFill>
              </a:rPr>
              <a:t>Seidlhofer</a:t>
            </a:r>
            <a:r>
              <a:rPr lang="en-GB" altLang="it-IT" sz="2200" dirty="0" smtClean="0">
                <a:solidFill>
                  <a:schemeClr val="tx1"/>
                </a:solidFill>
              </a:rPr>
              <a:t>, 2005, p. 160). </a:t>
            </a:r>
          </a:p>
          <a:p>
            <a:pPr marL="0" indent="0" eaLnBrk="1" hangingPunct="1">
              <a:buNone/>
            </a:pPr>
            <a:endParaRPr lang="en-GB" altLang="it-IT" sz="2000" dirty="0" smtClean="0">
              <a:solidFill>
                <a:schemeClr val="tx1">
                  <a:lumMod val="75000"/>
                  <a:lumOff val="25000"/>
                </a:schemeClr>
              </a:solidFill>
            </a:endParaRPr>
          </a:p>
          <a:p>
            <a:pPr marL="0" indent="0" eaLnBrk="1" hangingPunct="1">
              <a:buNone/>
            </a:pPr>
            <a:endParaRPr lang="en-US" altLang="it-IT" sz="2000" dirty="0" smtClean="0">
              <a:solidFill>
                <a:schemeClr val="tx1">
                  <a:lumMod val="75000"/>
                  <a:lumOff val="25000"/>
                </a:schemeClr>
              </a:solidFill>
            </a:endParaRPr>
          </a:p>
        </p:txBody>
      </p:sp>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18</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60</a:t>
            </a:r>
            <a:endParaRPr lang="en-US" sz="2400" b="1" dirty="0">
              <a:solidFill>
                <a:srgbClr val="FA3C08"/>
              </a:solidFill>
            </a:endParaRPr>
          </a:p>
        </p:txBody>
      </p:sp>
    </p:spTree>
    <p:extLst>
      <p:ext uri="{BB962C8B-B14F-4D97-AF65-F5344CB8AC3E}">
        <p14:creationId xmlns:p14="http://schemas.microsoft.com/office/powerpoint/2010/main" val="816072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86844"/>
            <a:ext cx="8229600" cy="4525963"/>
          </a:xfrm>
        </p:spPr>
        <p:txBody>
          <a:bodyPr/>
          <a:lstStyle/>
          <a:p>
            <a:pPr marL="0" indent="0" eaLnBrk="1" hangingPunct="1">
              <a:buNone/>
            </a:pPr>
            <a:r>
              <a:rPr lang="en-US" altLang="it-IT" sz="2200" dirty="0" smtClean="0">
                <a:solidFill>
                  <a:schemeClr val="tx1"/>
                </a:solidFill>
              </a:rPr>
              <a:t>Accommodation and a high degree </a:t>
            </a:r>
            <a:r>
              <a:rPr lang="en-US" altLang="it-IT" sz="2200" dirty="0">
                <a:solidFill>
                  <a:schemeClr val="tx1"/>
                </a:solidFill>
              </a:rPr>
              <a:t>of tolerance for language </a:t>
            </a:r>
            <a:r>
              <a:rPr lang="en-US" altLang="it-IT" sz="2200" dirty="0" smtClean="0">
                <a:solidFill>
                  <a:schemeClr val="tx1"/>
                </a:solidFill>
              </a:rPr>
              <a:t>errors </a:t>
            </a:r>
            <a:r>
              <a:rPr lang="en-GB" altLang="it-IT" sz="2200" dirty="0" smtClean="0">
                <a:solidFill>
                  <a:schemeClr val="tx1"/>
                </a:solidFill>
              </a:rPr>
              <a:t>can </a:t>
            </a:r>
            <a:r>
              <a:rPr lang="en-GB" altLang="it-IT" sz="2200" dirty="0">
                <a:solidFill>
                  <a:schemeClr val="tx1"/>
                </a:solidFill>
              </a:rPr>
              <a:t>have positive effects on language </a:t>
            </a:r>
            <a:r>
              <a:rPr lang="en-GB" altLang="it-IT" sz="2200" dirty="0" smtClean="0">
                <a:solidFill>
                  <a:schemeClr val="tx1"/>
                </a:solidFill>
              </a:rPr>
              <a:t>learning:</a:t>
            </a:r>
          </a:p>
          <a:p>
            <a:pPr marL="0" indent="0" eaLnBrk="1" hangingPunct="1">
              <a:buNone/>
            </a:pPr>
            <a:endParaRPr lang="en-GB" altLang="it-IT" sz="800" dirty="0" smtClean="0">
              <a:solidFill>
                <a:schemeClr val="tx1"/>
              </a:solidFill>
            </a:endParaRPr>
          </a:p>
          <a:p>
            <a:pPr eaLnBrk="1" hangingPunct="1"/>
            <a:r>
              <a:rPr lang="en-GB" altLang="it-IT" sz="2200" dirty="0" smtClean="0">
                <a:solidFill>
                  <a:schemeClr val="tx1"/>
                </a:solidFill>
              </a:rPr>
              <a:t>NNSs </a:t>
            </a:r>
            <a:r>
              <a:rPr lang="en-GB" altLang="it-IT" sz="2200" dirty="0">
                <a:solidFill>
                  <a:schemeClr val="tx1"/>
                </a:solidFill>
              </a:rPr>
              <a:t>may enable learners to feel more relaxed and self-confident, increasing their motivation to learn and encouraging language practice to a greater extent (e.g. no fear to take </a:t>
            </a:r>
            <a:r>
              <a:rPr lang="en-GB" altLang="it-IT" sz="2200" dirty="0" smtClean="0">
                <a:solidFill>
                  <a:schemeClr val="tx1"/>
                </a:solidFill>
              </a:rPr>
              <a:t>turns)</a:t>
            </a:r>
          </a:p>
          <a:p>
            <a:pPr eaLnBrk="1" hangingPunct="1"/>
            <a:endParaRPr lang="en-GB" altLang="it-IT" sz="800" dirty="0" smtClean="0">
              <a:solidFill>
                <a:schemeClr val="tx1"/>
              </a:solidFill>
            </a:endParaRPr>
          </a:p>
          <a:p>
            <a:pPr eaLnBrk="1" hangingPunct="1"/>
            <a:r>
              <a:rPr lang="en-GB" altLang="it-IT" sz="2200" dirty="0" smtClean="0">
                <a:solidFill>
                  <a:schemeClr val="tx1"/>
                </a:solidFill>
              </a:rPr>
              <a:t>A </a:t>
            </a:r>
            <a:r>
              <a:rPr lang="en-GB" altLang="it-IT" sz="2200" dirty="0">
                <a:solidFill>
                  <a:schemeClr val="tx1"/>
                </a:solidFill>
              </a:rPr>
              <a:t>multilingual L2-learning environment fosters forms of </a:t>
            </a:r>
            <a:r>
              <a:rPr lang="en-GB" altLang="it-IT" sz="2200" dirty="0" smtClean="0">
                <a:solidFill>
                  <a:schemeClr val="tx1"/>
                </a:solidFill>
              </a:rPr>
              <a:t>metalinguistic </a:t>
            </a:r>
            <a:r>
              <a:rPr lang="en-GB" altLang="it-IT" sz="2200" dirty="0">
                <a:solidFill>
                  <a:schemeClr val="tx1"/>
                </a:solidFill>
              </a:rPr>
              <a:t>reflection (Borghetti &amp; Beaven, in press)</a:t>
            </a:r>
          </a:p>
          <a:p>
            <a:pPr marL="0" indent="0">
              <a:buNone/>
            </a:pPr>
            <a:endParaRPr lang="en-GB"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19</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61</a:t>
            </a:r>
            <a:endParaRPr lang="en-US" sz="2400" b="1" dirty="0">
              <a:solidFill>
                <a:srgbClr val="FA3C08"/>
              </a:solidFill>
            </a:endParaRPr>
          </a:p>
        </p:txBody>
      </p:sp>
      <p:sp>
        <p:nvSpPr>
          <p:cNvPr id="6" name="Title 1"/>
          <p:cNvSpPr>
            <a:spLocks noGrp="1"/>
          </p:cNvSpPr>
          <p:nvPr>
            <p:ph type="title"/>
          </p:nvPr>
        </p:nvSpPr>
        <p:spPr/>
        <p:txBody>
          <a:bodyPr/>
          <a:lstStyle/>
          <a:p>
            <a:pPr eaLnBrk="1" hangingPunct="1"/>
            <a:r>
              <a:rPr lang="en-US" altLang="it-IT" sz="4000" b="1" dirty="0"/>
              <a:t>Lingua </a:t>
            </a:r>
            <a:r>
              <a:rPr lang="en-US" altLang="it-IT" sz="4000" b="1" dirty="0" err="1"/>
              <a:t>francas</a:t>
            </a:r>
            <a:r>
              <a:rPr lang="en-US" altLang="it-IT" sz="4000" b="1" dirty="0"/>
              <a:t> </a:t>
            </a:r>
            <a:r>
              <a:rPr lang="en-US" altLang="it-IT" sz="2800" b="1" dirty="0"/>
              <a:t>and language learning </a:t>
            </a:r>
            <a:r>
              <a:rPr lang="en-US" altLang="it-IT" sz="2800" b="1" dirty="0" smtClean="0"/>
              <a:t>(2)</a:t>
            </a:r>
            <a:endParaRPr lang="en-US" altLang="it-IT" sz="4000" b="1" dirty="0" smtClean="0"/>
          </a:p>
        </p:txBody>
      </p:sp>
    </p:spTree>
    <p:extLst>
      <p:ext uri="{BB962C8B-B14F-4D97-AF65-F5344CB8AC3E}">
        <p14:creationId xmlns:p14="http://schemas.microsoft.com/office/powerpoint/2010/main" val="221982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cap="none" dirty="0" smtClean="0"/>
              <a:t>CULTURE SHOCK</a:t>
            </a:r>
            <a:endParaRPr lang="en-GB" cap="none"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a:t>
            </a:fld>
            <a:endParaRPr lang="en-US"/>
          </a:p>
        </p:txBody>
      </p:sp>
    </p:spTree>
    <p:extLst>
      <p:ext uri="{BB962C8B-B14F-4D97-AF65-F5344CB8AC3E}">
        <p14:creationId xmlns:p14="http://schemas.microsoft.com/office/powerpoint/2010/main" val="3648875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en-GB" sz="2200" dirty="0" smtClean="0">
                <a:solidFill>
                  <a:schemeClr val="tx1"/>
                </a:solidFill>
              </a:rPr>
              <a:t>When abroad, students often find themselves using the languages they know not as “separate monolingual codes”, but as multilingual repertoires which involve code switching and mixing in order to create new meanings (</a:t>
            </a:r>
            <a:r>
              <a:rPr lang="fr-FR" sz="2200" dirty="0" err="1" smtClean="0">
                <a:solidFill>
                  <a:schemeClr val="tx1"/>
                </a:solidFill>
              </a:rPr>
              <a:t>Kalocsai</a:t>
            </a:r>
            <a:r>
              <a:rPr lang="fr-FR" sz="2200" dirty="0" smtClean="0">
                <a:solidFill>
                  <a:schemeClr val="tx1"/>
                </a:solidFill>
              </a:rPr>
              <a:t>, 2014, p. 207). </a:t>
            </a:r>
            <a:r>
              <a:rPr lang="en-GB" sz="2200" dirty="0" smtClean="0">
                <a:solidFill>
                  <a:schemeClr val="tx1"/>
                </a:solidFill>
              </a:rPr>
              <a:t>In this sense, they are involved in </a:t>
            </a:r>
            <a:r>
              <a:rPr lang="en-GB" sz="2200" i="1" dirty="0" err="1" smtClean="0">
                <a:solidFill>
                  <a:schemeClr val="tx1"/>
                </a:solidFill>
              </a:rPr>
              <a:t>languaging</a:t>
            </a:r>
            <a:r>
              <a:rPr lang="en-GB" sz="2200" dirty="0" smtClean="0">
                <a:solidFill>
                  <a:schemeClr val="tx1"/>
                </a:solidFill>
              </a:rPr>
              <a:t>,  “a process of making meaning and shaping knowledge and experience through language” (Swain, 2006, p. 98</a:t>
            </a:r>
            <a:r>
              <a:rPr lang="en-GB" sz="2200" dirty="0" smtClean="0">
                <a:solidFill>
                  <a:srgbClr val="000000"/>
                </a:solidFill>
              </a:rPr>
              <a:t>), where ‘language’ can potentially be any language, not only the local, target or L1 languages.</a:t>
            </a:r>
            <a:endParaRPr lang="en-GB" sz="2200" dirty="0">
              <a:solidFill>
                <a:srgbClr val="000000"/>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20</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62</a:t>
            </a:r>
            <a:endParaRPr lang="en-US" sz="2400" b="1" dirty="0">
              <a:solidFill>
                <a:srgbClr val="FA3C08"/>
              </a:solidFill>
            </a:endParaRPr>
          </a:p>
        </p:txBody>
      </p:sp>
      <p:sp>
        <p:nvSpPr>
          <p:cNvPr id="6" name="Titolo 1"/>
          <p:cNvSpPr>
            <a:spLocks noGrp="1"/>
          </p:cNvSpPr>
          <p:nvPr>
            <p:ph type="title"/>
          </p:nvPr>
        </p:nvSpPr>
        <p:spPr/>
        <p:txBody>
          <a:bodyPr/>
          <a:lstStyle/>
          <a:p>
            <a:r>
              <a:rPr lang="en-GB" sz="4000" b="1" dirty="0" err="1" smtClean="0"/>
              <a:t>Languaging</a:t>
            </a:r>
            <a:r>
              <a:rPr lang="en-GB" sz="4000" b="1" dirty="0" smtClean="0"/>
              <a:t> abroad </a:t>
            </a:r>
            <a:endParaRPr lang="en-GB" sz="4000" b="1" dirty="0"/>
          </a:p>
        </p:txBody>
      </p:sp>
    </p:spTree>
    <p:extLst>
      <p:ext uri="{BB962C8B-B14F-4D97-AF65-F5344CB8AC3E}">
        <p14:creationId xmlns:p14="http://schemas.microsoft.com/office/powerpoint/2010/main" val="291833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826"/>
            <a:ext cx="8229600" cy="1143000"/>
          </a:xfrm>
        </p:spPr>
        <p:txBody>
          <a:bodyPr/>
          <a:lstStyle/>
          <a:p>
            <a:r>
              <a:rPr lang="en-GB" sz="4000" b="1" dirty="0" smtClean="0"/>
              <a:t>Language and the self</a:t>
            </a:r>
            <a:endParaRPr lang="en-GB" sz="4000" b="1" dirty="0"/>
          </a:p>
        </p:txBody>
      </p:sp>
      <p:sp>
        <p:nvSpPr>
          <p:cNvPr id="3" name="Segnaposto contenuto 2"/>
          <p:cNvSpPr>
            <a:spLocks noGrp="1"/>
          </p:cNvSpPr>
          <p:nvPr>
            <p:ph idx="1"/>
          </p:nvPr>
        </p:nvSpPr>
        <p:spPr>
          <a:xfrm>
            <a:off x="457200" y="1248523"/>
            <a:ext cx="8229600" cy="4525963"/>
          </a:xfrm>
        </p:spPr>
        <p:txBody>
          <a:bodyPr/>
          <a:lstStyle/>
          <a:p>
            <a:pPr marL="0" indent="0" eaLnBrk="1" hangingPunct="1">
              <a:buNone/>
            </a:pPr>
            <a:r>
              <a:rPr lang="en-GB" altLang="it-IT" sz="2200" dirty="0" smtClean="0">
                <a:solidFill>
                  <a:schemeClr val="tx1"/>
                </a:solidFill>
              </a:rPr>
              <a:t>“A </a:t>
            </a:r>
            <a:r>
              <a:rPr lang="en-GB" altLang="it-IT" sz="2200" dirty="0">
                <a:solidFill>
                  <a:schemeClr val="tx1"/>
                </a:solidFill>
              </a:rPr>
              <a:t>paradoxical conflict results in that the language learner wishes </a:t>
            </a:r>
            <a:r>
              <a:rPr lang="en-GB" altLang="it-IT" sz="2200" dirty="0" smtClean="0">
                <a:solidFill>
                  <a:schemeClr val="tx1"/>
                </a:solidFill>
              </a:rPr>
              <a:t>to create </a:t>
            </a:r>
            <a:r>
              <a:rPr lang="en-GB" altLang="it-IT" sz="2200" dirty="0">
                <a:solidFill>
                  <a:schemeClr val="tx1"/>
                </a:solidFill>
              </a:rPr>
              <a:t>and maintain an ideal sense of self in the second language, yet the </a:t>
            </a:r>
            <a:r>
              <a:rPr lang="en-GB" altLang="it-IT" sz="2200" dirty="0" smtClean="0">
                <a:solidFill>
                  <a:schemeClr val="tx1"/>
                </a:solidFill>
              </a:rPr>
              <a:t>very act </a:t>
            </a:r>
            <a:r>
              <a:rPr lang="en-GB" altLang="it-IT" sz="2200" dirty="0">
                <a:solidFill>
                  <a:schemeClr val="tx1"/>
                </a:solidFill>
              </a:rPr>
              <a:t>of language use threatens that </a:t>
            </a:r>
            <a:r>
              <a:rPr lang="en-GB" altLang="it-IT" sz="2200" dirty="0" smtClean="0">
                <a:solidFill>
                  <a:schemeClr val="tx1"/>
                </a:solidFill>
              </a:rPr>
              <a:t>image” (Pellegrino </a:t>
            </a:r>
            <a:r>
              <a:rPr lang="en-GB" altLang="it-IT" sz="2200" dirty="0" err="1" smtClean="0">
                <a:solidFill>
                  <a:schemeClr val="tx1"/>
                </a:solidFill>
              </a:rPr>
              <a:t>Aveni</a:t>
            </a:r>
            <a:r>
              <a:rPr lang="en-GB" altLang="it-IT" sz="2200" dirty="0" smtClean="0">
                <a:solidFill>
                  <a:schemeClr val="tx1"/>
                </a:solidFill>
              </a:rPr>
              <a:t>, 2005, p. 4)</a:t>
            </a:r>
          </a:p>
          <a:p>
            <a:pPr marL="0" indent="0" eaLnBrk="1" hangingPunct="1">
              <a:buNone/>
            </a:pPr>
            <a:endParaRPr lang="en-GB" altLang="it-IT" sz="800" dirty="0">
              <a:solidFill>
                <a:schemeClr val="tx1"/>
              </a:solidFill>
            </a:endParaRPr>
          </a:p>
          <a:p>
            <a:pPr marL="0" indent="0" eaLnBrk="1" hangingPunct="1">
              <a:buNone/>
            </a:pPr>
            <a:r>
              <a:rPr lang="en-US" altLang="it-IT" sz="2200" dirty="0" smtClean="0">
                <a:solidFill>
                  <a:schemeClr val="tx1"/>
                </a:solidFill>
              </a:rPr>
              <a:t>“The key problems of identity in study abroad […] involve the projection and recognition of identities in a new environment and their correspondence with participants’ sense of self” (Benson et al., 2012, p. 177)</a:t>
            </a:r>
          </a:p>
          <a:p>
            <a:pPr marL="0" indent="0" eaLnBrk="1" hangingPunct="1">
              <a:buNone/>
            </a:pPr>
            <a:endParaRPr lang="en-US" altLang="it-IT" sz="800" dirty="0">
              <a:solidFill>
                <a:schemeClr val="tx1"/>
              </a:solidFill>
            </a:endParaRPr>
          </a:p>
          <a:p>
            <a:pPr marL="0" indent="0" eaLnBrk="1" hangingPunct="1">
              <a:buNone/>
            </a:pPr>
            <a:r>
              <a:rPr lang="en-US" altLang="it-IT" sz="2200" dirty="0">
                <a:solidFill>
                  <a:schemeClr val="tx1"/>
                </a:solidFill>
              </a:rPr>
              <a:t>Investing in language learning means more than being motivated to learn; the concept of “investment” </a:t>
            </a:r>
            <a:r>
              <a:rPr lang="en-US" altLang="it-IT" sz="2200" dirty="0" smtClean="0">
                <a:solidFill>
                  <a:schemeClr val="tx1"/>
                </a:solidFill>
              </a:rPr>
              <a:t>links the </a:t>
            </a:r>
            <a:r>
              <a:rPr lang="en-US" altLang="it-IT" sz="2200" dirty="0">
                <a:solidFill>
                  <a:schemeClr val="tx1"/>
                </a:solidFill>
              </a:rPr>
              <a:t>learners’ desire and commitment to learn a </a:t>
            </a:r>
            <a:r>
              <a:rPr lang="en-US" altLang="it-IT" sz="2200" dirty="0" smtClean="0">
                <a:solidFill>
                  <a:schemeClr val="tx1"/>
                </a:solidFill>
              </a:rPr>
              <a:t>language </a:t>
            </a:r>
            <a:r>
              <a:rPr lang="en-US" altLang="it-IT" sz="2200" dirty="0">
                <a:solidFill>
                  <a:schemeClr val="tx1"/>
                </a:solidFill>
              </a:rPr>
              <a:t>to the language practices they have access to (Norton, 2000) and </a:t>
            </a:r>
            <a:r>
              <a:rPr lang="en-US" altLang="it-IT" sz="2200" dirty="0" smtClean="0">
                <a:solidFill>
                  <a:schemeClr val="tx1"/>
                </a:solidFill>
              </a:rPr>
              <a:t>thus </a:t>
            </a:r>
            <a:r>
              <a:rPr lang="en-US" altLang="it-IT" sz="2200" dirty="0">
                <a:solidFill>
                  <a:schemeClr val="tx1"/>
                </a:solidFill>
              </a:rPr>
              <a:t>to the identities ascribed to them. </a:t>
            </a:r>
            <a:endParaRPr lang="en-US" altLang="it-IT" sz="2200" dirty="0" smtClean="0">
              <a:solidFill>
                <a:schemeClr val="tx1"/>
              </a:solidFill>
            </a:endParaRPr>
          </a:p>
          <a:p>
            <a:pPr marL="0" indent="0">
              <a:buNone/>
            </a:pPr>
            <a:endParaRPr lang="en-GB" sz="2200" dirty="0" smtClean="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21</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63</a:t>
            </a:r>
            <a:endParaRPr lang="en-US" sz="2400" b="1" dirty="0">
              <a:solidFill>
                <a:srgbClr val="FA3C08"/>
              </a:solidFill>
            </a:endParaRPr>
          </a:p>
        </p:txBody>
      </p:sp>
    </p:spTree>
    <p:extLst>
      <p:ext uri="{BB962C8B-B14F-4D97-AF65-F5344CB8AC3E}">
        <p14:creationId xmlns:p14="http://schemas.microsoft.com/office/powerpoint/2010/main" val="226217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cap="none" dirty="0" smtClean="0"/>
              <a:t>ACADEMIC LIFE</a:t>
            </a:r>
            <a:endParaRPr lang="en-GB" cap="none"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22</a:t>
            </a:fld>
            <a:endParaRPr lang="en-US"/>
          </a:p>
        </p:txBody>
      </p:sp>
    </p:spTree>
    <p:extLst>
      <p:ext uri="{BB962C8B-B14F-4D97-AF65-F5344CB8AC3E}">
        <p14:creationId xmlns:p14="http://schemas.microsoft.com/office/powerpoint/2010/main" val="4239465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9943" y="430453"/>
            <a:ext cx="8229600" cy="1143000"/>
          </a:xfrm>
        </p:spPr>
        <p:txBody>
          <a:bodyPr/>
          <a:lstStyle/>
          <a:p>
            <a:pPr eaLnBrk="1" hangingPunct="1"/>
            <a:r>
              <a:rPr lang="en-US" altLang="it-IT" sz="4000" b="1" dirty="0" smtClean="0"/>
              <a:t>A different academic environment</a:t>
            </a:r>
          </a:p>
        </p:txBody>
      </p:sp>
      <p:sp>
        <p:nvSpPr>
          <p:cNvPr id="14339" name="Content Placeholder 2"/>
          <p:cNvSpPr>
            <a:spLocks noGrp="1"/>
          </p:cNvSpPr>
          <p:nvPr>
            <p:ph idx="1"/>
          </p:nvPr>
        </p:nvSpPr>
        <p:spPr>
          <a:xfrm>
            <a:off x="449943" y="1421360"/>
            <a:ext cx="8229600" cy="4573040"/>
          </a:xfrm>
        </p:spPr>
        <p:txBody>
          <a:bodyPr/>
          <a:lstStyle/>
          <a:p>
            <a:pPr eaLnBrk="1" hangingPunct="1">
              <a:buFont typeface="Arial"/>
              <a:buChar char="•"/>
            </a:pPr>
            <a:endParaRPr lang="en-GB" altLang="it-IT" sz="2400" b="1" dirty="0" smtClean="0">
              <a:solidFill>
                <a:schemeClr val="tx1">
                  <a:lumMod val="75000"/>
                  <a:lumOff val="25000"/>
                </a:schemeClr>
              </a:solidFill>
            </a:endParaRPr>
          </a:p>
          <a:p>
            <a:pPr eaLnBrk="1" hangingPunct="1">
              <a:buFont typeface="Arial"/>
              <a:buChar char="•"/>
            </a:pPr>
            <a:r>
              <a:rPr lang="en-GB" altLang="it-IT" sz="2200" dirty="0" smtClean="0">
                <a:solidFill>
                  <a:schemeClr val="tx1"/>
                </a:solidFill>
              </a:rPr>
              <a:t>Differences can be surprising, exciting, annoying, frustrating, etc. Besides coping with them to get things done, differences are good opportunities to reflect on the expectations we implicitly have towards everyday situations, including academic life. </a:t>
            </a:r>
          </a:p>
          <a:p>
            <a:pPr eaLnBrk="1" hangingPunct="1">
              <a:buFont typeface="Arial"/>
              <a:buChar char="•"/>
            </a:pPr>
            <a:endParaRPr lang="en-GB" altLang="it-IT" sz="2200" dirty="0" smtClean="0">
              <a:solidFill>
                <a:schemeClr val="tx1"/>
              </a:solidFill>
            </a:endParaRPr>
          </a:p>
          <a:p>
            <a:pPr eaLnBrk="1" hangingPunct="1">
              <a:buFont typeface="Arial"/>
              <a:buChar char="•"/>
            </a:pPr>
            <a:r>
              <a:rPr lang="en-GB" altLang="it-IT" sz="2200" dirty="0" smtClean="0">
                <a:solidFill>
                  <a:schemeClr val="tx1"/>
                </a:solidFill>
              </a:rPr>
              <a:t>Differences can affect our sense of self (e.g. “I’m usually a good student, but not here”</a:t>
            </a:r>
            <a:r>
              <a:rPr lang="en-GB" altLang="it-IT" sz="2200" dirty="0" smtClean="0">
                <a:solidFill>
                  <a:srgbClr val="000000"/>
                </a:solidFill>
              </a:rPr>
              <a:t>), which might already </a:t>
            </a:r>
            <a:r>
              <a:rPr lang="en-GB" altLang="it-IT" sz="2200" dirty="0">
                <a:solidFill>
                  <a:srgbClr val="000000"/>
                </a:solidFill>
              </a:rPr>
              <a:t>be challenged </a:t>
            </a:r>
            <a:r>
              <a:rPr lang="en-GB" altLang="it-IT" sz="2200" dirty="0" smtClean="0">
                <a:solidFill>
                  <a:srgbClr val="000000"/>
                </a:solidFill>
              </a:rPr>
              <a:t>by language difficulties when having to study in a different language.</a:t>
            </a:r>
            <a:endParaRPr lang="en-US" altLang="it-IT" sz="2200" dirty="0" smtClean="0">
              <a:solidFill>
                <a:srgbClr val="000000"/>
              </a:solidFill>
            </a:endParaRPr>
          </a:p>
        </p:txBody>
      </p:sp>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23</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65</a:t>
            </a:r>
            <a:endParaRPr lang="en-US" sz="2400" b="1" dirty="0">
              <a:solidFill>
                <a:srgbClr val="FA3C08"/>
              </a:solidFill>
            </a:endParaRPr>
          </a:p>
        </p:txBody>
      </p:sp>
    </p:spTree>
    <p:extLst>
      <p:ext uri="{BB962C8B-B14F-4D97-AF65-F5344CB8AC3E}">
        <p14:creationId xmlns:p14="http://schemas.microsoft.com/office/powerpoint/2010/main" val="317114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solidFill>
                  <a:srgbClr val="000000"/>
                </a:solidFill>
              </a:rPr>
              <a:t>Assumptions about education</a:t>
            </a:r>
            <a:endParaRPr lang="en-GB" sz="4000" b="1" dirty="0">
              <a:solidFill>
                <a:srgbClr val="000000"/>
              </a:solidFill>
            </a:endParaRPr>
          </a:p>
        </p:txBody>
      </p:sp>
      <p:sp>
        <p:nvSpPr>
          <p:cNvPr id="3" name="Segnaposto contenuto 2"/>
          <p:cNvSpPr>
            <a:spLocks noGrp="1"/>
          </p:cNvSpPr>
          <p:nvPr>
            <p:ph idx="1"/>
          </p:nvPr>
        </p:nvSpPr>
        <p:spPr>
          <a:xfrm>
            <a:off x="457200" y="1636939"/>
            <a:ext cx="8229600" cy="4525963"/>
          </a:xfrm>
        </p:spPr>
        <p:txBody>
          <a:bodyPr/>
          <a:lstStyle/>
          <a:p>
            <a:pPr marL="0" indent="0" eaLnBrk="1" hangingPunct="1">
              <a:buNone/>
            </a:pPr>
            <a:r>
              <a:rPr lang="en-GB" altLang="it-IT" sz="2200" dirty="0">
                <a:solidFill>
                  <a:schemeClr val="tx1"/>
                </a:solidFill>
              </a:rPr>
              <a:t>The differences in the assumptions people make, often as a result of their educational background</a:t>
            </a:r>
            <a:r>
              <a:rPr lang="en-GB" altLang="it-IT" sz="2200" b="1" dirty="0">
                <a:solidFill>
                  <a:schemeClr val="tx1"/>
                </a:solidFill>
              </a:rPr>
              <a:t>, </a:t>
            </a:r>
            <a:r>
              <a:rPr lang="en-US" altLang="it-IT" sz="2200" dirty="0">
                <a:solidFill>
                  <a:schemeClr val="tx1"/>
                </a:solidFill>
              </a:rPr>
              <a:t>are likely to affect experiences (</a:t>
            </a:r>
            <a:r>
              <a:rPr lang="en-US" altLang="it-IT" sz="2200" dirty="0" err="1" smtClean="0">
                <a:solidFill>
                  <a:schemeClr val="tx1"/>
                </a:solidFill>
              </a:rPr>
              <a:t>Bogain</a:t>
            </a:r>
            <a:r>
              <a:rPr lang="en-US" altLang="it-IT" sz="2200" dirty="0" smtClean="0">
                <a:solidFill>
                  <a:schemeClr val="tx1"/>
                </a:solidFill>
              </a:rPr>
              <a:t>, 2012</a:t>
            </a:r>
            <a:r>
              <a:rPr lang="en-US" altLang="it-IT" sz="2200" dirty="0">
                <a:solidFill>
                  <a:schemeClr val="tx1"/>
                </a:solidFill>
              </a:rPr>
              <a:t>); </a:t>
            </a:r>
            <a:r>
              <a:rPr lang="en-US" altLang="it-IT" sz="2200" dirty="0" smtClean="0">
                <a:solidFill>
                  <a:schemeClr val="tx1"/>
                </a:solidFill>
              </a:rPr>
              <a:t>the </a:t>
            </a:r>
            <a:r>
              <a:rPr lang="en-GB" altLang="it-IT" sz="2200" dirty="0" smtClean="0">
                <a:solidFill>
                  <a:schemeClr val="tx1"/>
                </a:solidFill>
              </a:rPr>
              <a:t>the </a:t>
            </a:r>
            <a:r>
              <a:rPr lang="en-GB" altLang="it-IT" sz="2200" dirty="0">
                <a:solidFill>
                  <a:schemeClr val="tx1"/>
                </a:solidFill>
              </a:rPr>
              <a:t>values sometimes embedded in their opinions (e.g</a:t>
            </a:r>
            <a:r>
              <a:rPr lang="en-GB" altLang="it-IT" sz="2200" dirty="0" smtClean="0">
                <a:solidFill>
                  <a:schemeClr val="tx1"/>
                </a:solidFill>
              </a:rPr>
              <a:t>., knowledge </a:t>
            </a:r>
            <a:r>
              <a:rPr lang="en-GB" altLang="it-IT" sz="2200" dirty="0">
                <a:solidFill>
                  <a:schemeClr val="tx1"/>
                </a:solidFill>
              </a:rPr>
              <a:t>is built and co-constructed vs. knowledge is an individual strenuous </a:t>
            </a:r>
            <a:r>
              <a:rPr lang="en-GB" altLang="it-IT" sz="2200" dirty="0" smtClean="0">
                <a:solidFill>
                  <a:schemeClr val="tx1"/>
                </a:solidFill>
              </a:rPr>
              <a:t>attainment) are </a:t>
            </a:r>
            <a:r>
              <a:rPr lang="en-GB" altLang="it-IT" sz="2200" dirty="0">
                <a:solidFill>
                  <a:schemeClr val="tx1"/>
                </a:solidFill>
              </a:rPr>
              <a:t>difficult to grasp.  </a:t>
            </a:r>
          </a:p>
          <a:p>
            <a:pPr marL="0" indent="0" eaLnBrk="1" hangingPunct="1">
              <a:buNone/>
            </a:pPr>
            <a:r>
              <a:rPr lang="en-GB" altLang="it-IT" sz="2200" i="1" dirty="0" smtClean="0">
                <a:solidFill>
                  <a:schemeClr val="tx1"/>
                </a:solidFill>
              </a:rPr>
              <a:t>	E.g.		What </a:t>
            </a:r>
            <a:r>
              <a:rPr lang="en-GB" altLang="it-IT" sz="2200" i="1" dirty="0">
                <a:solidFill>
                  <a:schemeClr val="tx1"/>
                </a:solidFill>
              </a:rPr>
              <a:t>is a good university?</a:t>
            </a:r>
          </a:p>
          <a:p>
            <a:pPr marL="0" indent="0" eaLnBrk="1" hangingPunct="1">
              <a:buNone/>
            </a:pPr>
            <a:r>
              <a:rPr lang="en-GB" altLang="it-IT" sz="2200" i="1" dirty="0">
                <a:solidFill>
                  <a:schemeClr val="tx1"/>
                </a:solidFill>
              </a:rPr>
              <a:t>	</a:t>
            </a:r>
            <a:r>
              <a:rPr lang="en-GB" altLang="it-IT" sz="2200" i="1" dirty="0" smtClean="0">
                <a:solidFill>
                  <a:schemeClr val="tx1"/>
                </a:solidFill>
              </a:rPr>
              <a:t>		What </a:t>
            </a:r>
            <a:r>
              <a:rPr lang="en-GB" altLang="it-IT" sz="2200" i="1" dirty="0">
                <a:solidFill>
                  <a:schemeClr val="tx1"/>
                </a:solidFill>
              </a:rPr>
              <a:t>does ‘learning’ mean? And ‘teaching’?</a:t>
            </a:r>
          </a:p>
          <a:p>
            <a:pPr marL="0" indent="0" eaLnBrk="1" hangingPunct="1">
              <a:buNone/>
            </a:pPr>
            <a:r>
              <a:rPr lang="en-GB" altLang="it-IT" sz="2200" i="1" dirty="0">
                <a:solidFill>
                  <a:schemeClr val="tx1"/>
                </a:solidFill>
              </a:rPr>
              <a:t>	</a:t>
            </a:r>
            <a:r>
              <a:rPr lang="en-GB" altLang="it-IT" sz="2200" i="1" dirty="0" smtClean="0">
                <a:solidFill>
                  <a:schemeClr val="tx1"/>
                </a:solidFill>
              </a:rPr>
              <a:t>		What </a:t>
            </a:r>
            <a:r>
              <a:rPr lang="en-GB" altLang="it-IT" sz="2200" i="1" dirty="0">
                <a:solidFill>
                  <a:schemeClr val="tx1"/>
                </a:solidFill>
              </a:rPr>
              <a:t>constitutes a good teacher? </a:t>
            </a:r>
          </a:p>
          <a:p>
            <a:pPr marL="0" indent="0" eaLnBrk="1" hangingPunct="1">
              <a:buNone/>
            </a:pPr>
            <a:endParaRPr lang="en-GB" altLang="it-IT" sz="1050" i="1" dirty="0">
              <a:solidFill>
                <a:schemeClr val="tx1">
                  <a:lumMod val="75000"/>
                  <a:lumOff val="25000"/>
                </a:schemeClr>
              </a:solidFill>
            </a:endParaRPr>
          </a:p>
          <a:p>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24</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66</a:t>
            </a:r>
            <a:endParaRPr lang="en-US" sz="2400" b="1" dirty="0">
              <a:solidFill>
                <a:srgbClr val="FA3C08"/>
              </a:solidFill>
            </a:endParaRPr>
          </a:p>
        </p:txBody>
      </p:sp>
    </p:spTree>
    <p:extLst>
      <p:ext uri="{BB962C8B-B14F-4D97-AF65-F5344CB8AC3E}">
        <p14:creationId xmlns:p14="http://schemas.microsoft.com/office/powerpoint/2010/main" val="3433007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ETHNOGRAPHY</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25</a:t>
            </a:fld>
            <a:endParaRPr lang="en-US"/>
          </a:p>
        </p:txBody>
      </p:sp>
    </p:spTree>
    <p:extLst>
      <p:ext uri="{BB962C8B-B14F-4D97-AF65-F5344CB8AC3E}">
        <p14:creationId xmlns:p14="http://schemas.microsoft.com/office/powerpoint/2010/main" val="4290940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What</a:t>
            </a:r>
            <a:r>
              <a:rPr lang="it-IT" sz="4000" b="1" dirty="0" smtClean="0"/>
              <a:t> </a:t>
            </a:r>
            <a:r>
              <a:rPr lang="it-IT" sz="4000" b="1" dirty="0" err="1" smtClean="0"/>
              <a:t>is</a:t>
            </a:r>
            <a:r>
              <a:rPr lang="it-IT" sz="4000" b="1" dirty="0" smtClean="0"/>
              <a:t> </a:t>
            </a:r>
            <a:r>
              <a:rPr lang="it-IT" sz="4000" b="1" dirty="0" err="1" smtClean="0"/>
              <a:t>ethnography</a:t>
            </a:r>
            <a:r>
              <a:rPr lang="it-IT" sz="4000" b="1" dirty="0" smtClean="0"/>
              <a:t>?</a:t>
            </a:r>
            <a:endParaRPr lang="it-IT" sz="4000" b="1" dirty="0"/>
          </a:p>
        </p:txBody>
      </p:sp>
      <p:sp>
        <p:nvSpPr>
          <p:cNvPr id="3" name="Segnaposto contenuto 2"/>
          <p:cNvSpPr>
            <a:spLocks noGrp="1"/>
          </p:cNvSpPr>
          <p:nvPr>
            <p:ph idx="1"/>
          </p:nvPr>
        </p:nvSpPr>
        <p:spPr/>
        <p:txBody>
          <a:bodyPr/>
          <a:lstStyle/>
          <a:p>
            <a:r>
              <a:rPr lang="en-GB" sz="2200" dirty="0" smtClean="0">
                <a:solidFill>
                  <a:schemeClr val="tx1"/>
                </a:solidFill>
              </a:rPr>
              <a:t>Ethnography is an approach to social research, which studies social practices and interaction by “collecting data in ‘natural’ settings, in other words in those that have not been specifically set up for research purposes (such as experiments or formal interviews)” (Atkinson &amp; Hammersley, 2007, p. 4)</a:t>
            </a:r>
          </a:p>
          <a:p>
            <a:r>
              <a:rPr lang="en-GB" sz="2200" dirty="0" smtClean="0">
                <a:solidFill>
                  <a:schemeClr val="tx1"/>
                </a:solidFill>
              </a:rPr>
              <a:t>“Ethnography is the study of cultures through close observation, reading, and interpretation. Ethnographic researchers work ‘in the field,’ in the culture which they are studying. The activities they conduct are also often called ‘fieldwork’. Ethnographic researchers learn how to recognize traits that make up a culture and how to describe it to others. As a research method, ethnography is used in many disciplines, among them anthropology, political and social studies, education, and others” (</a:t>
            </a:r>
            <a:r>
              <a:rPr lang="fr-FR" sz="2200" dirty="0" err="1" smtClean="0">
                <a:solidFill>
                  <a:schemeClr val="tx1"/>
                </a:solidFill>
              </a:rPr>
              <a:t>Zemliansky</a:t>
            </a:r>
            <a:r>
              <a:rPr lang="fr-FR" sz="2200" dirty="0" smtClean="0">
                <a:solidFill>
                  <a:schemeClr val="tx1"/>
                </a:solidFill>
              </a:rPr>
              <a:t>, 2008)</a:t>
            </a:r>
            <a:endParaRPr lang="fr-FR" sz="2200" dirty="0">
              <a:solidFill>
                <a:schemeClr val="tx1"/>
              </a:solidFill>
              <a:hlinkClick r:id="rId2"/>
            </a:endParaRPr>
          </a:p>
          <a:p>
            <a:pPr marL="0" indent="0">
              <a:buNone/>
            </a:pPr>
            <a:r>
              <a:rPr lang="fr-FR" sz="2400" b="1" dirty="0" smtClean="0">
                <a:solidFill>
                  <a:schemeClr val="tx1"/>
                </a:solidFill>
              </a:rPr>
              <a:t> </a:t>
            </a:r>
            <a:endParaRPr lang="en-GB" sz="24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26</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68</a:t>
            </a:r>
            <a:endParaRPr lang="en-US" sz="2400" b="1" dirty="0">
              <a:solidFill>
                <a:srgbClr val="FA3C08"/>
              </a:solidFill>
            </a:endParaRPr>
          </a:p>
        </p:txBody>
      </p:sp>
    </p:spTree>
    <p:extLst>
      <p:ext uri="{BB962C8B-B14F-4D97-AF65-F5344CB8AC3E}">
        <p14:creationId xmlns:p14="http://schemas.microsoft.com/office/powerpoint/2010/main" val="1406453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Mobility and ethnography</a:t>
            </a:r>
            <a:endParaRPr lang="en-GB" sz="4000" b="1" dirty="0"/>
          </a:p>
        </p:txBody>
      </p:sp>
      <p:sp>
        <p:nvSpPr>
          <p:cNvPr id="3" name="Segnaposto contenuto 2"/>
          <p:cNvSpPr>
            <a:spLocks noGrp="1"/>
          </p:cNvSpPr>
          <p:nvPr>
            <p:ph idx="1"/>
          </p:nvPr>
        </p:nvSpPr>
        <p:spPr>
          <a:xfrm>
            <a:off x="595086" y="1574800"/>
            <a:ext cx="8074234" cy="4525963"/>
          </a:xfrm>
        </p:spPr>
        <p:txBody>
          <a:bodyPr/>
          <a:lstStyle/>
          <a:p>
            <a:pPr marL="0" indent="0">
              <a:buNone/>
            </a:pPr>
            <a:r>
              <a:rPr lang="en-GB" sz="2200" dirty="0" smtClean="0">
                <a:solidFill>
                  <a:schemeClr val="tx1"/>
                </a:solidFill>
              </a:rPr>
              <a:t>“If residence abroad is approached with a well-developed ethnographic sensibility the opportunities it offers for systematic experiential learning are maximised, and the difficulties it commonly presents to students are analysed reflexively rather than simply felt. Repositioning learners as ‘participant observers’ provides a clear rationale for the boundary position they inhabit in their new social context. It gives them a positive identity as a specific kind of researcher and a reason to contact and speak to people whom they may not otherwise have met and come to understand. Being poised between ‘outsider’ and ‘insider’ is no longer seen as a deficiency and productive solely of insecurity, but as a dynamic position from which to get involved, and also to stand back analytically and interpret practices” (Jordan, 2002)</a:t>
            </a:r>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69</a:t>
            </a:r>
            <a:endParaRPr lang="en-US" sz="2400" b="1" dirty="0">
              <a:solidFill>
                <a:srgbClr val="FA3C08"/>
              </a:solidFill>
            </a:endParaRPr>
          </a:p>
        </p:txBody>
      </p:sp>
    </p:spTree>
    <p:extLst>
      <p:ext uri="{BB962C8B-B14F-4D97-AF65-F5344CB8AC3E}">
        <p14:creationId xmlns:p14="http://schemas.microsoft.com/office/powerpoint/2010/main" val="401200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199" y="274638"/>
            <a:ext cx="8425543" cy="1143000"/>
          </a:xfrm>
        </p:spPr>
        <p:txBody>
          <a:bodyPr/>
          <a:lstStyle/>
          <a:p>
            <a:r>
              <a:rPr lang="en-GB" sz="4000" b="1" dirty="0" smtClean="0"/>
              <a:t>Ethnography and intercultural learning</a:t>
            </a:r>
            <a:endParaRPr lang="en-GB" sz="4000" b="1" dirty="0"/>
          </a:p>
        </p:txBody>
      </p:sp>
      <p:sp>
        <p:nvSpPr>
          <p:cNvPr id="6" name="Segnaposto contenuto 5"/>
          <p:cNvSpPr>
            <a:spLocks noGrp="1"/>
          </p:cNvSpPr>
          <p:nvPr>
            <p:ph idx="1"/>
          </p:nvPr>
        </p:nvSpPr>
        <p:spPr/>
        <p:txBody>
          <a:bodyPr/>
          <a:lstStyle/>
          <a:p>
            <a:pPr marL="342900" lvl="1" indent="-342900">
              <a:buFont typeface="Arial" panose="020B0604020202020204" pitchFamily="34" charset="0"/>
              <a:buChar char="•"/>
            </a:pPr>
            <a:r>
              <a:rPr lang="en-US" sz="2200" dirty="0" smtClean="0">
                <a:solidFill>
                  <a:schemeClr val="tx1"/>
                </a:solidFill>
              </a:rPr>
              <a:t>The ethnographic process, from participation to writing […] creates opportunities for intercultural learning (Roberts et al., 2001; </a:t>
            </a:r>
            <a:r>
              <a:rPr lang="en-US" sz="2200" dirty="0" err="1" smtClean="0">
                <a:solidFill>
                  <a:schemeClr val="tx1"/>
                </a:solidFill>
              </a:rPr>
              <a:t>Byram</a:t>
            </a:r>
            <a:r>
              <a:rPr lang="en-US" sz="2200" dirty="0" smtClean="0">
                <a:solidFill>
                  <a:schemeClr val="tx1"/>
                </a:solidFill>
              </a:rPr>
              <a:t> &amp; Fleming, 1998)</a:t>
            </a:r>
          </a:p>
          <a:p>
            <a:pPr marL="342900" lvl="1" indent="-342900">
              <a:buFont typeface="Arial" panose="020B0604020202020204" pitchFamily="34" charset="0"/>
              <a:buChar char="•"/>
            </a:pPr>
            <a:r>
              <a:rPr lang="en-US" sz="2200" dirty="0" smtClean="0">
                <a:solidFill>
                  <a:schemeClr val="tx1"/>
                </a:solidFill>
              </a:rPr>
              <a:t>“Within the context of study and residence abroad, ethnography can identify the individual, contextual and cultural factors that influence language and cultural learning by capturing the sojourners’ views about their goals and experiences […]” (Jackson, 2006, p. 137). Thus, by providing opportunities for description, analysis and reflection, ethnography can track changes in attitudes and beliefs, and support intercultural learning. </a:t>
            </a:r>
          </a:p>
          <a:p>
            <a:pPr marL="0" lvl="1" indent="0">
              <a:buNone/>
            </a:pPr>
            <a:endParaRPr lang="en-GB" sz="2400" dirty="0">
              <a:solidFill>
                <a:schemeClr val="tx1"/>
              </a:solidFill>
            </a:endParaRPr>
          </a:p>
        </p:txBody>
      </p:sp>
      <p:sp>
        <p:nvSpPr>
          <p:cNvPr id="7" name="Segnaposto numero diapositiva 3"/>
          <p:cNvSpPr>
            <a:spLocks noGrp="1"/>
          </p:cNvSpPr>
          <p:nvPr>
            <p:ph type="sldNum" sz="quarter" idx="12"/>
          </p:nvPr>
        </p:nvSpPr>
        <p:spPr>
          <a:xfrm>
            <a:off x="3497943" y="6130245"/>
            <a:ext cx="2133600" cy="365125"/>
          </a:xfrm>
        </p:spPr>
        <p:txBody>
          <a:bodyPr/>
          <a:lstStyle/>
          <a:p>
            <a:pPr algn="ctr">
              <a:defRPr/>
            </a:pPr>
            <a:r>
              <a:rPr lang="en-US" sz="2400" b="1" dirty="0" smtClean="0">
                <a:solidFill>
                  <a:srgbClr val="FA3C08"/>
                </a:solidFill>
              </a:rPr>
              <a:t>70</a:t>
            </a:r>
            <a:endParaRPr lang="en-US" sz="2400" b="1" dirty="0">
              <a:solidFill>
                <a:srgbClr val="FA3C08"/>
              </a:solidFill>
            </a:endParaRPr>
          </a:p>
        </p:txBody>
      </p:sp>
    </p:spTree>
    <p:extLst>
      <p:ext uri="{BB962C8B-B14F-4D97-AF65-F5344CB8AC3E}">
        <p14:creationId xmlns:p14="http://schemas.microsoft.com/office/powerpoint/2010/main" val="1526937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Critical incidents</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29</a:t>
            </a:fld>
            <a:endParaRPr lang="en-US"/>
          </a:p>
        </p:txBody>
      </p:sp>
    </p:spTree>
    <p:extLst>
      <p:ext uri="{BB962C8B-B14F-4D97-AF65-F5344CB8AC3E}">
        <p14:creationId xmlns:p14="http://schemas.microsoft.com/office/powerpoint/2010/main" val="320023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8224" y="207403"/>
            <a:ext cx="8229600" cy="1143000"/>
          </a:xfrm>
        </p:spPr>
        <p:txBody>
          <a:bodyPr/>
          <a:lstStyle/>
          <a:p>
            <a:pPr eaLnBrk="1" hangingPunct="1"/>
            <a:r>
              <a:rPr lang="en-US" altLang="it-IT" sz="4000" b="1" dirty="0" smtClean="0"/>
              <a:t>Culture shock - </a:t>
            </a:r>
            <a:r>
              <a:rPr lang="en-US" altLang="it-IT" sz="2800" b="1" dirty="0" smtClean="0"/>
              <a:t>early views (1)</a:t>
            </a:r>
          </a:p>
        </p:txBody>
      </p:sp>
      <p:sp>
        <p:nvSpPr>
          <p:cNvPr id="14339" name="Content Placeholder 2"/>
          <p:cNvSpPr>
            <a:spLocks noGrp="1"/>
          </p:cNvSpPr>
          <p:nvPr>
            <p:ph idx="1"/>
          </p:nvPr>
        </p:nvSpPr>
        <p:spPr>
          <a:xfrm>
            <a:off x="578224" y="1365492"/>
            <a:ext cx="7839636" cy="4525963"/>
          </a:xfrm>
        </p:spPr>
        <p:txBody>
          <a:bodyPr/>
          <a:lstStyle/>
          <a:p>
            <a:pPr eaLnBrk="1" hangingPunct="1">
              <a:spcBef>
                <a:spcPts val="1200"/>
              </a:spcBef>
              <a:buFont typeface="Arial"/>
              <a:buChar char="•"/>
            </a:pPr>
            <a:r>
              <a:rPr lang="en-GB" altLang="it-IT" sz="2200" dirty="0" smtClean="0">
                <a:solidFill>
                  <a:schemeClr val="tx1"/>
                </a:solidFill>
              </a:rPr>
              <a:t>Coined by Oberg in the 1960s, the term ‘culture shock’ referred to the “occupational disease suffered by those suddenly immersed in a culture very different to their own […]” (Marshall, 1998, p. 139), and could cause “feelings of helplessness, irritability, and fears of being cheated, contaminated, injured or disregarded” (Adler, 1975, p. 13). It was seen as an illness with “its own </a:t>
            </a:r>
            <a:r>
              <a:rPr lang="en-GB" altLang="it-IT" sz="2200" dirty="0" err="1" smtClean="0">
                <a:solidFill>
                  <a:schemeClr val="tx1"/>
                </a:solidFill>
              </a:rPr>
              <a:t>etiology</a:t>
            </a:r>
            <a:r>
              <a:rPr lang="en-GB" altLang="it-IT" sz="2200" dirty="0" smtClean="0">
                <a:solidFill>
                  <a:schemeClr val="tx1"/>
                </a:solidFill>
              </a:rPr>
              <a:t>, symptoms, and cure” (Oberg, 1954, p. 1)</a:t>
            </a:r>
          </a:p>
          <a:p>
            <a:pPr eaLnBrk="1" hangingPunct="1">
              <a:spcBef>
                <a:spcPts val="1200"/>
              </a:spcBef>
              <a:buFont typeface="Arial"/>
              <a:buChar char="•"/>
            </a:pPr>
            <a:r>
              <a:rPr lang="en-GB" altLang="it-IT" sz="2200" dirty="0" smtClean="0">
                <a:solidFill>
                  <a:schemeClr val="tx1"/>
                </a:solidFill>
              </a:rPr>
              <a:t>The duration of the effects of culture shock depends on cultural distance (difference) between the home and the host culture (Ward et al., 2001)</a:t>
            </a:r>
          </a:p>
          <a:p>
            <a:pPr eaLnBrk="1" hangingPunct="1">
              <a:spcBef>
                <a:spcPts val="1200"/>
              </a:spcBef>
              <a:buFont typeface="Arial"/>
              <a:buChar char="•"/>
            </a:pPr>
            <a:r>
              <a:rPr lang="en-GB" altLang="it-IT" sz="2200" dirty="0" smtClean="0">
                <a:solidFill>
                  <a:schemeClr val="tx1"/>
                </a:solidFill>
              </a:rPr>
              <a:t>Within this framework, the individual is mostly passive</a:t>
            </a:r>
          </a:p>
        </p:txBody>
      </p:sp>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3</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45</a:t>
            </a:r>
            <a:endParaRPr lang="en-US" sz="2400" b="1" dirty="0">
              <a:solidFill>
                <a:srgbClr val="FA3C08"/>
              </a:solidFill>
            </a:endParaRPr>
          </a:p>
        </p:txBody>
      </p:sp>
    </p:spTree>
    <p:extLst>
      <p:ext uri="{BB962C8B-B14F-4D97-AF65-F5344CB8AC3E}">
        <p14:creationId xmlns:p14="http://schemas.microsoft.com/office/powerpoint/2010/main" val="3217990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fr-FR" sz="4000" b="1" dirty="0" err="1" smtClean="0"/>
              <a:t>What</a:t>
            </a:r>
            <a:r>
              <a:rPr lang="fr-FR" sz="4000" b="1" dirty="0" smtClean="0"/>
              <a:t> </a:t>
            </a:r>
            <a:r>
              <a:rPr lang="fr-FR" sz="4000" b="1" dirty="0" err="1" smtClean="0"/>
              <a:t>is</a:t>
            </a:r>
            <a:r>
              <a:rPr lang="fr-FR" sz="4000" b="1" dirty="0" smtClean="0"/>
              <a:t> a </a:t>
            </a:r>
            <a:r>
              <a:rPr lang="fr-FR" sz="4000" b="1" dirty="0" err="1" smtClean="0"/>
              <a:t>critical</a:t>
            </a:r>
            <a:r>
              <a:rPr lang="fr-FR" sz="4000" b="1" dirty="0" smtClean="0"/>
              <a:t> incident?</a:t>
            </a:r>
            <a:endParaRPr lang="fr-FR" sz="4000" b="1" dirty="0"/>
          </a:p>
        </p:txBody>
      </p:sp>
      <p:sp>
        <p:nvSpPr>
          <p:cNvPr id="7" name="Segnaposto contenuto 6"/>
          <p:cNvSpPr>
            <a:spLocks noGrp="1"/>
          </p:cNvSpPr>
          <p:nvPr>
            <p:ph idx="1"/>
          </p:nvPr>
        </p:nvSpPr>
        <p:spPr/>
        <p:txBody>
          <a:bodyPr/>
          <a:lstStyle/>
          <a:p>
            <a:r>
              <a:rPr lang="en-US" sz="2200" dirty="0" smtClean="0">
                <a:solidFill>
                  <a:srgbClr val="000000"/>
                </a:solidFill>
              </a:rPr>
              <a:t>Wight defines critical incidents as “brief </a:t>
            </a:r>
            <a:r>
              <a:rPr lang="en-US" sz="2200" dirty="0">
                <a:solidFill>
                  <a:srgbClr val="000000"/>
                </a:solidFill>
              </a:rPr>
              <a:t>descriptions of situations in which there is a misunderstanding, problem, or conflict arising from cultural differences between interacting parties or where there is a problem of cross-cultural </a:t>
            </a:r>
            <a:r>
              <a:rPr lang="en-US" sz="2200" dirty="0" smtClean="0">
                <a:solidFill>
                  <a:srgbClr val="000000"/>
                </a:solidFill>
              </a:rPr>
              <a:t>adaptation” </a:t>
            </a:r>
            <a:r>
              <a:rPr lang="en-US" sz="2200" dirty="0">
                <a:solidFill>
                  <a:srgbClr val="000000"/>
                </a:solidFill>
              </a:rPr>
              <a:t>(1995, p. 128). </a:t>
            </a:r>
            <a:endParaRPr lang="en-US" sz="2200" dirty="0" smtClean="0">
              <a:solidFill>
                <a:srgbClr val="000000"/>
              </a:solidFill>
            </a:endParaRPr>
          </a:p>
          <a:p>
            <a:endParaRPr lang="en-GB" sz="800" dirty="0" smtClean="0">
              <a:solidFill>
                <a:schemeClr val="tx1"/>
              </a:solidFill>
            </a:endParaRPr>
          </a:p>
          <a:p>
            <a:r>
              <a:rPr lang="en-GB" sz="2200" dirty="0" smtClean="0">
                <a:solidFill>
                  <a:schemeClr val="tx1"/>
                </a:solidFill>
              </a:rPr>
              <a:t>A critical incident is an incident (usually during interaction with others) which made you stop and think, because something unexpected happened. It may have raised questions regarding your attitudes or behaviour, or even your values and beliefs. It is an incident which has significance primarily </a:t>
            </a:r>
            <a:r>
              <a:rPr lang="en-GB" sz="2200" b="1" dirty="0" smtClean="0">
                <a:solidFill>
                  <a:schemeClr val="tx1"/>
                </a:solidFill>
              </a:rPr>
              <a:t>for you</a:t>
            </a:r>
            <a:r>
              <a:rPr lang="en-GB" sz="2200" dirty="0" smtClean="0">
                <a:solidFill>
                  <a:schemeClr val="tx1"/>
                </a:solidFill>
              </a:rPr>
              <a:t>.</a:t>
            </a:r>
          </a:p>
          <a:p>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30</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72</a:t>
            </a:r>
            <a:endParaRPr lang="en-US" sz="2400" b="1" dirty="0">
              <a:solidFill>
                <a:srgbClr val="FA3C08"/>
              </a:solidFill>
            </a:endParaRPr>
          </a:p>
        </p:txBody>
      </p:sp>
    </p:spTree>
    <p:extLst>
      <p:ext uri="{BB962C8B-B14F-4D97-AF65-F5344CB8AC3E}">
        <p14:creationId xmlns:p14="http://schemas.microsoft.com/office/powerpoint/2010/main" val="352941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fr-FR" sz="4000" b="1" dirty="0" err="1" smtClean="0"/>
              <a:t>Intercultural</a:t>
            </a:r>
            <a:r>
              <a:rPr lang="fr-FR" sz="4000" b="1" dirty="0" smtClean="0"/>
              <a:t> </a:t>
            </a:r>
            <a:r>
              <a:rPr lang="fr-FR" sz="4000" b="1" dirty="0" err="1" smtClean="0"/>
              <a:t>encounters</a:t>
            </a:r>
            <a:endParaRPr lang="fr-FR" sz="4000" b="1" dirty="0"/>
          </a:p>
        </p:txBody>
      </p:sp>
      <p:sp>
        <p:nvSpPr>
          <p:cNvPr id="7" name="Segnaposto contenuto 6"/>
          <p:cNvSpPr>
            <a:spLocks noGrp="1"/>
          </p:cNvSpPr>
          <p:nvPr>
            <p:ph idx="1"/>
          </p:nvPr>
        </p:nvSpPr>
        <p:spPr>
          <a:xfrm>
            <a:off x="457200" y="1786844"/>
            <a:ext cx="8229600" cy="3568927"/>
          </a:xfrm>
        </p:spPr>
        <p:txBody>
          <a:bodyPr/>
          <a:lstStyle/>
          <a:p>
            <a:pPr marL="0" indent="0">
              <a:buNone/>
            </a:pPr>
            <a:r>
              <a:rPr lang="en-GB" sz="2200" dirty="0" smtClean="0">
                <a:solidFill>
                  <a:schemeClr val="tx1"/>
                </a:solidFill>
              </a:rPr>
              <a:t>“An intercultural encounter can be an experience between people from different countries or it can be an experience between individuals from other cultural backgrounds in the same country, for example, from other regional, linguistic, ethnic or religious backgrounds”</a:t>
            </a:r>
          </a:p>
          <a:p>
            <a:pPr marL="0" indent="0">
              <a:buNone/>
            </a:pPr>
            <a:endParaRPr lang="en-GB" sz="800" i="1" dirty="0" smtClean="0">
              <a:solidFill>
                <a:schemeClr val="tx1"/>
              </a:solidFill>
            </a:endParaRPr>
          </a:p>
          <a:p>
            <a:pPr marL="0" indent="0">
              <a:buNone/>
            </a:pPr>
            <a:r>
              <a:rPr lang="en-GB" sz="2200" dirty="0" smtClean="0">
                <a:solidFill>
                  <a:schemeClr val="tx1"/>
                </a:solidFill>
              </a:rPr>
              <a:t>Intercultural encounters can be a good source of critical incidents. Through analysis and reflection, students can learn to see things from different points of view.</a:t>
            </a:r>
          </a:p>
          <a:p>
            <a:pPr marL="0" indent="0" algn="r">
              <a:buNone/>
            </a:pPr>
            <a:r>
              <a:rPr lang="en-GB" sz="2200" dirty="0" err="1" smtClean="0">
                <a:solidFill>
                  <a:schemeClr val="tx1"/>
                </a:solidFill>
              </a:rPr>
              <a:t>Byram</a:t>
            </a:r>
            <a:r>
              <a:rPr lang="en-GB" sz="2200" dirty="0" smtClean="0">
                <a:solidFill>
                  <a:schemeClr val="tx1"/>
                </a:solidFill>
              </a:rPr>
              <a:t> et al., 2009</a:t>
            </a:r>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31</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73</a:t>
            </a:r>
            <a:endParaRPr lang="en-US" sz="2400" b="1" dirty="0">
              <a:solidFill>
                <a:srgbClr val="FA3C08"/>
              </a:solidFill>
            </a:endParaRPr>
          </a:p>
        </p:txBody>
      </p:sp>
    </p:spTree>
    <p:extLst>
      <p:ext uri="{BB962C8B-B14F-4D97-AF65-F5344CB8AC3E}">
        <p14:creationId xmlns:p14="http://schemas.microsoft.com/office/powerpoint/2010/main" val="246258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en-GB" dirty="0" smtClean="0"/>
              <a:t>Creative commons</a:t>
            </a:r>
            <a:endParaRPr lang="en-GB" dirty="0"/>
          </a:p>
        </p:txBody>
      </p:sp>
      <p:sp>
        <p:nvSpPr>
          <p:cNvPr id="2" name="Segnaposto numero diapositiva 1"/>
          <p:cNvSpPr>
            <a:spLocks noGrp="1"/>
          </p:cNvSpPr>
          <p:nvPr>
            <p:ph type="sldNum" sz="quarter" idx="12"/>
          </p:nvPr>
        </p:nvSpPr>
        <p:spPr/>
        <p:txBody>
          <a:bodyPr/>
          <a:lstStyle/>
          <a:p>
            <a:pPr>
              <a:defRPr/>
            </a:pPr>
            <a:fld id="{45A1C20F-7D8D-4AEA-8817-3B8A605B3D83}" type="slidenum">
              <a:rPr lang="en-US" smtClean="0"/>
              <a:pPr>
                <a:defRPr/>
              </a:pPr>
              <a:t>32</a:t>
            </a:fld>
            <a:endParaRPr lang="en-US"/>
          </a:p>
        </p:txBody>
      </p:sp>
      <p:pic>
        <p:nvPicPr>
          <p:cNvPr id="3" name="Immagine 2"/>
          <p:cNvPicPr>
            <a:picLocks noChangeAspect="1"/>
          </p:cNvPicPr>
          <p:nvPr/>
        </p:nvPicPr>
        <p:blipFill>
          <a:blip r:embed="rId2"/>
          <a:stretch>
            <a:fillRect/>
          </a:stretch>
        </p:blipFill>
        <p:spPr>
          <a:xfrm>
            <a:off x="3297099" y="4636470"/>
            <a:ext cx="2647315" cy="926232"/>
          </a:xfrm>
          <a:prstGeom prst="rect">
            <a:avLst/>
          </a:prstGeom>
        </p:spPr>
      </p:pic>
    </p:spTree>
    <p:extLst>
      <p:ext uri="{BB962C8B-B14F-4D97-AF65-F5344CB8AC3E}">
        <p14:creationId xmlns:p14="http://schemas.microsoft.com/office/powerpoint/2010/main" val="339260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73038"/>
            <a:ext cx="8229600" cy="1143000"/>
          </a:xfrm>
        </p:spPr>
        <p:txBody>
          <a:bodyPr/>
          <a:lstStyle/>
          <a:p>
            <a:pPr eaLnBrk="1" hangingPunct="1"/>
            <a:r>
              <a:rPr lang="en-US" altLang="it-IT" sz="4000" b="1" dirty="0" smtClean="0"/>
              <a:t>Culture shock - </a:t>
            </a:r>
            <a:r>
              <a:rPr lang="en-US" altLang="it-IT" sz="2800" b="1" dirty="0" smtClean="0"/>
              <a:t>early views (2)</a:t>
            </a:r>
          </a:p>
        </p:txBody>
      </p:sp>
      <p:sp>
        <p:nvSpPr>
          <p:cNvPr id="14339" name="Content Placeholder 2"/>
          <p:cNvSpPr>
            <a:spLocks noGrp="1"/>
          </p:cNvSpPr>
          <p:nvPr>
            <p:ph idx="1"/>
          </p:nvPr>
        </p:nvSpPr>
        <p:spPr>
          <a:xfrm>
            <a:off x="457200" y="1299368"/>
            <a:ext cx="8229600" cy="4525963"/>
          </a:xfrm>
        </p:spPr>
        <p:txBody>
          <a:bodyPr/>
          <a:lstStyle/>
          <a:p>
            <a:pPr marL="0" indent="0" eaLnBrk="1" hangingPunct="1">
              <a:buNone/>
            </a:pPr>
            <a:r>
              <a:rPr lang="en-GB" altLang="it-IT" sz="2200" dirty="0" smtClean="0">
                <a:solidFill>
                  <a:schemeClr val="tx1"/>
                </a:solidFill>
              </a:rPr>
              <a:t>Adaptation to the new culture was seen as linear:</a:t>
            </a:r>
          </a:p>
          <a:p>
            <a:pPr eaLnBrk="1" hangingPunct="1">
              <a:buFont typeface="Arial" panose="020B0604020202020204" pitchFamily="34" charset="0"/>
              <a:buChar char="•"/>
            </a:pPr>
            <a:r>
              <a:rPr lang="en-GB" altLang="it-IT" sz="2000" dirty="0" smtClean="0">
                <a:solidFill>
                  <a:schemeClr val="tx1"/>
                </a:solidFill>
              </a:rPr>
              <a:t>Four phases: “Honeymoon”, “Hostility”, “Adjustment”, “Recovery” (Oberg, 1960)</a:t>
            </a:r>
          </a:p>
          <a:p>
            <a:pPr eaLnBrk="1" hangingPunct="1">
              <a:buFont typeface="Arial" panose="020B0604020202020204" pitchFamily="34" charset="0"/>
              <a:buChar char="•"/>
            </a:pPr>
            <a:r>
              <a:rPr lang="en-GB" altLang="it-IT" sz="2000" dirty="0" smtClean="0">
                <a:solidFill>
                  <a:schemeClr val="tx1"/>
                </a:solidFill>
              </a:rPr>
              <a:t>“U-curve model”(</a:t>
            </a:r>
            <a:r>
              <a:rPr lang="en-GB" altLang="it-IT" sz="2000" dirty="0" err="1" smtClean="0">
                <a:solidFill>
                  <a:schemeClr val="tx1"/>
                </a:solidFill>
              </a:rPr>
              <a:t>Lysgaard</a:t>
            </a:r>
            <a:r>
              <a:rPr lang="en-GB" altLang="it-IT" sz="2000" dirty="0" smtClean="0">
                <a:solidFill>
                  <a:schemeClr val="tx1"/>
                </a:solidFill>
              </a:rPr>
              <a:t>, 1955)</a:t>
            </a:r>
          </a:p>
          <a:p>
            <a:pPr eaLnBrk="1" hangingPunct="1">
              <a:buFont typeface="Arial" panose="020B0604020202020204" pitchFamily="34" charset="0"/>
              <a:buChar char="•"/>
            </a:pPr>
            <a:r>
              <a:rPr lang="en-GB" altLang="it-IT" sz="2000" dirty="0" smtClean="0">
                <a:solidFill>
                  <a:schemeClr val="tx1"/>
                </a:solidFill>
              </a:rPr>
              <a:t>“W-curve model” also included reverse culture shock upon re-entry to one’s cultural context (</a:t>
            </a:r>
            <a:r>
              <a:rPr lang="en-GB" altLang="it-IT" sz="2000" dirty="0" err="1" smtClean="0">
                <a:solidFill>
                  <a:schemeClr val="tx1"/>
                </a:solidFill>
              </a:rPr>
              <a:t>Gullahorn</a:t>
            </a:r>
            <a:r>
              <a:rPr lang="en-GB" altLang="it-IT" sz="2000" dirty="0" smtClean="0">
                <a:solidFill>
                  <a:schemeClr val="tx1"/>
                </a:solidFill>
              </a:rPr>
              <a:t> &amp; </a:t>
            </a:r>
            <a:r>
              <a:rPr lang="en-GB" altLang="it-IT" sz="2000" dirty="0" err="1" smtClean="0">
                <a:solidFill>
                  <a:schemeClr val="tx1"/>
                </a:solidFill>
              </a:rPr>
              <a:t>Gullahorn</a:t>
            </a:r>
            <a:r>
              <a:rPr lang="en-GB" altLang="it-IT" sz="2000" dirty="0" smtClean="0">
                <a:solidFill>
                  <a:schemeClr val="tx1"/>
                </a:solidFill>
              </a:rPr>
              <a:t>, 1963).</a:t>
            </a:r>
          </a:p>
          <a:p>
            <a:pPr marL="457200" lvl="1" indent="0" eaLnBrk="1" hangingPunct="1">
              <a:buNone/>
            </a:pPr>
            <a:endParaRPr lang="en-GB" altLang="it-IT" sz="2200" dirty="0" smtClean="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4</a:t>
            </a:fld>
            <a:endParaRPr lang="en-US"/>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4" y="3562350"/>
            <a:ext cx="3797300" cy="2476500"/>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17" y="3695700"/>
            <a:ext cx="3810000" cy="2209800"/>
          </a:xfrm>
          <a:prstGeom prst="rect">
            <a:avLst/>
          </a:prstGeom>
        </p:spPr>
      </p:pic>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46</a:t>
            </a:r>
            <a:endParaRPr lang="en-US" sz="2400" b="1" dirty="0">
              <a:solidFill>
                <a:srgbClr val="FA3C08"/>
              </a:solidFill>
            </a:endParaRPr>
          </a:p>
        </p:txBody>
      </p:sp>
    </p:spTree>
    <p:extLst>
      <p:ext uri="{BB962C8B-B14F-4D97-AF65-F5344CB8AC3E}">
        <p14:creationId xmlns:p14="http://schemas.microsoft.com/office/powerpoint/2010/main" val="108159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5771"/>
            <a:ext cx="8229600" cy="1143000"/>
          </a:xfrm>
        </p:spPr>
        <p:txBody>
          <a:bodyPr/>
          <a:lstStyle/>
          <a:p>
            <a:pPr eaLnBrk="1" hangingPunct="1"/>
            <a:r>
              <a:rPr lang="en-US" altLang="it-IT" sz="4000" b="1" dirty="0" smtClean="0"/>
              <a:t>Culture shock - </a:t>
            </a:r>
            <a:r>
              <a:rPr lang="en-US" altLang="it-IT" sz="2800" b="1" dirty="0" smtClean="0"/>
              <a:t>manage with caution (1)</a:t>
            </a:r>
          </a:p>
        </p:txBody>
      </p:sp>
      <p:sp>
        <p:nvSpPr>
          <p:cNvPr id="14339" name="Content Placeholder 2"/>
          <p:cNvSpPr>
            <a:spLocks noGrp="1"/>
          </p:cNvSpPr>
          <p:nvPr>
            <p:ph idx="1"/>
          </p:nvPr>
        </p:nvSpPr>
        <p:spPr>
          <a:xfrm>
            <a:off x="580571" y="1175657"/>
            <a:ext cx="8307934" cy="4987784"/>
          </a:xfrm>
        </p:spPr>
        <p:txBody>
          <a:bodyPr/>
          <a:lstStyle/>
          <a:p>
            <a:pPr eaLnBrk="1" hangingPunct="1">
              <a:spcBef>
                <a:spcPts val="1200"/>
              </a:spcBef>
            </a:pPr>
            <a:endParaRPr lang="en-GB" altLang="it-IT" sz="2200" dirty="0" smtClean="0"/>
          </a:p>
          <a:p>
            <a:pPr eaLnBrk="1" hangingPunct="1">
              <a:spcBef>
                <a:spcPts val="1200"/>
              </a:spcBef>
            </a:pPr>
            <a:r>
              <a:rPr lang="en-GB" altLang="it-IT" sz="2200" dirty="0" smtClean="0">
                <a:solidFill>
                  <a:schemeClr val="tx1"/>
                </a:solidFill>
              </a:rPr>
              <a:t>The term has been (</a:t>
            </a:r>
            <a:r>
              <a:rPr lang="en-GB" altLang="it-IT" sz="2200" dirty="0" err="1" smtClean="0">
                <a:solidFill>
                  <a:schemeClr val="tx1"/>
                </a:solidFill>
              </a:rPr>
              <a:t>mis</a:t>
            </a:r>
            <a:r>
              <a:rPr lang="en-GB" altLang="it-IT" sz="2200" dirty="0" smtClean="0">
                <a:solidFill>
                  <a:schemeClr val="tx1"/>
                </a:solidFill>
              </a:rPr>
              <a:t>-)used to encompass a wide range of emotions. In some cases, ‘discomfort’, ‘fatigue’ or ‘stress’ may be more appropriate (Weaver, 1993; </a:t>
            </a:r>
            <a:r>
              <a:rPr lang="en-GB" altLang="it-IT" sz="2200" dirty="0" err="1" smtClean="0">
                <a:solidFill>
                  <a:schemeClr val="tx1"/>
                </a:solidFill>
              </a:rPr>
              <a:t>Bochner</a:t>
            </a:r>
            <a:r>
              <a:rPr lang="en-GB" altLang="it-IT" sz="2200" dirty="0" smtClean="0">
                <a:solidFill>
                  <a:schemeClr val="tx1"/>
                </a:solidFill>
              </a:rPr>
              <a:t>, 2003)</a:t>
            </a:r>
          </a:p>
          <a:p>
            <a:pPr marL="0" indent="0" eaLnBrk="1" hangingPunct="1">
              <a:spcBef>
                <a:spcPts val="1200"/>
              </a:spcBef>
              <a:buNone/>
            </a:pPr>
            <a:endParaRPr lang="en-GB" altLang="it-IT" sz="800" dirty="0" smtClean="0">
              <a:solidFill>
                <a:schemeClr val="tx1"/>
              </a:solidFill>
            </a:endParaRPr>
          </a:p>
          <a:p>
            <a:pPr eaLnBrk="1" hangingPunct="1">
              <a:spcBef>
                <a:spcPts val="1200"/>
              </a:spcBef>
            </a:pPr>
            <a:r>
              <a:rPr lang="en-GB" altLang="it-IT" sz="2200" dirty="0" smtClean="0">
                <a:solidFill>
                  <a:schemeClr val="tx1"/>
                </a:solidFill>
              </a:rPr>
              <a:t>Cultural diversities (food, customs, etc.) do not represent the only variable for the lack of wellbeing abroad. Other variables are homesickness (missing family and close friends), the frustration of not being able to do things well in a foreign language, self-expression in a foreign language (which in turn may affect self-esteem), Erasmus bureaucracy, etc.</a:t>
            </a:r>
          </a:p>
        </p:txBody>
      </p:sp>
      <p:sp>
        <p:nvSpPr>
          <p:cNvPr id="2" name="Segnaposto numero diapositiva 1"/>
          <p:cNvSpPr>
            <a:spLocks noGrp="1"/>
          </p:cNvSpPr>
          <p:nvPr>
            <p:ph type="sldNum" sz="quarter" idx="12"/>
          </p:nvPr>
        </p:nvSpPr>
        <p:spPr/>
        <p:txBody>
          <a:bodyPr/>
          <a:lstStyle/>
          <a:p>
            <a:pPr>
              <a:defRPr/>
            </a:pPr>
            <a:fld id="{E624FB47-9D6E-4C30-AE46-937F23C2621E}" type="slidenum">
              <a:rPr lang="en-US" smtClean="0"/>
              <a:pPr>
                <a:defRPr/>
              </a:pPr>
              <a:t>5</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47</a:t>
            </a:r>
            <a:endParaRPr lang="en-US" sz="2400" b="1" dirty="0">
              <a:solidFill>
                <a:srgbClr val="FA3C08"/>
              </a:solidFill>
            </a:endParaRPr>
          </a:p>
        </p:txBody>
      </p:sp>
    </p:spTree>
    <p:extLst>
      <p:ext uri="{BB962C8B-B14F-4D97-AF65-F5344CB8AC3E}">
        <p14:creationId xmlns:p14="http://schemas.microsoft.com/office/powerpoint/2010/main" val="2400547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6056" y="1600200"/>
            <a:ext cx="8120743" cy="4525963"/>
          </a:xfrm>
        </p:spPr>
        <p:txBody>
          <a:bodyPr/>
          <a:lstStyle/>
          <a:p>
            <a:pPr marL="0" indent="0" eaLnBrk="1" hangingPunct="1">
              <a:spcBef>
                <a:spcPts val="1200"/>
              </a:spcBef>
              <a:buNone/>
            </a:pPr>
            <a:r>
              <a:rPr lang="en-GB" altLang="it-IT" sz="2200" dirty="0">
                <a:solidFill>
                  <a:schemeClr val="tx1"/>
                </a:solidFill>
              </a:rPr>
              <a:t>Attributing </a:t>
            </a:r>
            <a:r>
              <a:rPr lang="en-GB" altLang="it-IT" sz="2200" dirty="0" smtClean="0">
                <a:solidFill>
                  <a:schemeClr val="tx1"/>
                </a:solidFill>
              </a:rPr>
              <a:t>feelings of discomfort </a:t>
            </a:r>
            <a:r>
              <a:rPr lang="en-GB" altLang="it-IT" sz="2200" dirty="0">
                <a:solidFill>
                  <a:schemeClr val="tx1"/>
                </a:solidFill>
              </a:rPr>
              <a:t>to </a:t>
            </a:r>
            <a:r>
              <a:rPr lang="en-GB" altLang="it-IT" sz="2200" dirty="0" smtClean="0">
                <a:solidFill>
                  <a:schemeClr val="tx1"/>
                </a:solidFill>
              </a:rPr>
              <a:t>cultural differences can be an easy option and is reassuring (e.g. ‘it </a:t>
            </a:r>
            <a:r>
              <a:rPr lang="en-GB" altLang="it-IT" sz="2200" dirty="0">
                <a:solidFill>
                  <a:schemeClr val="tx1"/>
                </a:solidFill>
              </a:rPr>
              <a:t>is common, </a:t>
            </a:r>
            <a:r>
              <a:rPr lang="en-GB" altLang="it-IT" sz="2200" dirty="0" smtClean="0">
                <a:solidFill>
                  <a:schemeClr val="tx1"/>
                </a:solidFill>
              </a:rPr>
              <a:t>everybody goes through it … </a:t>
            </a:r>
            <a:r>
              <a:rPr lang="en-GB" altLang="it-IT" sz="2200" dirty="0">
                <a:solidFill>
                  <a:schemeClr val="tx1"/>
                </a:solidFill>
              </a:rPr>
              <a:t>it doesn’t depend on </a:t>
            </a:r>
            <a:r>
              <a:rPr lang="en-GB" altLang="it-IT" sz="2200" dirty="0" smtClean="0">
                <a:solidFill>
                  <a:schemeClr val="tx1"/>
                </a:solidFill>
              </a:rPr>
              <a:t>me’) </a:t>
            </a:r>
            <a:r>
              <a:rPr lang="en-GB" altLang="it-IT" sz="2200" dirty="0">
                <a:solidFill>
                  <a:schemeClr val="tx1"/>
                </a:solidFill>
              </a:rPr>
              <a:t>but can have negative consequences </a:t>
            </a:r>
            <a:r>
              <a:rPr lang="en-GB" altLang="it-IT" sz="2200" dirty="0" smtClean="0">
                <a:solidFill>
                  <a:schemeClr val="tx1"/>
                </a:solidFill>
              </a:rPr>
              <a:t>on your </a:t>
            </a:r>
            <a:r>
              <a:rPr lang="en-GB" altLang="it-IT" sz="2200" dirty="0">
                <a:solidFill>
                  <a:schemeClr val="tx1"/>
                </a:solidFill>
              </a:rPr>
              <a:t>learning:</a:t>
            </a:r>
          </a:p>
          <a:p>
            <a:pPr lvl="1" eaLnBrk="1" hangingPunct="1">
              <a:spcBef>
                <a:spcPts val="1200"/>
              </a:spcBef>
            </a:pPr>
            <a:r>
              <a:rPr lang="en-GB" altLang="it-IT" sz="2200" dirty="0" smtClean="0">
                <a:solidFill>
                  <a:schemeClr val="tx1"/>
                </a:solidFill>
              </a:rPr>
              <a:t>Regarding yourself </a:t>
            </a:r>
            <a:r>
              <a:rPr lang="en-GB" altLang="it-IT" sz="2200" dirty="0">
                <a:solidFill>
                  <a:schemeClr val="tx1"/>
                </a:solidFill>
              </a:rPr>
              <a:t>(self-awareness): it can prevent you from reflecting on your own </a:t>
            </a:r>
            <a:r>
              <a:rPr lang="en-GB" altLang="it-IT" sz="2200" dirty="0" smtClean="0">
                <a:solidFill>
                  <a:schemeClr val="tx1"/>
                </a:solidFill>
              </a:rPr>
              <a:t>character, </a:t>
            </a:r>
            <a:r>
              <a:rPr lang="en-GB" altLang="it-IT" sz="2200" dirty="0">
                <a:solidFill>
                  <a:schemeClr val="tx1"/>
                </a:solidFill>
              </a:rPr>
              <a:t>feelings, resources, etc.</a:t>
            </a:r>
          </a:p>
          <a:p>
            <a:pPr lvl="1" eaLnBrk="1" hangingPunct="1">
              <a:spcBef>
                <a:spcPts val="1200"/>
              </a:spcBef>
            </a:pPr>
            <a:r>
              <a:rPr lang="en-GB" altLang="it-IT" sz="2200" dirty="0" smtClean="0">
                <a:solidFill>
                  <a:schemeClr val="tx1"/>
                </a:solidFill>
              </a:rPr>
              <a:t>Regarding the </a:t>
            </a:r>
            <a:r>
              <a:rPr lang="en-GB" altLang="it-IT" sz="2200" dirty="0">
                <a:solidFill>
                  <a:schemeClr val="tx1"/>
                </a:solidFill>
              </a:rPr>
              <a:t>new environment you </a:t>
            </a:r>
            <a:r>
              <a:rPr lang="en-GB" altLang="it-IT" sz="2200" dirty="0" smtClean="0">
                <a:solidFill>
                  <a:schemeClr val="tx1"/>
                </a:solidFill>
              </a:rPr>
              <a:t>live </a:t>
            </a:r>
            <a:r>
              <a:rPr lang="en-GB" altLang="it-IT" sz="2200" dirty="0">
                <a:solidFill>
                  <a:schemeClr val="tx1"/>
                </a:solidFill>
              </a:rPr>
              <a:t>in: the need to explain your discomfort in </a:t>
            </a:r>
            <a:r>
              <a:rPr lang="en-GB" altLang="it-IT" sz="2200" dirty="0" smtClean="0">
                <a:solidFill>
                  <a:schemeClr val="tx1"/>
                </a:solidFill>
              </a:rPr>
              <a:t>terms of ‘culture shock’ may </a:t>
            </a:r>
            <a:r>
              <a:rPr lang="en-GB" altLang="it-IT" sz="2200" dirty="0">
                <a:solidFill>
                  <a:schemeClr val="tx1"/>
                </a:solidFill>
              </a:rPr>
              <a:t>lead you </a:t>
            </a:r>
            <a:r>
              <a:rPr lang="en-GB" altLang="it-IT" sz="2200" dirty="0" smtClean="0">
                <a:solidFill>
                  <a:schemeClr val="tx1"/>
                </a:solidFill>
              </a:rPr>
              <a:t> to perceive </a:t>
            </a:r>
            <a:r>
              <a:rPr lang="en-GB" altLang="it-IT" sz="2200" dirty="0">
                <a:solidFill>
                  <a:schemeClr val="tx1"/>
                </a:solidFill>
              </a:rPr>
              <a:t>differences more than similarities, hostility more than openness, etc.</a:t>
            </a:r>
          </a:p>
          <a:p>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6</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48</a:t>
            </a:r>
            <a:endParaRPr lang="en-US" sz="2400" b="1" dirty="0">
              <a:solidFill>
                <a:srgbClr val="FA3C08"/>
              </a:solidFill>
            </a:endParaRPr>
          </a:p>
        </p:txBody>
      </p:sp>
      <p:sp>
        <p:nvSpPr>
          <p:cNvPr id="6" name="Title 1"/>
          <p:cNvSpPr>
            <a:spLocks noGrp="1"/>
          </p:cNvSpPr>
          <p:nvPr>
            <p:ph type="title"/>
          </p:nvPr>
        </p:nvSpPr>
        <p:spPr/>
        <p:txBody>
          <a:bodyPr/>
          <a:lstStyle/>
          <a:p>
            <a:pPr eaLnBrk="1" hangingPunct="1"/>
            <a:r>
              <a:rPr lang="en-US" altLang="it-IT" sz="4000" b="1" dirty="0" smtClean="0"/>
              <a:t>Culture shock - </a:t>
            </a:r>
            <a:r>
              <a:rPr lang="en-US" altLang="it-IT" sz="2800" b="1" dirty="0" smtClean="0"/>
              <a:t>manage with caution (2)</a:t>
            </a:r>
          </a:p>
        </p:txBody>
      </p:sp>
    </p:spTree>
    <p:extLst>
      <p:ext uri="{BB962C8B-B14F-4D97-AF65-F5344CB8AC3E}">
        <p14:creationId xmlns:p14="http://schemas.microsoft.com/office/powerpoint/2010/main" val="428084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Culture shock </a:t>
            </a:r>
            <a:r>
              <a:rPr lang="en-GB" sz="2800" b="1" dirty="0" smtClean="0"/>
              <a:t>among Erasmus students</a:t>
            </a:r>
            <a:endParaRPr lang="en-GB" sz="2800" b="1" dirty="0"/>
          </a:p>
        </p:txBody>
      </p:sp>
      <p:sp>
        <p:nvSpPr>
          <p:cNvPr id="3" name="Segnaposto contenuto 2"/>
          <p:cNvSpPr>
            <a:spLocks noGrp="1"/>
          </p:cNvSpPr>
          <p:nvPr>
            <p:ph idx="1"/>
          </p:nvPr>
        </p:nvSpPr>
        <p:spPr>
          <a:xfrm>
            <a:off x="457199" y="1424895"/>
            <a:ext cx="8425543" cy="4525963"/>
          </a:xfrm>
        </p:spPr>
        <p:txBody>
          <a:bodyPr/>
          <a:lstStyle/>
          <a:p>
            <a:pPr marL="0" indent="0">
              <a:buNone/>
            </a:pPr>
            <a:r>
              <a:rPr lang="en-GB" sz="2200" dirty="0">
                <a:solidFill>
                  <a:schemeClr val="tx1"/>
                </a:solidFill>
              </a:rPr>
              <a:t>S</a:t>
            </a:r>
            <a:r>
              <a:rPr lang="en-GB" sz="2200" dirty="0" smtClean="0">
                <a:solidFill>
                  <a:schemeClr val="tx1"/>
                </a:solidFill>
              </a:rPr>
              <a:t>ome studies conducted in the context of the Erasmus programme have found that students’ discomfort is varied and cannot be automatically or easily attributed to culture shock</a:t>
            </a:r>
          </a:p>
          <a:p>
            <a:r>
              <a:rPr lang="en-GB" sz="2000" dirty="0" smtClean="0">
                <a:solidFill>
                  <a:schemeClr val="tx1"/>
                </a:solidFill>
              </a:rPr>
              <a:t>“the </a:t>
            </a:r>
            <a:r>
              <a:rPr lang="en-US" sz="2000" dirty="0" smtClean="0">
                <a:solidFill>
                  <a:schemeClr val="tx1"/>
                </a:solidFill>
              </a:rPr>
              <a:t>individual </a:t>
            </a:r>
            <a:r>
              <a:rPr lang="en-US" sz="2000" dirty="0">
                <a:solidFill>
                  <a:schemeClr val="tx1"/>
                </a:solidFill>
              </a:rPr>
              <a:t>journeys of the sojourners can be extremely varied, and are affected by a large number of internal and external factors, such as motivations, expectations, personality, coping strategies, skills, specific characteristics of the environment, and chance, among </a:t>
            </a:r>
            <a:r>
              <a:rPr lang="en-US" sz="2000" dirty="0" smtClean="0">
                <a:solidFill>
                  <a:schemeClr val="tx1"/>
                </a:solidFill>
              </a:rPr>
              <a:t>others” </a:t>
            </a:r>
            <a:r>
              <a:rPr lang="en-US" sz="2000" dirty="0">
                <a:solidFill>
                  <a:schemeClr val="tx1"/>
                </a:solidFill>
              </a:rPr>
              <a:t>(Beaven, </a:t>
            </a:r>
            <a:r>
              <a:rPr lang="en-US" sz="2000" dirty="0" smtClean="0">
                <a:solidFill>
                  <a:schemeClr val="tx1"/>
                </a:solidFill>
              </a:rPr>
              <a:t>2012, p. 305)</a:t>
            </a:r>
            <a:endParaRPr lang="en-GB" sz="2000" dirty="0" smtClean="0">
              <a:solidFill>
                <a:schemeClr val="tx1"/>
              </a:solidFill>
            </a:endParaRPr>
          </a:p>
          <a:p>
            <a:r>
              <a:rPr lang="en-GB" sz="2000" dirty="0" smtClean="0">
                <a:solidFill>
                  <a:schemeClr val="tx1"/>
                </a:solidFill>
              </a:rPr>
              <a:t>“We observe a wide variety of the trajectory shapes experienced by our respondents. […] Stress level caused by an inability to adjust to a new environment, resulting from the lack of information, are higher at many different points on the trajectories, not just at one certain moment or after a certain time in a foreign </a:t>
            </a:r>
            <a:r>
              <a:rPr lang="en-GB" sz="2000" dirty="0">
                <a:solidFill>
                  <a:schemeClr val="tx1"/>
                </a:solidFill>
              </a:rPr>
              <a:t>country” (</a:t>
            </a:r>
            <a:r>
              <a:rPr lang="en-GB" sz="2000" dirty="0" err="1">
                <a:solidFill>
                  <a:schemeClr val="tx1"/>
                </a:solidFill>
              </a:rPr>
              <a:t>Krzaklewska</a:t>
            </a:r>
            <a:r>
              <a:rPr lang="en-GB" sz="2000" dirty="0">
                <a:solidFill>
                  <a:schemeClr val="tx1"/>
                </a:solidFill>
              </a:rPr>
              <a:t> &amp; </a:t>
            </a:r>
            <a:r>
              <a:rPr lang="en-GB" sz="2000" dirty="0" err="1" smtClean="0">
                <a:solidFill>
                  <a:schemeClr val="tx1"/>
                </a:solidFill>
              </a:rPr>
              <a:t>Skórska</a:t>
            </a:r>
            <a:r>
              <a:rPr lang="en-GB" sz="2000" dirty="0" smtClean="0">
                <a:solidFill>
                  <a:schemeClr val="tx1"/>
                </a:solidFill>
              </a:rPr>
              <a:t>, 2013, pp. 112-113)</a:t>
            </a: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49</a:t>
            </a:r>
            <a:endParaRPr lang="en-US" sz="2400" b="1" dirty="0">
              <a:solidFill>
                <a:srgbClr val="FA3C08"/>
              </a:solidFill>
            </a:endParaRPr>
          </a:p>
        </p:txBody>
      </p:sp>
    </p:spTree>
    <p:extLst>
      <p:ext uri="{BB962C8B-B14F-4D97-AF65-F5344CB8AC3E}">
        <p14:creationId xmlns:p14="http://schemas.microsoft.com/office/powerpoint/2010/main" val="329034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GB" dirty="0" smtClean="0"/>
              <a:t>Social networks abroad</a:t>
            </a:r>
            <a:endParaRPr lang="en-GB" dirty="0"/>
          </a:p>
        </p:txBody>
      </p:sp>
      <p:sp>
        <p:nvSpPr>
          <p:cNvPr id="2" name="Segnaposto numero diapositiva 1"/>
          <p:cNvSpPr>
            <a:spLocks noGrp="1"/>
          </p:cNvSpPr>
          <p:nvPr>
            <p:ph type="sldNum" sz="quarter" idx="12"/>
          </p:nvPr>
        </p:nvSpPr>
        <p:spPr/>
        <p:txBody>
          <a:bodyPr/>
          <a:lstStyle/>
          <a:p>
            <a:pPr>
              <a:defRPr/>
            </a:pPr>
            <a:fld id="{9E9D1183-4C03-4E00-A313-CC1D55F0BC53}" type="slidenum">
              <a:rPr lang="en-US" smtClean="0"/>
              <a:pPr>
                <a:defRPr/>
              </a:pPr>
              <a:t>8</a:t>
            </a:fld>
            <a:endParaRPr lang="en-US"/>
          </a:p>
        </p:txBody>
      </p:sp>
    </p:spTree>
    <p:extLst>
      <p:ext uri="{BB962C8B-B14F-4D97-AF65-F5344CB8AC3E}">
        <p14:creationId xmlns:p14="http://schemas.microsoft.com/office/powerpoint/2010/main" val="99539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0936"/>
            <a:ext cx="8229600" cy="1143000"/>
          </a:xfrm>
        </p:spPr>
        <p:txBody>
          <a:bodyPr/>
          <a:lstStyle/>
          <a:p>
            <a:r>
              <a:rPr lang="en-GB" sz="4000" b="1" dirty="0" smtClean="0"/>
              <a:t>Imagined communities</a:t>
            </a:r>
            <a:endParaRPr lang="en-GB" sz="4000" b="1" i="1" dirty="0"/>
          </a:p>
        </p:txBody>
      </p:sp>
      <p:sp>
        <p:nvSpPr>
          <p:cNvPr id="3" name="Segnaposto contenuto 2"/>
          <p:cNvSpPr>
            <a:spLocks noGrp="1"/>
          </p:cNvSpPr>
          <p:nvPr>
            <p:ph idx="1"/>
          </p:nvPr>
        </p:nvSpPr>
        <p:spPr>
          <a:xfrm>
            <a:off x="457200" y="1421512"/>
            <a:ext cx="8331200" cy="4525963"/>
          </a:xfrm>
        </p:spPr>
        <p:txBody>
          <a:bodyPr/>
          <a:lstStyle/>
          <a:p>
            <a:r>
              <a:rPr lang="en-GB" sz="2200" dirty="0">
                <a:solidFill>
                  <a:schemeClr val="tx1"/>
                </a:solidFill>
              </a:rPr>
              <a:t>C</a:t>
            </a:r>
            <a:r>
              <a:rPr lang="en-GB" sz="2200" dirty="0" smtClean="0">
                <a:solidFill>
                  <a:schemeClr val="tx1"/>
                </a:solidFill>
              </a:rPr>
              <a:t>ommunities </a:t>
            </a:r>
            <a:r>
              <a:rPr lang="en-GB" sz="2200" dirty="0">
                <a:solidFill>
                  <a:schemeClr val="tx1"/>
                </a:solidFill>
              </a:rPr>
              <a:t>(including national communities) </a:t>
            </a:r>
            <a:r>
              <a:rPr lang="en-GB" sz="2200" dirty="0" smtClean="0">
                <a:solidFill>
                  <a:schemeClr val="tx1"/>
                </a:solidFill>
              </a:rPr>
              <a:t>are </a:t>
            </a:r>
            <a:r>
              <a:rPr lang="en-GB" sz="2200" dirty="0">
                <a:solidFill>
                  <a:schemeClr val="tx1"/>
                </a:solidFill>
              </a:rPr>
              <a:t>socially constructed by people who perceive themselves as part of that group (Anderson, 1991); in other words, a community is not something solid and objective, something </a:t>
            </a:r>
            <a:r>
              <a:rPr lang="en-GB" sz="2200" dirty="0" smtClean="0">
                <a:solidFill>
                  <a:schemeClr val="tx1"/>
                </a:solidFill>
              </a:rPr>
              <a:t>‘out there’. Rather, </a:t>
            </a:r>
            <a:r>
              <a:rPr lang="en-GB" sz="2200" dirty="0">
                <a:solidFill>
                  <a:schemeClr val="tx1"/>
                </a:solidFill>
              </a:rPr>
              <a:t>it is a source of identification for </a:t>
            </a:r>
            <a:r>
              <a:rPr lang="en-GB" sz="2200" dirty="0" smtClean="0">
                <a:solidFill>
                  <a:schemeClr val="tx1"/>
                </a:solidFill>
              </a:rPr>
              <a:t>people.</a:t>
            </a:r>
          </a:p>
          <a:p>
            <a:r>
              <a:rPr lang="en-GB" sz="2200" dirty="0" smtClean="0">
                <a:solidFill>
                  <a:schemeClr val="tx1"/>
                </a:solidFill>
              </a:rPr>
              <a:t>Communities can be more or less </a:t>
            </a:r>
            <a:r>
              <a:rPr lang="en-GB" sz="2200" dirty="0">
                <a:solidFill>
                  <a:schemeClr val="tx1"/>
                </a:solidFill>
              </a:rPr>
              <a:t>formally recognised (e.g., the Erasmus community</a:t>
            </a:r>
            <a:r>
              <a:rPr lang="en-GB" sz="2200" dirty="0" smtClean="0">
                <a:solidFill>
                  <a:schemeClr val="tx1"/>
                </a:solidFill>
              </a:rPr>
              <a:t>).</a:t>
            </a:r>
          </a:p>
          <a:p>
            <a:r>
              <a:rPr lang="en-GB" sz="2200" dirty="0" smtClean="0">
                <a:solidFill>
                  <a:schemeClr val="tx1"/>
                </a:solidFill>
              </a:rPr>
              <a:t>Communities </a:t>
            </a:r>
            <a:r>
              <a:rPr lang="en-GB" sz="2200" dirty="0">
                <a:solidFill>
                  <a:schemeClr val="tx1"/>
                </a:solidFill>
              </a:rPr>
              <a:t>can be contested by </a:t>
            </a:r>
            <a:r>
              <a:rPr lang="en-GB" sz="2200" dirty="0" smtClean="0">
                <a:solidFill>
                  <a:schemeClr val="tx1"/>
                </a:solidFill>
              </a:rPr>
              <a:t>individual members,</a:t>
            </a:r>
            <a:r>
              <a:rPr lang="sl-SI" sz="2200" dirty="0" smtClean="0">
                <a:solidFill>
                  <a:schemeClr val="tx1"/>
                </a:solidFill>
              </a:rPr>
              <a:t> </a:t>
            </a:r>
            <a:r>
              <a:rPr lang="sl-SI" sz="2200" dirty="0">
                <a:solidFill>
                  <a:schemeClr val="tx1"/>
                </a:solidFill>
              </a:rPr>
              <a:t>who may not identify with the group in </a:t>
            </a:r>
            <a:r>
              <a:rPr lang="sl-SI" sz="2200" dirty="0" smtClean="0">
                <a:solidFill>
                  <a:schemeClr val="tx1"/>
                </a:solidFill>
              </a:rPr>
              <a:t>every respect.</a:t>
            </a:r>
            <a:endParaRPr lang="it-IT" sz="2200" dirty="0">
              <a:solidFill>
                <a:schemeClr val="tx1"/>
              </a:solidFill>
            </a:endParaRPr>
          </a:p>
          <a:p>
            <a:r>
              <a:rPr lang="it-IT" sz="2200" dirty="0" smtClean="0">
                <a:solidFill>
                  <a:schemeClr val="tx1"/>
                </a:solidFill>
              </a:rPr>
              <a:t>A </a:t>
            </a:r>
            <a:r>
              <a:rPr lang="en-GB" sz="2200" dirty="0" smtClean="0">
                <a:solidFill>
                  <a:schemeClr val="tx1"/>
                </a:solidFill>
              </a:rPr>
              <a:t>community </a:t>
            </a:r>
            <a:r>
              <a:rPr lang="en-GB" sz="2200" dirty="0">
                <a:solidFill>
                  <a:schemeClr val="tx1"/>
                </a:solidFill>
              </a:rPr>
              <a:t>is produced and reproduced by the media and education (e.g., the </a:t>
            </a:r>
            <a:r>
              <a:rPr lang="en-GB" sz="2200" dirty="0" smtClean="0">
                <a:solidFill>
                  <a:schemeClr val="tx1"/>
                </a:solidFill>
              </a:rPr>
              <a:t>constant presentation of </a:t>
            </a:r>
            <a:r>
              <a:rPr lang="en-GB" sz="2200" dirty="0">
                <a:solidFill>
                  <a:schemeClr val="tx1"/>
                </a:solidFill>
              </a:rPr>
              <a:t>the national historical and artistic </a:t>
            </a:r>
            <a:r>
              <a:rPr lang="en-GB" sz="2200" dirty="0" smtClean="0">
                <a:solidFill>
                  <a:schemeClr val="tx1"/>
                </a:solidFill>
              </a:rPr>
              <a:t>heritage, </a:t>
            </a:r>
            <a:r>
              <a:rPr lang="en-GB" sz="2200" dirty="0">
                <a:solidFill>
                  <a:schemeClr val="tx1"/>
                </a:solidFill>
              </a:rPr>
              <a:t>the national football team, etc</a:t>
            </a:r>
            <a:r>
              <a:rPr lang="en-GB" sz="2200" dirty="0" smtClean="0">
                <a:solidFill>
                  <a:schemeClr val="tx1"/>
                </a:solidFill>
              </a:rPr>
              <a:t>. in the media)</a:t>
            </a:r>
            <a:r>
              <a:rPr lang="en-GB" sz="2200" dirty="0">
                <a:solidFill>
                  <a:schemeClr val="tx1"/>
                </a:solidFill>
              </a:rPr>
              <a:t>. </a:t>
            </a:r>
            <a:endParaRPr lang="en-GB" sz="2200" b="1" dirty="0">
              <a:solidFill>
                <a:schemeClr val="tx1"/>
              </a:solidFill>
            </a:endParaRPr>
          </a:p>
          <a:p>
            <a:endParaRPr lang="en-GB" sz="1400" b="1" dirty="0" smtClean="0">
              <a:solidFill>
                <a:schemeClr val="tx1">
                  <a:lumMod val="75000"/>
                  <a:lumOff val="25000"/>
                </a:schemeClr>
              </a:solidFill>
            </a:endParaRPr>
          </a:p>
          <a:p>
            <a:endParaRPr lang="en-GB" sz="1200" dirty="0" smtClean="0">
              <a:solidFill>
                <a:schemeClr val="tx1">
                  <a:lumMod val="75000"/>
                  <a:lumOff val="25000"/>
                </a:schemeClr>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9</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51</a:t>
            </a:r>
            <a:endParaRPr lang="en-US" sz="2400" b="1" dirty="0">
              <a:solidFill>
                <a:srgbClr val="FA3C08"/>
              </a:solidFill>
            </a:endParaRPr>
          </a:p>
        </p:txBody>
      </p:sp>
    </p:spTree>
    <p:extLst>
      <p:ext uri="{BB962C8B-B14F-4D97-AF65-F5344CB8AC3E}">
        <p14:creationId xmlns:p14="http://schemas.microsoft.com/office/powerpoint/2010/main" val="1158771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2374</TotalTime>
  <Words>2771</Words>
  <Application>Microsoft Office PowerPoint</Application>
  <PresentationFormat>Presentazione su schermo (4:3)</PresentationFormat>
  <Paragraphs>176</Paragraphs>
  <Slides>32</Slides>
  <Notes>5</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Office Theme</vt:lpstr>
      <vt:lpstr> Module 2 slides </vt:lpstr>
      <vt:lpstr>CULTURE SHOCK</vt:lpstr>
      <vt:lpstr>Culture shock - early views (1)</vt:lpstr>
      <vt:lpstr>Culture shock - early views (2)</vt:lpstr>
      <vt:lpstr>Culture shock - manage with caution (1)</vt:lpstr>
      <vt:lpstr>Culture shock - manage with caution (2)</vt:lpstr>
      <vt:lpstr>Culture shock among Erasmus students</vt:lpstr>
      <vt:lpstr>Social networks abroad</vt:lpstr>
      <vt:lpstr>Imagined communities</vt:lpstr>
      <vt:lpstr>Imagined communities: origin of the expression</vt:lpstr>
      <vt:lpstr>Contact with locals</vt:lpstr>
      <vt:lpstr> ‘Locals’: friends and language</vt:lpstr>
      <vt:lpstr>‘Locals’: culture</vt:lpstr>
      <vt:lpstr>The Erasmus bubble</vt:lpstr>
      <vt:lpstr>The Erasmus bubble and intercultural learning</vt:lpstr>
      <vt:lpstr>Language learning/use while abroad</vt:lpstr>
      <vt:lpstr>The Erasmus bubble and language learning</vt:lpstr>
      <vt:lpstr>Lingua francas and language learning (1)</vt:lpstr>
      <vt:lpstr>Lingua francas and language learning (2)</vt:lpstr>
      <vt:lpstr>Languaging abroad </vt:lpstr>
      <vt:lpstr>Language and the self</vt:lpstr>
      <vt:lpstr>ACADEMIC LIFE</vt:lpstr>
      <vt:lpstr>A different academic environment</vt:lpstr>
      <vt:lpstr>Assumptions about education</vt:lpstr>
      <vt:lpstr>ETHNOGRAPHY</vt:lpstr>
      <vt:lpstr>What is ethnography?</vt:lpstr>
      <vt:lpstr>Mobility and ethnography</vt:lpstr>
      <vt:lpstr>Ethnography and intercultural learning</vt:lpstr>
      <vt:lpstr>Critical incidents</vt:lpstr>
      <vt:lpstr>What is a critical incident?</vt:lpstr>
      <vt:lpstr>Intercultural encounters</vt:lpstr>
      <vt:lpstr>Creative commons</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CB</cp:lastModifiedBy>
  <cp:revision>228</cp:revision>
  <dcterms:created xsi:type="dcterms:W3CDTF">2012-10-10T14:15:21Z</dcterms:created>
  <dcterms:modified xsi:type="dcterms:W3CDTF">2015-09-15T21:13:21Z</dcterms:modified>
</cp:coreProperties>
</file>