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70" r:id="rId3"/>
    <p:sldId id="27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5E0CADC0-B4CE-461F-A660-6C5BDC26A0EC}"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33768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2243488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5E0CADC0-B4CE-461F-A660-6C5BDC26A0EC}"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419551913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2584466751"/>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DE043E9-76CB-472B-A498-DFC087B8DF9F}" type="datetimeFigureOut">
              <a:rPr lang="en-GB" smtClean="0"/>
              <a:t>20/10/2016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3697802731"/>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DE043E9-76CB-472B-A498-DFC087B8DF9F}" type="datetimeFigureOut">
              <a:rPr lang="en-GB" smtClean="0"/>
              <a:t>20/10/2016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4274678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043E9-76CB-472B-A498-DFC087B8DF9F}" type="datetimeFigureOut">
              <a:rPr lang="en-GB" smtClean="0"/>
              <a:t>20/10/2016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753815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5E0CADC0-B4CE-461F-A660-6C5BDC26A0EC}"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36500858"/>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2DE043E9-76CB-472B-A498-DFC087B8DF9F}" type="datetimeFigureOut">
              <a:rPr lang="en-GB" smtClean="0"/>
              <a:t>20/10/2016</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855108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1462273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DE043E9-76CB-472B-A498-DFC087B8DF9F}" type="datetimeFigureOut">
              <a:rPr lang="en-GB" smtClean="0"/>
              <a:t>20/10/2016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CADC0-B4CE-461F-A660-6C5BDC26A0EC}" type="slidenum">
              <a:rPr lang="en-GB" smtClean="0"/>
              <a:t>‹#›</a:t>
            </a:fld>
            <a:endParaRPr lang="en-GB"/>
          </a:p>
        </p:txBody>
      </p:sp>
    </p:spTree>
    <p:extLst>
      <p:ext uri="{BB962C8B-B14F-4D97-AF65-F5344CB8AC3E}">
        <p14:creationId xmlns:p14="http://schemas.microsoft.com/office/powerpoint/2010/main" val="3576522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2DE043E9-76CB-472B-A498-DFC087B8DF9F}" type="datetimeFigureOut">
              <a:rPr lang="en-GB" smtClean="0"/>
              <a:t>20/10/2016</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5E0CADC0-B4CE-461F-A660-6C5BDC26A0EC}"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4726065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dirty="0" err="1" smtClean="0"/>
              <a:t>Entonación</a:t>
            </a:r>
            <a:r>
              <a:rPr lang="en-GB" sz="7200" dirty="0" smtClean="0"/>
              <a:t> en </a:t>
            </a:r>
            <a:r>
              <a:rPr lang="en-GB" sz="7200" dirty="0" err="1" smtClean="0"/>
              <a:t>español</a:t>
            </a:r>
            <a:r>
              <a:rPr lang="en-GB" sz="7200" dirty="0" smtClean="0"/>
              <a:t> </a:t>
            </a:r>
            <a:br>
              <a:rPr lang="en-GB" sz="7200" dirty="0" smtClean="0"/>
            </a:br>
            <a:r>
              <a:rPr lang="en-GB" sz="7200" dirty="0" err="1" smtClean="0"/>
              <a:t>Actividad</a:t>
            </a:r>
            <a:r>
              <a:rPr lang="en-GB" sz="7200" dirty="0" smtClean="0"/>
              <a:t> 1</a:t>
            </a:r>
            <a:endParaRPr lang="en-GB" sz="7200" dirty="0"/>
          </a:p>
        </p:txBody>
      </p:sp>
      <p:sp>
        <p:nvSpPr>
          <p:cNvPr id="3" name="Subtitle 2"/>
          <p:cNvSpPr>
            <a:spLocks noGrp="1"/>
          </p:cNvSpPr>
          <p:nvPr>
            <p:ph type="subTitle" idx="1"/>
          </p:nvPr>
        </p:nvSpPr>
        <p:spPr>
          <a:xfrm>
            <a:off x="1202268" y="5979196"/>
            <a:ext cx="10346266" cy="742279"/>
          </a:xfrm>
        </p:spPr>
        <p:txBody>
          <a:bodyPr>
            <a:noAutofit/>
          </a:bodyPr>
          <a:lstStyle/>
          <a:p>
            <a:r>
              <a:rPr lang="en-GB" sz="1600" dirty="0" err="1" smtClean="0"/>
              <a:t>Producido</a:t>
            </a:r>
            <a:r>
              <a:rPr lang="en-GB" sz="1600" dirty="0" smtClean="0"/>
              <a:t> </a:t>
            </a:r>
            <a:r>
              <a:rPr lang="en-GB" sz="1600" dirty="0" err="1" smtClean="0"/>
              <a:t>por</a:t>
            </a:r>
            <a:r>
              <a:rPr lang="en-GB" sz="1600" dirty="0" smtClean="0"/>
              <a:t> </a:t>
            </a:r>
            <a:r>
              <a:rPr lang="en-GB" sz="1600" dirty="0" err="1" smtClean="0"/>
              <a:t>Mireia</a:t>
            </a:r>
            <a:r>
              <a:rPr lang="en-GB" sz="1600" dirty="0" smtClean="0"/>
              <a:t> Bosch - </a:t>
            </a:r>
            <a:r>
              <a:rPr lang="en-GB" sz="1600" dirty="0" err="1" smtClean="0"/>
              <a:t>Universitat</a:t>
            </a:r>
            <a:r>
              <a:rPr lang="en-GB" sz="1600" dirty="0" smtClean="0"/>
              <a:t> de Girona  COORDINADO Y PUBLICADO </a:t>
            </a:r>
            <a:r>
              <a:rPr lang="en-GB" sz="1600" dirty="0" err="1" smtClean="0"/>
              <a:t>por</a:t>
            </a:r>
            <a:r>
              <a:rPr lang="en-GB" sz="1600" dirty="0" smtClean="0"/>
              <a:t> Antonio Martínez-Arboleda  University of Leeds</a:t>
            </a:r>
            <a:endParaRPr lang="en-GB" sz="1600" dirty="0"/>
          </a:p>
        </p:txBody>
      </p:sp>
    </p:spTree>
    <p:extLst>
      <p:ext uri="{BB962C8B-B14F-4D97-AF65-F5344CB8AC3E}">
        <p14:creationId xmlns:p14="http://schemas.microsoft.com/office/powerpoint/2010/main" val="34049735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introducciÓn</a:t>
            </a:r>
            <a:endParaRPr lang="en-GB" dirty="0"/>
          </a:p>
        </p:txBody>
      </p:sp>
      <p:sp>
        <p:nvSpPr>
          <p:cNvPr id="3" name="Content Placeholder 2"/>
          <p:cNvSpPr>
            <a:spLocks noGrp="1"/>
          </p:cNvSpPr>
          <p:nvPr>
            <p:ph idx="1"/>
          </p:nvPr>
        </p:nvSpPr>
        <p:spPr>
          <a:xfrm>
            <a:off x="1251678" y="1270000"/>
            <a:ext cx="10178322" cy="5388377"/>
          </a:xfrm>
        </p:spPr>
        <p:txBody>
          <a:bodyPr>
            <a:normAutofit/>
          </a:bodyPr>
          <a:lstStyle/>
          <a:p>
            <a:pPr marL="0" indent="0">
              <a:buNone/>
            </a:pPr>
            <a:r>
              <a:rPr lang="es-ES" sz="2400" dirty="0"/>
              <a:t>La entonación es un elemento clave de la comunicación. Los hablantes nativos de una lengua no nos damos cuenta de las curvas melódicas que realizamos durante el habla, pero es necesario saber que hay lenguas que se diferencian también en la forma de entonar. </a:t>
            </a:r>
            <a:endParaRPr lang="es-ES" sz="2400" dirty="0" smtClean="0"/>
          </a:p>
          <a:p>
            <a:pPr marL="0" indent="0">
              <a:buNone/>
            </a:pPr>
            <a:endParaRPr lang="es-ES" sz="2400" dirty="0"/>
          </a:p>
          <a:p>
            <a:pPr marL="0" indent="0">
              <a:buNone/>
            </a:pPr>
            <a:r>
              <a:rPr lang="es-ES" sz="2400" dirty="0" smtClean="0"/>
              <a:t>La </a:t>
            </a:r>
            <a:r>
              <a:rPr lang="es-ES" sz="2400" dirty="0"/>
              <a:t>enseñanza de la entonación parece que a veces queda a un lado en los materiales didácticos y no se le da tanta importancia como a los aspectos puramente gramaticales. No obstante, un buen aprendizaje, tanto de la pronunciación como de la entonación, facilita la buena comunicación. </a:t>
            </a:r>
            <a:endParaRPr lang="es-ES" sz="2400" dirty="0" smtClean="0"/>
          </a:p>
          <a:p>
            <a:pPr marL="0" indent="0">
              <a:buNone/>
            </a:pPr>
            <a:endParaRPr lang="en-GB" sz="2400" dirty="0"/>
          </a:p>
        </p:txBody>
      </p:sp>
    </p:spTree>
    <p:extLst>
      <p:ext uri="{BB962C8B-B14F-4D97-AF65-F5344CB8AC3E}">
        <p14:creationId xmlns:p14="http://schemas.microsoft.com/office/powerpoint/2010/main" val="111277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introducciÓn</a:t>
            </a:r>
            <a:endParaRPr lang="en-GB" dirty="0"/>
          </a:p>
        </p:txBody>
      </p:sp>
      <p:sp>
        <p:nvSpPr>
          <p:cNvPr id="3" name="Content Placeholder 2"/>
          <p:cNvSpPr>
            <a:spLocks noGrp="1"/>
          </p:cNvSpPr>
          <p:nvPr>
            <p:ph idx="1"/>
          </p:nvPr>
        </p:nvSpPr>
        <p:spPr>
          <a:xfrm>
            <a:off x="1251678" y="1308637"/>
            <a:ext cx="10178322" cy="5208073"/>
          </a:xfrm>
        </p:spPr>
        <p:txBody>
          <a:bodyPr>
            <a:normAutofit/>
          </a:bodyPr>
          <a:lstStyle/>
          <a:p>
            <a:pPr marL="0" indent="0">
              <a:buNone/>
            </a:pPr>
            <a:r>
              <a:rPr lang="es-ES" sz="2400" dirty="0" smtClean="0"/>
              <a:t>La </a:t>
            </a:r>
            <a:r>
              <a:rPr lang="es-ES" sz="2400" dirty="0"/>
              <a:t>lengua española presenta una cantidad de diferenciaciones </a:t>
            </a:r>
            <a:r>
              <a:rPr lang="es-ES" sz="2400" dirty="0" err="1"/>
              <a:t>entonativas</a:t>
            </a:r>
            <a:r>
              <a:rPr lang="es-ES" sz="2400" dirty="0"/>
              <a:t> que para un estudiante no nativo pueden resultar de gran complicación. Además, las situaciones comunicativas en las que los estudiantes os podéis encontrar en vuestro día a día son infinitas y eso puede crear una multitud de dudas</a:t>
            </a:r>
            <a:r>
              <a:rPr lang="es-ES" sz="2400" dirty="0" smtClean="0"/>
              <a:t>.</a:t>
            </a:r>
          </a:p>
          <a:p>
            <a:pPr marL="0" indent="0">
              <a:buNone/>
            </a:pPr>
            <a:endParaRPr lang="es-ES" sz="2400" dirty="0"/>
          </a:p>
          <a:p>
            <a:pPr marL="0" indent="0">
              <a:buNone/>
            </a:pPr>
            <a:r>
              <a:rPr lang="es-ES" sz="2400" dirty="0" smtClean="0"/>
              <a:t>A </a:t>
            </a:r>
            <a:r>
              <a:rPr lang="es-ES" sz="2400" dirty="0"/>
              <a:t>diferencia de la lengua escrita, la lengua oral permite a los hablantes expresar una misma información con diferentes estados de ánimo según la entonación que se utiliza. </a:t>
            </a:r>
            <a:endParaRPr lang="es-ES" sz="2400" dirty="0" smtClean="0"/>
          </a:p>
          <a:p>
            <a:pPr marL="0" indent="0">
              <a:buNone/>
            </a:pPr>
            <a:endParaRPr lang="es-ES" sz="2400" dirty="0"/>
          </a:p>
          <a:p>
            <a:pPr marL="0" indent="0">
              <a:buNone/>
            </a:pPr>
            <a:r>
              <a:rPr lang="es-ES" sz="2400" dirty="0" smtClean="0"/>
              <a:t>En </a:t>
            </a:r>
            <a:r>
              <a:rPr lang="es-ES" sz="2400" dirty="0"/>
              <a:t>este ejercicio nos hemos basado en </a:t>
            </a:r>
            <a:r>
              <a:rPr lang="es-ES" sz="2400" dirty="0" smtClean="0"/>
              <a:t>cinco grabaciones para </a:t>
            </a:r>
            <a:r>
              <a:rPr lang="es-ES" sz="2400" dirty="0"/>
              <a:t>que los estudiantes </a:t>
            </a:r>
            <a:r>
              <a:rPr lang="es-ES" sz="2400" dirty="0" smtClean="0"/>
              <a:t>apreciéis distintas formas de comunicar emociones. </a:t>
            </a:r>
            <a:endParaRPr lang="en-GB" dirty="0"/>
          </a:p>
        </p:txBody>
      </p:sp>
    </p:spTree>
    <p:extLst>
      <p:ext uri="{BB962C8B-B14F-4D97-AF65-F5344CB8AC3E}">
        <p14:creationId xmlns:p14="http://schemas.microsoft.com/office/powerpoint/2010/main" val="1047125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1</a:t>
            </a:r>
            <a:endParaRPr lang="en-GB" dirty="0"/>
          </a:p>
        </p:txBody>
      </p:sp>
      <p:sp>
        <p:nvSpPr>
          <p:cNvPr id="3" name="Content Placeholder 2"/>
          <p:cNvSpPr>
            <a:spLocks noGrp="1"/>
          </p:cNvSpPr>
          <p:nvPr>
            <p:ph idx="1"/>
          </p:nvPr>
        </p:nvSpPr>
        <p:spPr>
          <a:xfrm>
            <a:off x="1251678" y="1270000"/>
            <a:ext cx="10178322" cy="5587999"/>
          </a:xfrm>
        </p:spPr>
        <p:txBody>
          <a:bodyPr>
            <a:normAutofit fontScale="77500" lnSpcReduction="20000"/>
          </a:bodyPr>
          <a:lstStyle/>
          <a:p>
            <a:pPr marL="45720" indent="0">
              <a:buNone/>
            </a:pPr>
            <a:r>
              <a:rPr lang="es-ES" sz="3000" b="1" dirty="0" smtClean="0"/>
              <a:t>María </a:t>
            </a:r>
            <a:r>
              <a:rPr lang="es-ES" sz="3000" b="1" dirty="0"/>
              <a:t>está muy contenta porque por fin ha ganado el concurso y va a darle la buena noticia a su amigo Tomás. </a:t>
            </a:r>
            <a:r>
              <a:rPr lang="es-ES" sz="3000" b="1" dirty="0" smtClean="0"/>
              <a:t>Escucha la grabación y responde a esta pregunta: ¿Qué </a:t>
            </a:r>
            <a:r>
              <a:rPr lang="es-ES" sz="3000" b="1" dirty="0"/>
              <a:t>expresa la reacción de Tomás? </a:t>
            </a:r>
          </a:p>
          <a:p>
            <a:pPr marL="45720" indent="0">
              <a:buNone/>
            </a:pPr>
            <a:endParaRPr lang="es-ES" sz="3000" dirty="0"/>
          </a:p>
          <a:p>
            <a:pPr marL="45720" indent="0">
              <a:buNone/>
            </a:pPr>
            <a:r>
              <a:rPr lang="es-ES" sz="3000" dirty="0" smtClean="0"/>
              <a:t>-María</a:t>
            </a:r>
            <a:r>
              <a:rPr lang="es-ES" sz="3000" dirty="0"/>
              <a:t>: ¡He ganado el concurso!</a:t>
            </a:r>
          </a:p>
          <a:p>
            <a:pPr marL="45720" indent="0">
              <a:buNone/>
            </a:pPr>
            <a:r>
              <a:rPr lang="es-ES" sz="3000" dirty="0" smtClean="0"/>
              <a:t>-Tomás</a:t>
            </a:r>
            <a:r>
              <a:rPr lang="es-ES" sz="3000" dirty="0"/>
              <a:t>: Vaya, ¡qué sorpresa</a:t>
            </a:r>
            <a:r>
              <a:rPr lang="es-ES" sz="3000" dirty="0" smtClean="0"/>
              <a:t>!</a:t>
            </a:r>
          </a:p>
          <a:p>
            <a:pPr marL="45720" indent="0">
              <a:buNone/>
            </a:pPr>
            <a:endParaRPr lang="es-ES" sz="3000" dirty="0"/>
          </a:p>
          <a:p>
            <a:pPr marL="560070" indent="-514350">
              <a:buFont typeface="+mj-lt"/>
              <a:buAutoNum type="alphaLcPeriod"/>
            </a:pPr>
            <a:r>
              <a:rPr lang="es-ES" sz="3000" dirty="0" smtClean="0"/>
              <a:t>Enfado</a:t>
            </a:r>
            <a:endParaRPr lang="es-ES" sz="3000" dirty="0"/>
          </a:p>
          <a:p>
            <a:pPr marL="560070" indent="-514350">
              <a:buFont typeface="+mj-lt"/>
              <a:buAutoNum type="alphaLcPeriod"/>
            </a:pPr>
            <a:r>
              <a:rPr lang="es-ES" sz="3000" dirty="0" smtClean="0"/>
              <a:t>Confusión</a:t>
            </a:r>
            <a:endParaRPr lang="es-ES" sz="3000" dirty="0"/>
          </a:p>
          <a:p>
            <a:pPr marL="560070" indent="-514350">
              <a:buFont typeface="+mj-lt"/>
              <a:buAutoNum type="alphaLcPeriod"/>
            </a:pPr>
            <a:r>
              <a:rPr lang="es-ES" sz="3000" dirty="0" smtClean="0"/>
              <a:t>Sorpresa</a:t>
            </a:r>
            <a:endParaRPr lang="es-ES" sz="3000" dirty="0"/>
          </a:p>
          <a:p>
            <a:pPr marL="560070" indent="-514350">
              <a:buFont typeface="+mj-lt"/>
              <a:buAutoNum type="alphaLcPeriod"/>
            </a:pPr>
            <a:r>
              <a:rPr lang="es-ES" sz="3000" dirty="0" smtClean="0"/>
              <a:t>Desprecio</a:t>
            </a:r>
          </a:p>
          <a:p>
            <a:pPr marL="560070" indent="-514350">
              <a:buAutoNum type="alphaLcPeriod" startAt="4"/>
            </a:pPr>
            <a:endParaRPr lang="es-ES" sz="3000" dirty="0"/>
          </a:p>
          <a:p>
            <a:pPr marL="45720" indent="0">
              <a:buNone/>
            </a:pPr>
            <a:r>
              <a:rPr lang="es-ES" sz="3000" dirty="0" smtClean="0"/>
              <a:t>Puedes encontrar la solución en la </a:t>
            </a:r>
            <a:r>
              <a:rPr lang="es-ES" sz="3000" b="1" dirty="0" smtClean="0"/>
              <a:t>diapositiva siguiente.</a:t>
            </a:r>
            <a:endParaRPr lang="es-ES" sz="3000" b="1" dirty="0"/>
          </a:p>
          <a:p>
            <a:endParaRPr lang="en-GB" dirty="0"/>
          </a:p>
        </p:txBody>
      </p:sp>
      <p:pic>
        <p:nvPicPr>
          <p:cNvPr id="4" name="actividad 1 grab.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98705" y="3024599"/>
            <a:ext cx="609600" cy="609600"/>
          </a:xfrm>
          <a:prstGeom prst="rect">
            <a:avLst/>
          </a:prstGeom>
          <a:solidFill>
            <a:schemeClr val="accent1"/>
          </a:solidFill>
        </p:spPr>
      </p:pic>
    </p:spTree>
    <p:extLst>
      <p:ext uri="{BB962C8B-B14F-4D97-AF65-F5344CB8AC3E}">
        <p14:creationId xmlns:p14="http://schemas.microsoft.com/office/powerpoint/2010/main" val="104408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0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1 - soluciÓn</a:t>
            </a:r>
            <a:endParaRPr lang="en-GB" dirty="0"/>
          </a:p>
        </p:txBody>
      </p:sp>
      <p:sp>
        <p:nvSpPr>
          <p:cNvPr id="3" name="Content Placeholder 2"/>
          <p:cNvSpPr>
            <a:spLocks noGrp="1"/>
          </p:cNvSpPr>
          <p:nvPr>
            <p:ph idx="1"/>
          </p:nvPr>
        </p:nvSpPr>
        <p:spPr>
          <a:xfrm>
            <a:off x="1251678" y="1540933"/>
            <a:ext cx="10178322" cy="4338659"/>
          </a:xfrm>
        </p:spPr>
        <p:txBody>
          <a:bodyPr>
            <a:normAutofit/>
          </a:bodyPr>
          <a:lstStyle/>
          <a:p>
            <a:pPr marL="45720" indent="0">
              <a:buNone/>
            </a:pPr>
            <a:r>
              <a:rPr lang="es-ES" sz="2600" dirty="0" smtClean="0"/>
              <a:t>La reacción de Tomás expresa </a:t>
            </a:r>
            <a:r>
              <a:rPr lang="es-ES" sz="2600" b="1" dirty="0" smtClean="0"/>
              <a:t>sorpresa</a:t>
            </a:r>
            <a:r>
              <a:rPr lang="es-ES" sz="2600" dirty="0" smtClean="0"/>
              <a:t>. Escucha de nuevo la grabación. </a:t>
            </a:r>
            <a:endParaRPr lang="es-ES" sz="2600" dirty="0"/>
          </a:p>
          <a:p>
            <a:pPr marL="45720" indent="0">
              <a:buNone/>
            </a:pPr>
            <a:endParaRPr lang="es-ES" sz="2600" dirty="0" smtClean="0"/>
          </a:p>
          <a:p>
            <a:pPr marL="45720" indent="0">
              <a:buNone/>
            </a:pPr>
            <a:r>
              <a:rPr lang="es-ES" sz="2600" dirty="0" smtClean="0"/>
              <a:t>-María</a:t>
            </a:r>
            <a:r>
              <a:rPr lang="es-ES" sz="2600" dirty="0"/>
              <a:t>: ¡He ganado el concurso!</a:t>
            </a:r>
          </a:p>
          <a:p>
            <a:pPr marL="45720" indent="0">
              <a:buNone/>
            </a:pPr>
            <a:r>
              <a:rPr lang="es-ES" sz="2600" dirty="0" smtClean="0"/>
              <a:t>-Tomás</a:t>
            </a:r>
            <a:r>
              <a:rPr lang="es-ES" sz="2600" dirty="0"/>
              <a:t>: Vaya, ¡qué sorpresa</a:t>
            </a:r>
            <a:r>
              <a:rPr lang="es-ES" sz="2600" dirty="0" smtClean="0"/>
              <a:t>!</a:t>
            </a:r>
          </a:p>
          <a:p>
            <a:pPr marL="45720" indent="0">
              <a:buNone/>
            </a:pPr>
            <a:endParaRPr lang="es-ES" dirty="0"/>
          </a:p>
          <a:p>
            <a:pPr marL="0" indent="0">
              <a:buNone/>
            </a:pPr>
            <a:endParaRPr lang="en-GB" dirty="0"/>
          </a:p>
        </p:txBody>
      </p:sp>
      <p:pic>
        <p:nvPicPr>
          <p:cNvPr id="4" name="actividad 1 grab.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40133" y="2728265"/>
            <a:ext cx="609600" cy="609600"/>
          </a:xfrm>
          <a:prstGeom prst="rect">
            <a:avLst/>
          </a:prstGeom>
          <a:solidFill>
            <a:schemeClr val="accent1"/>
          </a:solidFill>
        </p:spPr>
      </p:pic>
    </p:spTree>
    <p:extLst>
      <p:ext uri="{BB962C8B-B14F-4D97-AF65-F5344CB8AC3E}">
        <p14:creationId xmlns:p14="http://schemas.microsoft.com/office/powerpoint/2010/main" val="22072445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0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2</a:t>
            </a:r>
            <a:endParaRPr lang="en-GB" dirty="0"/>
          </a:p>
        </p:txBody>
      </p:sp>
      <p:sp>
        <p:nvSpPr>
          <p:cNvPr id="3" name="Content Placeholder 2"/>
          <p:cNvSpPr>
            <a:spLocks noGrp="1"/>
          </p:cNvSpPr>
          <p:nvPr>
            <p:ph idx="1"/>
          </p:nvPr>
        </p:nvSpPr>
        <p:spPr>
          <a:xfrm>
            <a:off x="1251678" y="1524000"/>
            <a:ext cx="10178322" cy="5079999"/>
          </a:xfrm>
        </p:spPr>
        <p:txBody>
          <a:bodyPr>
            <a:normAutofit fontScale="92500"/>
          </a:bodyPr>
          <a:lstStyle/>
          <a:p>
            <a:pPr marL="0" indent="0">
              <a:buNone/>
            </a:pPr>
            <a:r>
              <a:rPr lang="es-ES" sz="2400" b="1" dirty="0" smtClean="0"/>
              <a:t>Y </a:t>
            </a:r>
            <a:r>
              <a:rPr lang="es-ES" sz="2400" b="1" dirty="0"/>
              <a:t>en este caso, ¿cuál es la reacción de Tomás</a:t>
            </a:r>
            <a:r>
              <a:rPr lang="es-ES" sz="2400" b="1" dirty="0" smtClean="0"/>
              <a:t>? Escucha la grabación de nuevo. </a:t>
            </a:r>
          </a:p>
          <a:p>
            <a:pPr marL="0" indent="0">
              <a:buNone/>
            </a:pPr>
            <a:endParaRPr lang="es-ES" sz="2400" dirty="0" smtClean="0"/>
          </a:p>
          <a:p>
            <a:pPr marL="0" indent="0">
              <a:buNone/>
            </a:pPr>
            <a:r>
              <a:rPr lang="es-ES" sz="2400" dirty="0" smtClean="0"/>
              <a:t>-María</a:t>
            </a:r>
            <a:r>
              <a:rPr lang="es-ES" sz="2400" dirty="0"/>
              <a:t>: </a:t>
            </a:r>
            <a:r>
              <a:rPr lang="es-ES" sz="2400" dirty="0" smtClean="0"/>
              <a:t>¡</a:t>
            </a:r>
            <a:r>
              <a:rPr lang="es-ES" sz="2400" dirty="0"/>
              <a:t>He ganado el concurso!</a:t>
            </a:r>
          </a:p>
          <a:p>
            <a:pPr marL="0" indent="0">
              <a:buNone/>
            </a:pPr>
            <a:r>
              <a:rPr lang="es-ES" sz="2400" dirty="0" smtClean="0"/>
              <a:t>-Tomás</a:t>
            </a:r>
            <a:r>
              <a:rPr lang="es-ES" sz="2400" dirty="0"/>
              <a:t>: </a:t>
            </a:r>
            <a:r>
              <a:rPr lang="es-ES" sz="2400" dirty="0" smtClean="0"/>
              <a:t> Vaya</a:t>
            </a:r>
            <a:r>
              <a:rPr lang="es-ES" sz="2400" dirty="0"/>
              <a:t>… qué sorpresa</a:t>
            </a:r>
            <a:r>
              <a:rPr lang="es-ES" sz="2400" dirty="0" smtClean="0"/>
              <a:t>.</a:t>
            </a:r>
          </a:p>
          <a:p>
            <a:pPr marL="0" indent="0">
              <a:buNone/>
            </a:pPr>
            <a:endParaRPr lang="es-ES" sz="2400" dirty="0"/>
          </a:p>
          <a:p>
            <a:pPr marL="457200" indent="-457200">
              <a:buFont typeface="+mj-lt"/>
              <a:buAutoNum type="alphaLcPeriod"/>
            </a:pPr>
            <a:r>
              <a:rPr lang="es-ES" sz="2400" dirty="0"/>
              <a:t>Sorpresa</a:t>
            </a:r>
          </a:p>
          <a:p>
            <a:pPr marL="457200" indent="-457200">
              <a:buFont typeface="+mj-lt"/>
              <a:buAutoNum type="alphaLcPeriod"/>
            </a:pPr>
            <a:r>
              <a:rPr lang="es-ES" sz="2400" dirty="0" smtClean="0"/>
              <a:t>Tristeza</a:t>
            </a:r>
            <a:endParaRPr lang="es-ES" sz="2400" dirty="0"/>
          </a:p>
          <a:p>
            <a:pPr marL="457200" indent="-457200">
              <a:buFont typeface="+mj-lt"/>
              <a:buAutoNum type="alphaLcPeriod"/>
            </a:pPr>
            <a:r>
              <a:rPr lang="es-ES" sz="2400" dirty="0" smtClean="0"/>
              <a:t>Preocupación</a:t>
            </a:r>
            <a:endParaRPr lang="es-ES" sz="2400" dirty="0"/>
          </a:p>
          <a:p>
            <a:pPr marL="457200" indent="-457200">
              <a:buFont typeface="+mj-lt"/>
              <a:buAutoNum type="alphaLcPeriod"/>
            </a:pPr>
            <a:r>
              <a:rPr lang="es-ES" sz="2400" dirty="0" smtClean="0"/>
              <a:t>Sarcasmo</a:t>
            </a:r>
            <a:endParaRPr lang="es-ES" sz="2400" dirty="0"/>
          </a:p>
          <a:p>
            <a:pPr marL="0" indent="0">
              <a:buNone/>
            </a:pPr>
            <a:endParaRPr lang="es-ES" sz="2400" dirty="0"/>
          </a:p>
          <a:p>
            <a:pPr marL="0" indent="0">
              <a:buNone/>
            </a:pPr>
            <a:r>
              <a:rPr lang="es-ES" sz="2400" dirty="0"/>
              <a:t>Puedes encontrar la solución en la diapositiva siguiente.</a:t>
            </a:r>
          </a:p>
          <a:p>
            <a:pPr marL="0" indent="0">
              <a:buNone/>
            </a:pPr>
            <a:endParaRPr lang="es-ES" sz="2400" dirty="0"/>
          </a:p>
          <a:p>
            <a:endParaRPr lang="en-GB" dirty="0"/>
          </a:p>
        </p:txBody>
      </p:sp>
      <p:pic>
        <p:nvPicPr>
          <p:cNvPr id="4" name="actividad 1 grab.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64838" y="2711332"/>
            <a:ext cx="609600" cy="609600"/>
          </a:xfrm>
          <a:prstGeom prst="rect">
            <a:avLst/>
          </a:prstGeom>
          <a:solidFill>
            <a:schemeClr val="accent1"/>
          </a:solidFill>
        </p:spPr>
      </p:pic>
    </p:spTree>
    <p:extLst>
      <p:ext uri="{BB962C8B-B14F-4D97-AF65-F5344CB8AC3E}">
        <p14:creationId xmlns:p14="http://schemas.microsoft.com/office/powerpoint/2010/main" val="7142356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8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2 - </a:t>
            </a:r>
            <a:r>
              <a:rPr lang="en-GB" dirty="0"/>
              <a:t>soluciÓn</a:t>
            </a:r>
          </a:p>
        </p:txBody>
      </p:sp>
      <p:sp>
        <p:nvSpPr>
          <p:cNvPr id="3" name="Content Placeholder 2"/>
          <p:cNvSpPr>
            <a:spLocks noGrp="1"/>
          </p:cNvSpPr>
          <p:nvPr>
            <p:ph idx="1"/>
          </p:nvPr>
        </p:nvSpPr>
        <p:spPr>
          <a:xfrm>
            <a:off x="1251678" y="1524000"/>
            <a:ext cx="10178322" cy="5079999"/>
          </a:xfrm>
        </p:spPr>
        <p:txBody>
          <a:bodyPr>
            <a:normAutofit/>
          </a:bodyPr>
          <a:lstStyle/>
          <a:p>
            <a:pPr marL="0" indent="0">
              <a:buNone/>
            </a:pPr>
            <a:r>
              <a:rPr lang="es-ES" sz="2600" dirty="0" smtClean="0"/>
              <a:t>En </a:t>
            </a:r>
            <a:r>
              <a:rPr lang="es-ES" sz="2600" dirty="0"/>
              <a:t>este </a:t>
            </a:r>
            <a:r>
              <a:rPr lang="es-ES" sz="2600" dirty="0" smtClean="0"/>
              <a:t>caso Tomás reacciona con cierto </a:t>
            </a:r>
            <a:r>
              <a:rPr lang="es-ES" sz="2600" b="1" dirty="0" smtClean="0"/>
              <a:t>sarcasmo. </a:t>
            </a:r>
            <a:r>
              <a:rPr lang="es-ES" sz="2600" dirty="0" smtClean="0"/>
              <a:t>Escucha de nuevo la grabación.</a:t>
            </a:r>
            <a:endParaRPr lang="es-ES" sz="2600" dirty="0"/>
          </a:p>
          <a:p>
            <a:pPr marL="0" indent="0">
              <a:buNone/>
            </a:pPr>
            <a:endParaRPr lang="es-ES" sz="2600" dirty="0" smtClean="0"/>
          </a:p>
          <a:p>
            <a:pPr marL="0" indent="0">
              <a:buNone/>
            </a:pPr>
            <a:r>
              <a:rPr lang="es-ES" sz="2600" dirty="0" smtClean="0"/>
              <a:t>-María</a:t>
            </a:r>
            <a:r>
              <a:rPr lang="es-ES" sz="2600" dirty="0"/>
              <a:t>: </a:t>
            </a:r>
            <a:r>
              <a:rPr lang="es-ES" sz="2600" dirty="0" smtClean="0"/>
              <a:t>¡</a:t>
            </a:r>
            <a:r>
              <a:rPr lang="es-ES" sz="2600" dirty="0"/>
              <a:t>He ganado el concurso!</a:t>
            </a:r>
          </a:p>
          <a:p>
            <a:pPr marL="0" indent="0">
              <a:buNone/>
            </a:pPr>
            <a:r>
              <a:rPr lang="es-ES" sz="2600" dirty="0" smtClean="0"/>
              <a:t>-Tomás</a:t>
            </a:r>
            <a:r>
              <a:rPr lang="es-ES" sz="2600" dirty="0"/>
              <a:t>: </a:t>
            </a:r>
            <a:r>
              <a:rPr lang="es-ES" sz="2600" dirty="0" smtClean="0"/>
              <a:t> Vaya</a:t>
            </a:r>
            <a:r>
              <a:rPr lang="es-ES" sz="2600" dirty="0"/>
              <a:t>… qué sorpresa</a:t>
            </a:r>
            <a:r>
              <a:rPr lang="es-ES" sz="2600" dirty="0" smtClean="0"/>
              <a:t>.</a:t>
            </a:r>
          </a:p>
          <a:p>
            <a:pPr marL="0" indent="0">
              <a:buNone/>
            </a:pPr>
            <a:endParaRPr lang="es-ES" sz="2600" dirty="0"/>
          </a:p>
          <a:p>
            <a:pPr marL="0" indent="0">
              <a:buNone/>
            </a:pPr>
            <a:endParaRPr lang="es-ES" sz="2400" dirty="0"/>
          </a:p>
          <a:p>
            <a:endParaRPr lang="en-GB" dirty="0"/>
          </a:p>
        </p:txBody>
      </p:sp>
      <p:pic>
        <p:nvPicPr>
          <p:cNvPr id="4" name="actividad 1 grab.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5" y="3324858"/>
            <a:ext cx="609600" cy="609600"/>
          </a:xfrm>
          <a:prstGeom prst="rect">
            <a:avLst/>
          </a:prstGeom>
          <a:solidFill>
            <a:schemeClr val="accent1"/>
          </a:solidFill>
        </p:spPr>
      </p:pic>
    </p:spTree>
    <p:extLst>
      <p:ext uri="{BB962C8B-B14F-4D97-AF65-F5344CB8AC3E}">
        <p14:creationId xmlns:p14="http://schemas.microsoft.com/office/powerpoint/2010/main" val="22812405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8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3</a:t>
            </a:r>
            <a:endParaRPr lang="en-GB" dirty="0"/>
          </a:p>
        </p:txBody>
      </p:sp>
      <p:sp>
        <p:nvSpPr>
          <p:cNvPr id="3" name="Content Placeholder 2"/>
          <p:cNvSpPr>
            <a:spLocks noGrp="1"/>
          </p:cNvSpPr>
          <p:nvPr>
            <p:ph idx="1"/>
          </p:nvPr>
        </p:nvSpPr>
        <p:spPr>
          <a:xfrm>
            <a:off x="1251678" y="1253066"/>
            <a:ext cx="10178322" cy="5604933"/>
          </a:xfrm>
        </p:spPr>
        <p:txBody>
          <a:bodyPr>
            <a:normAutofit fontScale="92500" lnSpcReduction="20000"/>
          </a:bodyPr>
          <a:lstStyle/>
          <a:p>
            <a:pPr marL="0" indent="0">
              <a:buNone/>
            </a:pPr>
            <a:r>
              <a:rPr lang="es-ES" sz="2200" b="1" dirty="0" smtClean="0"/>
              <a:t>María </a:t>
            </a:r>
            <a:r>
              <a:rPr lang="es-ES" sz="2200" b="1" dirty="0"/>
              <a:t>y Tomás últimamente han estado jugando a cartas y parece que María siempre gana. Escucha la grabación y responde a esta pregunta: </a:t>
            </a:r>
            <a:r>
              <a:rPr lang="es-ES" sz="2200" b="1" dirty="0" smtClean="0"/>
              <a:t>¿</a:t>
            </a:r>
            <a:r>
              <a:rPr lang="es-ES" sz="2200" b="1" dirty="0"/>
              <a:t>Qué crees que expresa Tomás al perder la última </a:t>
            </a:r>
            <a:r>
              <a:rPr lang="es-ES" sz="2200" b="1" dirty="0" smtClean="0"/>
              <a:t>partida en sus dos respuestas?</a:t>
            </a:r>
            <a:endParaRPr lang="es-ES" sz="2200" b="1" dirty="0"/>
          </a:p>
          <a:p>
            <a:pPr marL="0" indent="0">
              <a:buNone/>
            </a:pPr>
            <a:endParaRPr lang="es-ES" sz="2200" dirty="0"/>
          </a:p>
          <a:p>
            <a:pPr marL="0" indent="0">
              <a:buNone/>
            </a:pPr>
            <a:r>
              <a:rPr lang="es-ES" sz="2200" dirty="0" smtClean="0"/>
              <a:t>-María</a:t>
            </a:r>
            <a:r>
              <a:rPr lang="es-ES" sz="2200" dirty="0"/>
              <a:t>: ¡Te he vuelto a ganar a las cartas!</a:t>
            </a:r>
          </a:p>
          <a:p>
            <a:pPr marL="0" indent="0">
              <a:buNone/>
            </a:pPr>
            <a:r>
              <a:rPr lang="es-ES" sz="2200" dirty="0" smtClean="0"/>
              <a:t>-Tomás</a:t>
            </a:r>
            <a:r>
              <a:rPr lang="es-ES" sz="2200" dirty="0"/>
              <a:t>: Ya veo, últimamente siempre ganas…</a:t>
            </a:r>
          </a:p>
          <a:p>
            <a:pPr marL="0" indent="0">
              <a:buNone/>
            </a:pPr>
            <a:r>
              <a:rPr lang="es-ES" sz="2200" dirty="0" smtClean="0"/>
              <a:t>-María</a:t>
            </a:r>
            <a:r>
              <a:rPr lang="es-ES" sz="2200" dirty="0"/>
              <a:t>: Sí, tengo mucha suerte.</a:t>
            </a:r>
          </a:p>
          <a:p>
            <a:pPr marL="0" indent="0">
              <a:buNone/>
            </a:pPr>
            <a:r>
              <a:rPr lang="es-ES" sz="2200" dirty="0" smtClean="0"/>
              <a:t>-Tomás</a:t>
            </a:r>
            <a:r>
              <a:rPr lang="es-ES" sz="2200" dirty="0"/>
              <a:t>: Sí, será eso</a:t>
            </a:r>
            <a:r>
              <a:rPr lang="es-ES" sz="2200" dirty="0" smtClean="0"/>
              <a:t>…</a:t>
            </a:r>
          </a:p>
          <a:p>
            <a:pPr marL="0" indent="0">
              <a:buNone/>
            </a:pPr>
            <a:endParaRPr lang="es-ES" sz="2200" dirty="0"/>
          </a:p>
          <a:p>
            <a:pPr marL="0" indent="0">
              <a:buNone/>
            </a:pPr>
            <a:r>
              <a:rPr lang="es-ES" sz="2200" dirty="0"/>
              <a:t>a.	Decepción</a:t>
            </a:r>
          </a:p>
          <a:p>
            <a:pPr marL="0" indent="0">
              <a:buNone/>
            </a:pPr>
            <a:r>
              <a:rPr lang="es-ES" sz="2200" dirty="0"/>
              <a:t>b.	Ironía</a:t>
            </a:r>
          </a:p>
          <a:p>
            <a:pPr marL="0" indent="0">
              <a:buNone/>
            </a:pPr>
            <a:r>
              <a:rPr lang="es-ES" sz="2200" dirty="0"/>
              <a:t>c.	Enfado</a:t>
            </a:r>
          </a:p>
          <a:p>
            <a:pPr marL="0" indent="0">
              <a:buNone/>
            </a:pPr>
            <a:r>
              <a:rPr lang="es-ES" sz="2200" dirty="0"/>
              <a:t>d.	Extrañeza </a:t>
            </a:r>
          </a:p>
          <a:p>
            <a:pPr marL="0" indent="0">
              <a:buNone/>
            </a:pPr>
            <a:endParaRPr lang="en-GB" sz="2200" dirty="0" smtClean="0"/>
          </a:p>
          <a:p>
            <a:pPr marL="0" indent="0">
              <a:buNone/>
            </a:pPr>
            <a:r>
              <a:rPr lang="es-ES" sz="2200" dirty="0"/>
              <a:t>Puedes encontrar la solución en la </a:t>
            </a:r>
            <a:r>
              <a:rPr lang="es-ES" sz="2200" b="1" dirty="0"/>
              <a:t>diapositiva siguiente.</a:t>
            </a:r>
          </a:p>
          <a:p>
            <a:pPr marL="0" indent="0">
              <a:buNone/>
            </a:pPr>
            <a:endParaRPr lang="en-GB" dirty="0"/>
          </a:p>
        </p:txBody>
      </p:sp>
      <p:pic>
        <p:nvPicPr>
          <p:cNvPr id="4" name="actividad 1 grab.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57068" y="2956865"/>
            <a:ext cx="609600" cy="609600"/>
          </a:xfrm>
          <a:prstGeom prst="rect">
            <a:avLst/>
          </a:prstGeom>
          <a:solidFill>
            <a:schemeClr val="accent1"/>
          </a:solidFill>
        </p:spPr>
      </p:pic>
    </p:spTree>
    <p:extLst>
      <p:ext uri="{BB962C8B-B14F-4D97-AF65-F5344CB8AC3E}">
        <p14:creationId xmlns:p14="http://schemas.microsoft.com/office/powerpoint/2010/main" val="36307140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0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3 - SOLUCIÓN</a:t>
            </a:r>
            <a:endParaRPr lang="en-GB" dirty="0"/>
          </a:p>
        </p:txBody>
      </p:sp>
      <p:sp>
        <p:nvSpPr>
          <p:cNvPr id="3" name="Content Placeholder 2"/>
          <p:cNvSpPr>
            <a:spLocks noGrp="1"/>
          </p:cNvSpPr>
          <p:nvPr>
            <p:ph idx="1"/>
          </p:nvPr>
        </p:nvSpPr>
        <p:spPr>
          <a:xfrm>
            <a:off x="1251678" y="1253066"/>
            <a:ext cx="10178322" cy="5604933"/>
          </a:xfrm>
        </p:spPr>
        <p:txBody>
          <a:bodyPr>
            <a:normAutofit/>
          </a:bodyPr>
          <a:lstStyle/>
          <a:p>
            <a:pPr marL="0" indent="0">
              <a:buNone/>
            </a:pPr>
            <a:r>
              <a:rPr lang="es-ES" sz="2200" dirty="0" smtClean="0"/>
              <a:t>Tomás expresa </a:t>
            </a:r>
            <a:r>
              <a:rPr lang="es-ES" sz="2200" b="1" dirty="0" smtClean="0"/>
              <a:t>ironía</a:t>
            </a:r>
            <a:r>
              <a:rPr lang="es-ES" sz="2200" dirty="0" smtClean="0"/>
              <a:t> en su primera respuesta. En la segunda también hay </a:t>
            </a:r>
            <a:r>
              <a:rPr lang="es-ES" sz="2200" b="1" dirty="0" smtClean="0"/>
              <a:t>ironía, aunque también cierta decepción o resignación</a:t>
            </a:r>
            <a:r>
              <a:rPr lang="es-ES" sz="2200" dirty="0" smtClean="0"/>
              <a:t>. Escucha </a:t>
            </a:r>
            <a:r>
              <a:rPr lang="es-ES" sz="2200" dirty="0"/>
              <a:t>la grabación </a:t>
            </a:r>
            <a:r>
              <a:rPr lang="es-ES" sz="2200" dirty="0" smtClean="0"/>
              <a:t>de nuevo. </a:t>
            </a:r>
            <a:endParaRPr lang="es-ES" sz="2200" dirty="0"/>
          </a:p>
          <a:p>
            <a:pPr marL="0" indent="0">
              <a:buNone/>
            </a:pPr>
            <a:endParaRPr lang="es-ES" sz="2200" dirty="0" smtClean="0"/>
          </a:p>
          <a:p>
            <a:pPr marL="0" indent="0">
              <a:buNone/>
            </a:pPr>
            <a:r>
              <a:rPr lang="es-ES" sz="2200" dirty="0" smtClean="0"/>
              <a:t>-María</a:t>
            </a:r>
            <a:r>
              <a:rPr lang="es-ES" sz="2200" dirty="0"/>
              <a:t>: </a:t>
            </a:r>
            <a:r>
              <a:rPr lang="es-ES" sz="2200" dirty="0" smtClean="0"/>
              <a:t> ¡</a:t>
            </a:r>
            <a:r>
              <a:rPr lang="es-ES" sz="2200" dirty="0"/>
              <a:t>Te he vuelto a ganar a las cartas!</a:t>
            </a:r>
          </a:p>
          <a:p>
            <a:pPr marL="0" indent="0">
              <a:buNone/>
            </a:pPr>
            <a:r>
              <a:rPr lang="es-ES" sz="2200" dirty="0" smtClean="0"/>
              <a:t>-Tomás</a:t>
            </a:r>
            <a:r>
              <a:rPr lang="es-ES" sz="2200" dirty="0"/>
              <a:t>: </a:t>
            </a:r>
            <a:r>
              <a:rPr lang="es-ES" sz="2200" dirty="0" smtClean="0"/>
              <a:t> Ya </a:t>
            </a:r>
            <a:r>
              <a:rPr lang="es-ES" sz="2200" dirty="0"/>
              <a:t>veo, últimamente siempre ganas…</a:t>
            </a:r>
          </a:p>
          <a:p>
            <a:pPr marL="0" indent="0">
              <a:buNone/>
            </a:pPr>
            <a:r>
              <a:rPr lang="es-ES" sz="2200" dirty="0" smtClean="0"/>
              <a:t>-María: Sí</a:t>
            </a:r>
            <a:r>
              <a:rPr lang="es-ES" sz="2200" dirty="0"/>
              <a:t>, tengo mucha suerte.</a:t>
            </a:r>
          </a:p>
          <a:p>
            <a:pPr marL="0" indent="0">
              <a:buNone/>
            </a:pPr>
            <a:r>
              <a:rPr lang="es-ES" sz="2200" dirty="0" smtClean="0"/>
              <a:t>-Tomás</a:t>
            </a:r>
            <a:r>
              <a:rPr lang="es-ES" sz="2200" dirty="0"/>
              <a:t>: Sí, será eso</a:t>
            </a:r>
            <a:r>
              <a:rPr lang="es-ES" sz="2200" dirty="0" smtClean="0"/>
              <a:t>…</a:t>
            </a:r>
          </a:p>
          <a:p>
            <a:pPr marL="0" indent="0">
              <a:buNone/>
            </a:pPr>
            <a:endParaRPr lang="es-ES" sz="2200" dirty="0"/>
          </a:p>
          <a:p>
            <a:pPr marL="0" indent="0">
              <a:buNone/>
            </a:pPr>
            <a:endParaRPr lang="en-GB" dirty="0"/>
          </a:p>
        </p:txBody>
      </p:sp>
      <p:pic>
        <p:nvPicPr>
          <p:cNvPr id="4" name="actividad 1 grab.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26400" y="2999198"/>
            <a:ext cx="609600" cy="609600"/>
          </a:xfrm>
          <a:prstGeom prst="rect">
            <a:avLst/>
          </a:prstGeom>
          <a:solidFill>
            <a:schemeClr val="accent1"/>
          </a:solidFill>
        </p:spPr>
      </p:pic>
    </p:spTree>
    <p:extLst>
      <p:ext uri="{BB962C8B-B14F-4D97-AF65-F5344CB8AC3E}">
        <p14:creationId xmlns:p14="http://schemas.microsoft.com/office/powerpoint/2010/main" val="3873326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0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4</a:t>
            </a:r>
            <a:endParaRPr lang="en-GB" dirty="0"/>
          </a:p>
        </p:txBody>
      </p:sp>
      <p:sp>
        <p:nvSpPr>
          <p:cNvPr id="3" name="Content Placeholder 2"/>
          <p:cNvSpPr>
            <a:spLocks noGrp="1"/>
          </p:cNvSpPr>
          <p:nvPr>
            <p:ph idx="1"/>
          </p:nvPr>
        </p:nvSpPr>
        <p:spPr>
          <a:xfrm>
            <a:off x="1251678" y="1388533"/>
            <a:ext cx="10178322" cy="5215467"/>
          </a:xfrm>
        </p:spPr>
        <p:txBody>
          <a:bodyPr>
            <a:normAutofit fontScale="92500" lnSpcReduction="10000"/>
          </a:bodyPr>
          <a:lstStyle/>
          <a:p>
            <a:pPr marL="0" indent="0">
              <a:buNone/>
            </a:pPr>
            <a:r>
              <a:rPr lang="es-ES" b="1" dirty="0" smtClean="0"/>
              <a:t>María </a:t>
            </a:r>
            <a:r>
              <a:rPr lang="es-ES" b="1" dirty="0"/>
              <a:t>y Tomás son compañeros de piso. Después de volver de la cocina Tomás ve que María está haciendo </a:t>
            </a:r>
            <a:r>
              <a:rPr lang="es-ES" b="1" dirty="0" smtClean="0"/>
              <a:t>algo. Escucha la grabación y responde: ¿Qué </a:t>
            </a:r>
            <a:r>
              <a:rPr lang="es-ES" b="1" dirty="0"/>
              <a:t>crees que expresa lo </a:t>
            </a:r>
            <a:r>
              <a:rPr lang="es-ES" b="1" dirty="0" smtClean="0"/>
              <a:t>que Tomás </a:t>
            </a:r>
            <a:r>
              <a:rPr lang="es-ES" b="1" dirty="0"/>
              <a:t>le dice a María?</a:t>
            </a:r>
          </a:p>
          <a:p>
            <a:pPr marL="0" indent="0">
              <a:buNone/>
            </a:pPr>
            <a:r>
              <a:rPr lang="es-ES" dirty="0"/>
              <a:t> </a:t>
            </a:r>
          </a:p>
          <a:p>
            <a:pPr marL="0" indent="0">
              <a:buNone/>
            </a:pPr>
            <a:r>
              <a:rPr lang="es-ES" dirty="0" smtClean="0"/>
              <a:t>-Tomás</a:t>
            </a:r>
            <a:r>
              <a:rPr lang="es-ES" dirty="0"/>
              <a:t>: ¡María!</a:t>
            </a:r>
          </a:p>
          <a:p>
            <a:pPr marL="0" indent="0">
              <a:buNone/>
            </a:pPr>
            <a:r>
              <a:rPr lang="es-ES" dirty="0" smtClean="0"/>
              <a:t>-María</a:t>
            </a:r>
            <a:r>
              <a:rPr lang="es-ES" dirty="0"/>
              <a:t>: ¿Qué?</a:t>
            </a:r>
          </a:p>
          <a:p>
            <a:pPr marL="0" indent="0">
              <a:buNone/>
            </a:pPr>
            <a:r>
              <a:rPr lang="es-ES" dirty="0" smtClean="0"/>
              <a:t>-Tomás</a:t>
            </a:r>
            <a:r>
              <a:rPr lang="es-ES" dirty="0"/>
              <a:t>: ¡No subas los pies al sofá! ¿Cuántas veces tengo que decírtelo</a:t>
            </a:r>
            <a:r>
              <a:rPr lang="es-ES" dirty="0" smtClean="0"/>
              <a:t>?</a:t>
            </a:r>
          </a:p>
          <a:p>
            <a:pPr marL="0" indent="0">
              <a:buNone/>
            </a:pPr>
            <a:endParaRPr lang="es-ES" dirty="0"/>
          </a:p>
          <a:p>
            <a:pPr marL="457200" indent="-457200">
              <a:buFont typeface="+mj-lt"/>
              <a:buAutoNum type="alphaLcPeriod"/>
            </a:pPr>
            <a:r>
              <a:rPr lang="es-ES" dirty="0" smtClean="0"/>
              <a:t>Confusión</a:t>
            </a:r>
            <a:endParaRPr lang="es-ES" dirty="0"/>
          </a:p>
          <a:p>
            <a:pPr marL="457200" indent="-457200">
              <a:buFont typeface="+mj-lt"/>
              <a:buAutoNum type="alphaLcPeriod"/>
            </a:pPr>
            <a:r>
              <a:rPr lang="es-ES" dirty="0" smtClean="0"/>
              <a:t>Decepción</a:t>
            </a:r>
            <a:endParaRPr lang="es-ES" dirty="0"/>
          </a:p>
          <a:p>
            <a:pPr marL="457200" indent="-457200">
              <a:buFont typeface="+mj-lt"/>
              <a:buAutoNum type="alphaLcPeriod"/>
            </a:pPr>
            <a:r>
              <a:rPr lang="es-ES" dirty="0" smtClean="0"/>
              <a:t>Preocupación</a:t>
            </a:r>
            <a:endParaRPr lang="es-ES" dirty="0"/>
          </a:p>
          <a:p>
            <a:pPr marL="457200" indent="-457200">
              <a:buFont typeface="+mj-lt"/>
              <a:buAutoNum type="alphaLcPeriod"/>
            </a:pPr>
            <a:r>
              <a:rPr lang="es-ES" dirty="0" smtClean="0"/>
              <a:t>Enfado</a:t>
            </a:r>
            <a:endParaRPr lang="es-ES" dirty="0"/>
          </a:p>
          <a:p>
            <a:pPr marL="0" indent="0">
              <a:buNone/>
            </a:pPr>
            <a:endParaRPr lang="en-GB" dirty="0" smtClean="0"/>
          </a:p>
          <a:p>
            <a:pPr marL="0" indent="0">
              <a:buNone/>
            </a:pPr>
            <a:r>
              <a:rPr lang="es-ES" dirty="0"/>
              <a:t>Puedes encontrar la solución en la </a:t>
            </a:r>
            <a:r>
              <a:rPr lang="es-ES" b="1" dirty="0"/>
              <a:t>diapositiva siguiente.</a:t>
            </a:r>
          </a:p>
          <a:p>
            <a:pPr marL="0" indent="0">
              <a:buNone/>
            </a:pPr>
            <a:endParaRPr lang="en-GB" dirty="0"/>
          </a:p>
        </p:txBody>
      </p:sp>
      <p:pic>
        <p:nvPicPr>
          <p:cNvPr id="4" name="actividad 1 grab.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28668" y="3100799"/>
            <a:ext cx="609600" cy="609600"/>
          </a:xfrm>
          <a:prstGeom prst="rect">
            <a:avLst/>
          </a:prstGeom>
          <a:solidFill>
            <a:schemeClr val="accent1"/>
          </a:solidFill>
        </p:spPr>
      </p:pic>
    </p:spTree>
    <p:extLst>
      <p:ext uri="{BB962C8B-B14F-4D97-AF65-F5344CB8AC3E}">
        <p14:creationId xmlns:p14="http://schemas.microsoft.com/office/powerpoint/2010/main" val="256130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4 - soluciÓn</a:t>
            </a:r>
            <a:endParaRPr lang="en-GB" dirty="0"/>
          </a:p>
        </p:txBody>
      </p:sp>
      <p:sp>
        <p:nvSpPr>
          <p:cNvPr id="3" name="Content Placeholder 2"/>
          <p:cNvSpPr>
            <a:spLocks noGrp="1"/>
          </p:cNvSpPr>
          <p:nvPr>
            <p:ph idx="1"/>
          </p:nvPr>
        </p:nvSpPr>
        <p:spPr>
          <a:xfrm>
            <a:off x="1251678" y="1388533"/>
            <a:ext cx="10178322" cy="5215467"/>
          </a:xfrm>
        </p:spPr>
        <p:txBody>
          <a:bodyPr>
            <a:normAutofit/>
          </a:bodyPr>
          <a:lstStyle/>
          <a:p>
            <a:pPr marL="0" indent="0">
              <a:buNone/>
            </a:pPr>
            <a:r>
              <a:rPr lang="es-ES" sz="2800" dirty="0" smtClean="0"/>
              <a:t>Tomás expresa </a:t>
            </a:r>
            <a:r>
              <a:rPr lang="es-ES" sz="2800" b="1" dirty="0" smtClean="0"/>
              <a:t>enfado</a:t>
            </a:r>
            <a:r>
              <a:rPr lang="es-ES" sz="2800" dirty="0" smtClean="0"/>
              <a:t> por la actitud de María. Escucha la grabación de nuevo. </a:t>
            </a:r>
          </a:p>
          <a:p>
            <a:pPr marL="0" indent="0">
              <a:buNone/>
            </a:pPr>
            <a:endParaRPr lang="es-ES" sz="2800" b="1" dirty="0"/>
          </a:p>
          <a:p>
            <a:pPr marL="0" indent="0">
              <a:buNone/>
            </a:pPr>
            <a:r>
              <a:rPr lang="es-ES" sz="2800" dirty="0" smtClean="0"/>
              <a:t>-Tomás</a:t>
            </a:r>
            <a:r>
              <a:rPr lang="es-ES" sz="2800" dirty="0"/>
              <a:t>: ¡María!</a:t>
            </a:r>
          </a:p>
          <a:p>
            <a:pPr marL="0" indent="0">
              <a:buNone/>
            </a:pPr>
            <a:r>
              <a:rPr lang="es-ES" sz="2800" dirty="0" smtClean="0"/>
              <a:t>-María</a:t>
            </a:r>
            <a:r>
              <a:rPr lang="es-ES" sz="2800" dirty="0"/>
              <a:t>: ¿Qué?</a:t>
            </a:r>
          </a:p>
          <a:p>
            <a:pPr marL="0" indent="0">
              <a:buNone/>
            </a:pPr>
            <a:r>
              <a:rPr lang="es-ES" sz="2800" dirty="0" smtClean="0"/>
              <a:t>-Tomás</a:t>
            </a:r>
            <a:r>
              <a:rPr lang="es-ES" sz="2800" dirty="0"/>
              <a:t>: ¡No subas los pies al sofá! ¿Cuántas veces tengo que decírtelo</a:t>
            </a:r>
            <a:r>
              <a:rPr lang="es-ES" sz="2800" dirty="0" smtClean="0"/>
              <a:t>?</a:t>
            </a:r>
          </a:p>
          <a:p>
            <a:pPr marL="0" indent="0">
              <a:buNone/>
            </a:pPr>
            <a:endParaRPr lang="es-ES" sz="2800" dirty="0"/>
          </a:p>
          <a:p>
            <a:pPr marL="0" indent="0">
              <a:buNone/>
            </a:pPr>
            <a:endParaRPr lang="en-GB" dirty="0" smtClean="0"/>
          </a:p>
          <a:p>
            <a:pPr marL="0" indent="0">
              <a:buNone/>
            </a:pPr>
            <a:endParaRPr lang="en-GB" dirty="0"/>
          </a:p>
        </p:txBody>
      </p:sp>
      <p:pic>
        <p:nvPicPr>
          <p:cNvPr id="4" name="actividad 1 grab.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28668" y="3100799"/>
            <a:ext cx="609600" cy="609600"/>
          </a:xfrm>
          <a:prstGeom prst="rect">
            <a:avLst/>
          </a:prstGeom>
          <a:solidFill>
            <a:schemeClr val="accent1"/>
          </a:solidFill>
        </p:spPr>
      </p:pic>
    </p:spTree>
    <p:extLst>
      <p:ext uri="{BB962C8B-B14F-4D97-AF65-F5344CB8AC3E}">
        <p14:creationId xmlns:p14="http://schemas.microsoft.com/office/powerpoint/2010/main" val="18180696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5-A</a:t>
            </a:r>
            <a:endParaRPr lang="en-GB" dirty="0"/>
          </a:p>
        </p:txBody>
      </p:sp>
      <p:sp>
        <p:nvSpPr>
          <p:cNvPr id="3" name="Content Placeholder 2"/>
          <p:cNvSpPr>
            <a:spLocks noGrp="1"/>
          </p:cNvSpPr>
          <p:nvPr>
            <p:ph idx="1"/>
          </p:nvPr>
        </p:nvSpPr>
        <p:spPr>
          <a:xfrm>
            <a:off x="1251678" y="1286932"/>
            <a:ext cx="10178322" cy="5571067"/>
          </a:xfrm>
        </p:spPr>
        <p:txBody>
          <a:bodyPr>
            <a:normAutofit fontScale="92500" lnSpcReduction="20000"/>
          </a:bodyPr>
          <a:lstStyle/>
          <a:p>
            <a:pPr marL="0" indent="0">
              <a:buNone/>
            </a:pPr>
            <a:r>
              <a:rPr lang="es-ES" b="1" dirty="0" smtClean="0"/>
              <a:t>María </a:t>
            </a:r>
            <a:r>
              <a:rPr lang="es-ES" b="1" dirty="0"/>
              <a:t>y su amigo han ido a un restaurante </a:t>
            </a:r>
            <a:r>
              <a:rPr lang="es-ES" b="1" dirty="0" smtClean="0"/>
              <a:t>de lujo que </a:t>
            </a:r>
            <a:r>
              <a:rPr lang="es-ES" b="1" dirty="0"/>
              <a:t>le han recomendado. María le pide al camarero la carta de vinos, pero no tienen. </a:t>
            </a:r>
            <a:r>
              <a:rPr lang="es-ES" b="1" dirty="0" smtClean="0"/>
              <a:t>Escucha la grabación y contesta a esta pregunta: ¿Cómo </a:t>
            </a:r>
            <a:r>
              <a:rPr lang="es-ES" b="1" dirty="0"/>
              <a:t>reacciona María justo al escuchar la </a:t>
            </a:r>
            <a:r>
              <a:rPr lang="es-ES" b="1" dirty="0" smtClean="0"/>
              <a:t>primera respuesta </a:t>
            </a:r>
            <a:r>
              <a:rPr lang="es-ES" b="1" dirty="0"/>
              <a:t>del </a:t>
            </a:r>
            <a:r>
              <a:rPr lang="es-ES" b="1" dirty="0" smtClean="0"/>
              <a:t>camarero?</a:t>
            </a:r>
            <a:endParaRPr lang="es-ES" b="1" dirty="0"/>
          </a:p>
          <a:p>
            <a:pPr marL="0" indent="0">
              <a:buNone/>
            </a:pPr>
            <a:endParaRPr lang="es-ES" dirty="0"/>
          </a:p>
          <a:p>
            <a:pPr marL="0" indent="0">
              <a:buNone/>
            </a:pPr>
            <a:r>
              <a:rPr lang="es-ES" dirty="0" smtClean="0"/>
              <a:t>-María</a:t>
            </a:r>
            <a:r>
              <a:rPr lang="es-ES" dirty="0"/>
              <a:t>: ¿Tienen carta de vinos?</a:t>
            </a:r>
          </a:p>
          <a:p>
            <a:pPr marL="0" indent="0">
              <a:buNone/>
            </a:pPr>
            <a:r>
              <a:rPr lang="es-ES" dirty="0" smtClean="0"/>
              <a:t>-Camarero</a:t>
            </a:r>
            <a:r>
              <a:rPr lang="es-ES" dirty="0"/>
              <a:t>: No, lo siento.</a:t>
            </a:r>
          </a:p>
          <a:p>
            <a:pPr marL="0" indent="0">
              <a:buNone/>
            </a:pPr>
            <a:r>
              <a:rPr lang="es-ES" dirty="0" smtClean="0"/>
              <a:t>-María</a:t>
            </a:r>
            <a:r>
              <a:rPr lang="es-ES" dirty="0"/>
              <a:t>: ¿No tienen carta de vinos?</a:t>
            </a:r>
          </a:p>
          <a:p>
            <a:pPr marL="0" indent="0">
              <a:buNone/>
            </a:pPr>
            <a:r>
              <a:rPr lang="es-ES" dirty="0" smtClean="0"/>
              <a:t>-Camarero</a:t>
            </a:r>
            <a:r>
              <a:rPr lang="es-ES" dirty="0"/>
              <a:t>: Solo vino de la casa.</a:t>
            </a:r>
          </a:p>
          <a:p>
            <a:pPr marL="0" indent="0">
              <a:buNone/>
            </a:pPr>
            <a:r>
              <a:rPr lang="es-ES" dirty="0" smtClean="0"/>
              <a:t>-María</a:t>
            </a:r>
            <a:r>
              <a:rPr lang="es-ES" dirty="0"/>
              <a:t>: ¡Pues vaya lujo de restaurante</a:t>
            </a:r>
            <a:r>
              <a:rPr lang="es-ES" dirty="0" smtClean="0"/>
              <a:t>!</a:t>
            </a:r>
          </a:p>
          <a:p>
            <a:pPr marL="0" indent="0">
              <a:buNone/>
            </a:pPr>
            <a:endParaRPr lang="es-ES" dirty="0"/>
          </a:p>
          <a:p>
            <a:pPr marL="457200" indent="-457200">
              <a:buFont typeface="+mj-lt"/>
              <a:buAutoNum type="alphaLcPeriod"/>
            </a:pPr>
            <a:r>
              <a:rPr lang="es-ES" dirty="0" smtClean="0"/>
              <a:t>Tristeza</a:t>
            </a:r>
            <a:endParaRPr lang="es-ES" dirty="0"/>
          </a:p>
          <a:p>
            <a:pPr marL="457200" indent="-457200">
              <a:buFont typeface="+mj-lt"/>
              <a:buAutoNum type="alphaLcPeriod"/>
            </a:pPr>
            <a:r>
              <a:rPr lang="es-ES" dirty="0" smtClean="0"/>
              <a:t>Extrañeza</a:t>
            </a:r>
            <a:endParaRPr lang="es-ES" dirty="0"/>
          </a:p>
          <a:p>
            <a:pPr marL="457200" indent="-457200">
              <a:buFont typeface="+mj-lt"/>
              <a:buAutoNum type="alphaLcPeriod"/>
            </a:pPr>
            <a:r>
              <a:rPr lang="es-ES" dirty="0" smtClean="0"/>
              <a:t>Alegría</a:t>
            </a:r>
            <a:endParaRPr lang="es-ES" dirty="0"/>
          </a:p>
          <a:p>
            <a:pPr marL="457200" indent="-457200">
              <a:buFont typeface="+mj-lt"/>
              <a:buAutoNum type="alphaLcPeriod"/>
            </a:pPr>
            <a:r>
              <a:rPr lang="es-ES" dirty="0" smtClean="0"/>
              <a:t>Desesperación</a:t>
            </a:r>
          </a:p>
          <a:p>
            <a:pPr marL="0" indent="0">
              <a:buNone/>
            </a:pPr>
            <a:endParaRPr lang="es-ES" dirty="0"/>
          </a:p>
          <a:p>
            <a:pPr marL="0" indent="0">
              <a:buNone/>
            </a:pPr>
            <a:r>
              <a:rPr lang="es-ES" dirty="0"/>
              <a:t>Puedes encontrar la solución en la </a:t>
            </a:r>
            <a:r>
              <a:rPr lang="es-ES" b="1" dirty="0"/>
              <a:t>diapositiva siguiente.</a:t>
            </a:r>
          </a:p>
          <a:p>
            <a:pPr marL="0" indent="0">
              <a:buNone/>
            </a:pPr>
            <a:endParaRPr lang="es-ES" dirty="0"/>
          </a:p>
          <a:p>
            <a:pPr marL="0" indent="0">
              <a:buNone/>
            </a:pPr>
            <a:endParaRPr lang="en-GB" dirty="0"/>
          </a:p>
        </p:txBody>
      </p:sp>
      <p:pic>
        <p:nvPicPr>
          <p:cNvPr id="6" name="actividad 1 grab.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6" y="2962654"/>
            <a:ext cx="609600" cy="609600"/>
          </a:xfrm>
          <a:prstGeom prst="rect">
            <a:avLst/>
          </a:prstGeom>
          <a:solidFill>
            <a:schemeClr val="accent1"/>
          </a:solidFill>
        </p:spPr>
      </p:pic>
    </p:spTree>
    <p:extLst>
      <p:ext uri="{BB962C8B-B14F-4D97-AF65-F5344CB8AC3E}">
        <p14:creationId xmlns:p14="http://schemas.microsoft.com/office/powerpoint/2010/main" val="21547004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5-A soluciÓn</a:t>
            </a:r>
            <a:endParaRPr lang="en-GB" dirty="0"/>
          </a:p>
        </p:txBody>
      </p:sp>
      <p:sp>
        <p:nvSpPr>
          <p:cNvPr id="3" name="Content Placeholder 2"/>
          <p:cNvSpPr>
            <a:spLocks noGrp="1"/>
          </p:cNvSpPr>
          <p:nvPr>
            <p:ph idx="1"/>
          </p:nvPr>
        </p:nvSpPr>
        <p:spPr>
          <a:xfrm>
            <a:off x="1251678" y="1286933"/>
            <a:ext cx="10178322" cy="4592659"/>
          </a:xfrm>
        </p:spPr>
        <p:txBody>
          <a:bodyPr>
            <a:normAutofit/>
          </a:bodyPr>
          <a:lstStyle/>
          <a:p>
            <a:pPr marL="0" indent="0">
              <a:buNone/>
            </a:pPr>
            <a:r>
              <a:rPr lang="es-ES" dirty="0" smtClean="0"/>
              <a:t>María responde a la primera respuesta del camarero con </a:t>
            </a:r>
            <a:r>
              <a:rPr lang="es-ES" b="1" dirty="0" smtClean="0"/>
              <a:t>extrañeza</a:t>
            </a:r>
            <a:r>
              <a:rPr lang="es-ES" dirty="0" smtClean="0"/>
              <a:t>. Le sorprende que ese restaurante de lujo no tenga carta de vinos. Escucha la grabación otra vez.</a:t>
            </a:r>
            <a:endParaRPr lang="es-ES" dirty="0"/>
          </a:p>
          <a:p>
            <a:pPr marL="0" indent="0">
              <a:buNone/>
            </a:pPr>
            <a:endParaRPr lang="es-ES" dirty="0"/>
          </a:p>
          <a:p>
            <a:pPr marL="0" indent="0">
              <a:buNone/>
            </a:pPr>
            <a:r>
              <a:rPr lang="es-ES" dirty="0" smtClean="0"/>
              <a:t>-María</a:t>
            </a:r>
            <a:r>
              <a:rPr lang="es-ES" dirty="0"/>
              <a:t>: ¿Tienen carta de vinos?</a:t>
            </a:r>
          </a:p>
          <a:p>
            <a:pPr marL="0" indent="0">
              <a:buNone/>
            </a:pPr>
            <a:r>
              <a:rPr lang="es-ES" dirty="0" smtClean="0"/>
              <a:t>-Camarero</a:t>
            </a:r>
            <a:r>
              <a:rPr lang="es-ES" dirty="0"/>
              <a:t>: No, lo siento.</a:t>
            </a:r>
          </a:p>
          <a:p>
            <a:pPr marL="0" indent="0">
              <a:buNone/>
            </a:pPr>
            <a:r>
              <a:rPr lang="es-ES" dirty="0" smtClean="0"/>
              <a:t>-María</a:t>
            </a:r>
            <a:r>
              <a:rPr lang="es-ES" dirty="0"/>
              <a:t>: ¿No tienen carta de vinos?</a:t>
            </a:r>
          </a:p>
          <a:p>
            <a:pPr marL="0" indent="0">
              <a:buNone/>
            </a:pPr>
            <a:r>
              <a:rPr lang="es-ES" dirty="0" smtClean="0"/>
              <a:t>-Camarero</a:t>
            </a:r>
            <a:r>
              <a:rPr lang="es-ES" dirty="0"/>
              <a:t>: Solo vino de la casa.</a:t>
            </a:r>
          </a:p>
          <a:p>
            <a:pPr marL="0" indent="0">
              <a:buNone/>
            </a:pPr>
            <a:r>
              <a:rPr lang="es-ES" dirty="0" smtClean="0"/>
              <a:t>-María</a:t>
            </a:r>
            <a:r>
              <a:rPr lang="es-ES" dirty="0"/>
              <a:t>: ¡Pues vaya lujo de restaurante</a:t>
            </a:r>
            <a:r>
              <a:rPr lang="es-ES" dirty="0" smtClean="0"/>
              <a:t>!</a:t>
            </a:r>
          </a:p>
          <a:p>
            <a:pPr marL="0" indent="0">
              <a:buNone/>
            </a:pPr>
            <a:endParaRPr lang="es-ES" dirty="0"/>
          </a:p>
          <a:p>
            <a:pPr marL="0" indent="0">
              <a:buNone/>
            </a:pPr>
            <a:endParaRPr lang="en-GB" dirty="0"/>
          </a:p>
        </p:txBody>
      </p:sp>
      <p:pic>
        <p:nvPicPr>
          <p:cNvPr id="6" name="actividad 1 grab.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6" y="2962654"/>
            <a:ext cx="609600" cy="609600"/>
          </a:xfrm>
          <a:prstGeom prst="rect">
            <a:avLst/>
          </a:prstGeom>
          <a:solidFill>
            <a:schemeClr val="accent1"/>
          </a:solidFill>
        </p:spPr>
      </p:pic>
    </p:spTree>
    <p:extLst>
      <p:ext uri="{BB962C8B-B14F-4D97-AF65-F5344CB8AC3E}">
        <p14:creationId xmlns:p14="http://schemas.microsoft.com/office/powerpoint/2010/main" val="632838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5-B</a:t>
            </a:r>
            <a:endParaRPr lang="en-GB" dirty="0"/>
          </a:p>
        </p:txBody>
      </p:sp>
      <p:sp>
        <p:nvSpPr>
          <p:cNvPr id="3" name="Content Placeholder 2"/>
          <p:cNvSpPr>
            <a:spLocks noGrp="1"/>
          </p:cNvSpPr>
          <p:nvPr>
            <p:ph idx="1"/>
          </p:nvPr>
        </p:nvSpPr>
        <p:spPr>
          <a:xfrm>
            <a:off x="1251678" y="1286933"/>
            <a:ext cx="10178322" cy="5571067"/>
          </a:xfrm>
        </p:spPr>
        <p:txBody>
          <a:bodyPr>
            <a:normAutofit fontScale="92500" lnSpcReduction="20000"/>
          </a:bodyPr>
          <a:lstStyle/>
          <a:p>
            <a:pPr marL="0" indent="0">
              <a:buNone/>
            </a:pPr>
            <a:r>
              <a:rPr lang="es-ES" b="1" dirty="0" smtClean="0"/>
              <a:t>Escucha la grabación y contesta a esta segunda pregunta: ¿Cómo </a:t>
            </a:r>
            <a:r>
              <a:rPr lang="es-ES" b="1" dirty="0"/>
              <a:t>reacciona María </a:t>
            </a:r>
            <a:r>
              <a:rPr lang="es-ES" b="1" dirty="0" smtClean="0"/>
              <a:t>cuando el camarero le dice que solamente hay vino de la casa? </a:t>
            </a:r>
            <a:endParaRPr lang="es-ES" b="1" dirty="0"/>
          </a:p>
          <a:p>
            <a:pPr marL="0" indent="0">
              <a:buNone/>
            </a:pPr>
            <a:endParaRPr lang="es-ES" dirty="0"/>
          </a:p>
          <a:p>
            <a:pPr marL="0" indent="0">
              <a:buNone/>
            </a:pPr>
            <a:r>
              <a:rPr lang="es-ES" dirty="0" smtClean="0"/>
              <a:t>-María</a:t>
            </a:r>
            <a:r>
              <a:rPr lang="es-ES" dirty="0"/>
              <a:t>: ¿Tienen carta de vinos?</a:t>
            </a:r>
          </a:p>
          <a:p>
            <a:pPr marL="0" indent="0">
              <a:buNone/>
            </a:pPr>
            <a:r>
              <a:rPr lang="es-ES" dirty="0" smtClean="0"/>
              <a:t>-Camarero</a:t>
            </a:r>
            <a:r>
              <a:rPr lang="es-ES" dirty="0"/>
              <a:t>: No, lo siento.</a:t>
            </a:r>
          </a:p>
          <a:p>
            <a:pPr marL="0" indent="0">
              <a:buNone/>
            </a:pPr>
            <a:r>
              <a:rPr lang="es-ES" dirty="0" smtClean="0"/>
              <a:t>-María</a:t>
            </a:r>
            <a:r>
              <a:rPr lang="es-ES" dirty="0"/>
              <a:t>: ¿No tienen carta de vinos?</a:t>
            </a:r>
          </a:p>
          <a:p>
            <a:pPr marL="0" indent="0">
              <a:buNone/>
            </a:pPr>
            <a:r>
              <a:rPr lang="es-ES" dirty="0" smtClean="0"/>
              <a:t>-Camarero</a:t>
            </a:r>
            <a:r>
              <a:rPr lang="es-ES" dirty="0"/>
              <a:t>: Solo vino de la casa.</a:t>
            </a:r>
          </a:p>
          <a:p>
            <a:pPr marL="0" indent="0">
              <a:buNone/>
            </a:pPr>
            <a:r>
              <a:rPr lang="es-ES" dirty="0" smtClean="0"/>
              <a:t>-María</a:t>
            </a:r>
            <a:r>
              <a:rPr lang="es-ES" dirty="0"/>
              <a:t>: ¡Pues vaya lujo de restaurante</a:t>
            </a:r>
            <a:r>
              <a:rPr lang="es-ES" dirty="0" smtClean="0"/>
              <a:t>!</a:t>
            </a:r>
          </a:p>
          <a:p>
            <a:pPr marL="0" indent="0">
              <a:buNone/>
            </a:pPr>
            <a:endParaRPr lang="es-ES" dirty="0"/>
          </a:p>
          <a:p>
            <a:pPr marL="457200" indent="-457200">
              <a:buFont typeface="+mj-lt"/>
              <a:buAutoNum type="alphaLcPeriod"/>
            </a:pPr>
            <a:r>
              <a:rPr lang="es-ES" dirty="0" smtClean="0"/>
              <a:t>Ironía</a:t>
            </a:r>
            <a:endParaRPr lang="es-ES" dirty="0"/>
          </a:p>
          <a:p>
            <a:pPr marL="457200" indent="-457200">
              <a:buFont typeface="+mj-lt"/>
              <a:buAutoNum type="alphaLcPeriod"/>
            </a:pPr>
            <a:r>
              <a:rPr lang="es-ES" dirty="0" smtClean="0"/>
              <a:t>Nerviosismo</a:t>
            </a:r>
            <a:endParaRPr lang="es-ES" dirty="0"/>
          </a:p>
          <a:p>
            <a:pPr marL="457200" indent="-457200">
              <a:buFont typeface="+mj-lt"/>
              <a:buAutoNum type="alphaLcPeriod"/>
            </a:pPr>
            <a:r>
              <a:rPr lang="es-ES" dirty="0" smtClean="0"/>
              <a:t>Comprensión</a:t>
            </a:r>
            <a:endParaRPr lang="es-ES" dirty="0"/>
          </a:p>
          <a:p>
            <a:pPr marL="457200" indent="-457200">
              <a:buFont typeface="+mj-lt"/>
              <a:buAutoNum type="alphaLcPeriod"/>
            </a:pPr>
            <a:r>
              <a:rPr lang="es-ES" dirty="0" smtClean="0"/>
              <a:t>Decepción</a:t>
            </a:r>
            <a:endParaRPr lang="es-ES" dirty="0"/>
          </a:p>
          <a:p>
            <a:pPr marL="0" indent="0">
              <a:buNone/>
            </a:pPr>
            <a:endParaRPr lang="es-ES" dirty="0"/>
          </a:p>
          <a:p>
            <a:pPr marL="0" indent="0">
              <a:buNone/>
            </a:pPr>
            <a:r>
              <a:rPr lang="es-ES" dirty="0"/>
              <a:t>Puedes encontrar la solución en la </a:t>
            </a:r>
            <a:r>
              <a:rPr lang="es-ES" b="1" dirty="0"/>
              <a:t>diapositiva siguiente.</a:t>
            </a:r>
          </a:p>
          <a:p>
            <a:pPr marL="0" indent="0">
              <a:buNone/>
            </a:pPr>
            <a:endParaRPr lang="es-ES" dirty="0" smtClean="0"/>
          </a:p>
          <a:p>
            <a:pPr marL="0" indent="0">
              <a:buNone/>
            </a:pPr>
            <a:endParaRPr lang="en-GB" dirty="0"/>
          </a:p>
        </p:txBody>
      </p:sp>
      <p:pic>
        <p:nvPicPr>
          <p:cNvPr id="6" name="actividad 1 grab.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6" y="2962654"/>
            <a:ext cx="609600" cy="609600"/>
          </a:xfrm>
          <a:prstGeom prst="rect">
            <a:avLst/>
          </a:prstGeom>
          <a:solidFill>
            <a:schemeClr val="accent1"/>
          </a:solidFill>
        </p:spPr>
      </p:pic>
    </p:spTree>
    <p:extLst>
      <p:ext uri="{BB962C8B-B14F-4D97-AF65-F5344CB8AC3E}">
        <p14:creationId xmlns:p14="http://schemas.microsoft.com/office/powerpoint/2010/main" val="20742548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Ejercicio</a:t>
            </a:r>
            <a:r>
              <a:rPr lang="en-GB" dirty="0" smtClean="0"/>
              <a:t> 5-B</a:t>
            </a:r>
            <a:endParaRPr lang="en-GB" dirty="0"/>
          </a:p>
        </p:txBody>
      </p:sp>
      <p:sp>
        <p:nvSpPr>
          <p:cNvPr id="3" name="Content Placeholder 2"/>
          <p:cNvSpPr>
            <a:spLocks noGrp="1"/>
          </p:cNvSpPr>
          <p:nvPr>
            <p:ph idx="1"/>
          </p:nvPr>
        </p:nvSpPr>
        <p:spPr>
          <a:xfrm>
            <a:off x="1251678" y="1286933"/>
            <a:ext cx="10178322" cy="4592659"/>
          </a:xfrm>
        </p:spPr>
        <p:txBody>
          <a:bodyPr>
            <a:normAutofit/>
          </a:bodyPr>
          <a:lstStyle/>
          <a:p>
            <a:pPr marL="0" indent="0">
              <a:buNone/>
            </a:pPr>
            <a:r>
              <a:rPr lang="es-ES" b="1" dirty="0" smtClean="0"/>
              <a:t>María muestra al camarero su decepción, con un tono de enfado. Escucha de nuevo la grabación. </a:t>
            </a:r>
            <a:endParaRPr lang="es-ES" b="1" dirty="0"/>
          </a:p>
          <a:p>
            <a:pPr marL="0" indent="0">
              <a:buNone/>
            </a:pPr>
            <a:endParaRPr lang="es-ES" dirty="0"/>
          </a:p>
          <a:p>
            <a:pPr marL="0" indent="0">
              <a:buNone/>
            </a:pPr>
            <a:r>
              <a:rPr lang="es-ES" dirty="0" smtClean="0"/>
              <a:t>-María</a:t>
            </a:r>
            <a:r>
              <a:rPr lang="es-ES" dirty="0"/>
              <a:t>: ¿Tienen carta de vinos?</a:t>
            </a:r>
          </a:p>
          <a:p>
            <a:pPr marL="0" indent="0">
              <a:buNone/>
            </a:pPr>
            <a:r>
              <a:rPr lang="es-ES" dirty="0" smtClean="0"/>
              <a:t>-Camarero</a:t>
            </a:r>
            <a:r>
              <a:rPr lang="es-ES" dirty="0"/>
              <a:t>: No, lo siento.</a:t>
            </a:r>
          </a:p>
          <a:p>
            <a:pPr marL="0" indent="0">
              <a:buNone/>
            </a:pPr>
            <a:r>
              <a:rPr lang="es-ES" dirty="0" smtClean="0"/>
              <a:t>-María</a:t>
            </a:r>
            <a:r>
              <a:rPr lang="es-ES" dirty="0"/>
              <a:t>: ¿No tienen carta de vinos?</a:t>
            </a:r>
          </a:p>
          <a:p>
            <a:pPr marL="0" indent="0">
              <a:buNone/>
            </a:pPr>
            <a:r>
              <a:rPr lang="es-ES" dirty="0" smtClean="0"/>
              <a:t>-Camarero</a:t>
            </a:r>
            <a:r>
              <a:rPr lang="es-ES" dirty="0"/>
              <a:t>: Solo vino de la casa.</a:t>
            </a:r>
          </a:p>
          <a:p>
            <a:pPr marL="0" indent="0">
              <a:buNone/>
            </a:pPr>
            <a:r>
              <a:rPr lang="es-ES" dirty="0" smtClean="0"/>
              <a:t>-María</a:t>
            </a:r>
            <a:r>
              <a:rPr lang="es-ES" dirty="0"/>
              <a:t>: ¡Pues vaya lujo de restaurante</a:t>
            </a:r>
            <a:r>
              <a:rPr lang="es-ES" dirty="0" smtClean="0"/>
              <a:t>!</a:t>
            </a:r>
          </a:p>
          <a:p>
            <a:pPr marL="0" indent="0">
              <a:buNone/>
            </a:pPr>
            <a:endParaRPr lang="es-ES" dirty="0"/>
          </a:p>
        </p:txBody>
      </p:sp>
      <p:pic>
        <p:nvPicPr>
          <p:cNvPr id="6" name="actividad 1 grab.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58666" y="2962654"/>
            <a:ext cx="609600" cy="609600"/>
          </a:xfrm>
          <a:prstGeom prst="rect">
            <a:avLst/>
          </a:prstGeom>
          <a:solidFill>
            <a:schemeClr val="accent1"/>
          </a:solidFill>
        </p:spPr>
      </p:pic>
    </p:spTree>
    <p:extLst>
      <p:ext uri="{BB962C8B-B14F-4D97-AF65-F5344CB8AC3E}">
        <p14:creationId xmlns:p14="http://schemas.microsoft.com/office/powerpoint/2010/main" val="33543471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Aprender</a:t>
            </a:r>
            <a:r>
              <a:rPr lang="en-GB" dirty="0" smtClean="0"/>
              <a:t> </a:t>
            </a:r>
            <a:r>
              <a:rPr lang="en-GB" dirty="0" err="1" smtClean="0"/>
              <a:t>mÁs</a:t>
            </a:r>
            <a:endParaRPr lang="en-GB" dirty="0"/>
          </a:p>
        </p:txBody>
      </p:sp>
      <p:sp>
        <p:nvSpPr>
          <p:cNvPr id="3" name="Content Placeholder 2"/>
          <p:cNvSpPr>
            <a:spLocks noGrp="1"/>
          </p:cNvSpPr>
          <p:nvPr>
            <p:ph idx="1"/>
          </p:nvPr>
        </p:nvSpPr>
        <p:spPr>
          <a:xfrm>
            <a:off x="1251678" y="1286933"/>
            <a:ext cx="10178322" cy="4592659"/>
          </a:xfrm>
        </p:spPr>
        <p:txBody>
          <a:bodyPr>
            <a:normAutofit fontScale="92500" lnSpcReduction="20000"/>
          </a:bodyPr>
          <a:lstStyle/>
          <a:p>
            <a:pPr marL="0" indent="0">
              <a:buNone/>
            </a:pPr>
            <a:r>
              <a:rPr lang="es-ES" sz="3200" dirty="0" smtClean="0"/>
              <a:t>Esta actividad es parte de una colección de recursos que incluye: </a:t>
            </a:r>
          </a:p>
          <a:p>
            <a:pPr marL="0" indent="0">
              <a:buNone/>
            </a:pPr>
            <a:endParaRPr lang="es-ES" sz="3200" dirty="0" smtClean="0"/>
          </a:p>
          <a:p>
            <a:pPr>
              <a:buFont typeface="Wingdings" panose="05000000000000000000" pitchFamily="2" charset="2"/>
              <a:buChar char="Ø"/>
            </a:pPr>
            <a:r>
              <a:rPr lang="es-ES" sz="3200" dirty="0" smtClean="0"/>
              <a:t>La entonación: Hoja del profesor con explicaciones y las Actividades 1, 2 y 3 (</a:t>
            </a:r>
            <a:r>
              <a:rPr lang="es-ES" sz="3200" dirty="0" err="1" smtClean="0"/>
              <a:t>pdf</a:t>
            </a:r>
            <a:r>
              <a:rPr lang="es-ES" sz="3200" dirty="0" smtClean="0"/>
              <a:t>).</a:t>
            </a:r>
          </a:p>
          <a:p>
            <a:pPr>
              <a:buFont typeface="Wingdings" panose="05000000000000000000" pitchFamily="2" charset="2"/>
              <a:buChar char="Ø"/>
            </a:pPr>
            <a:r>
              <a:rPr lang="es-ES" sz="3200" dirty="0" smtClean="0"/>
              <a:t>Ejercicio de percepción auditiva con gráficas del programa </a:t>
            </a:r>
            <a:r>
              <a:rPr lang="es-ES" sz="3200" dirty="0" err="1" smtClean="0"/>
              <a:t>Praat</a:t>
            </a:r>
            <a:r>
              <a:rPr lang="es-ES" sz="3200" dirty="0" smtClean="0"/>
              <a:t> (</a:t>
            </a:r>
            <a:r>
              <a:rPr lang="es-ES" sz="3200" dirty="0" err="1" smtClean="0"/>
              <a:t>pdf</a:t>
            </a:r>
            <a:r>
              <a:rPr lang="es-ES" sz="3200" dirty="0" smtClean="0"/>
              <a:t>).</a:t>
            </a:r>
          </a:p>
          <a:p>
            <a:pPr>
              <a:buFont typeface="Wingdings" panose="05000000000000000000" pitchFamily="2" charset="2"/>
              <a:buChar char="Ø"/>
            </a:pPr>
            <a:r>
              <a:rPr lang="es-ES" sz="3200" dirty="0" smtClean="0"/>
              <a:t>Ejercicio de percepción auditiva en </a:t>
            </a:r>
            <a:r>
              <a:rPr lang="es-ES" sz="3200" dirty="0" err="1" smtClean="0"/>
              <a:t>Powerpoint</a:t>
            </a:r>
            <a:r>
              <a:rPr lang="es-ES" sz="3200" dirty="0" smtClean="0"/>
              <a:t> con audios.</a:t>
            </a:r>
          </a:p>
          <a:p>
            <a:pPr>
              <a:buFont typeface="Wingdings" panose="05000000000000000000" pitchFamily="2" charset="2"/>
              <a:buChar char="Ø"/>
            </a:pPr>
            <a:r>
              <a:rPr lang="es-ES" sz="3200" dirty="0" smtClean="0"/>
              <a:t>7 audios:  5 para la Actividad 1 (Diálogos) y 2 para el Ejercicio de percepción auditiva (Conversaciones).</a:t>
            </a:r>
          </a:p>
          <a:p>
            <a:pPr marL="0" indent="0">
              <a:buNone/>
            </a:pPr>
            <a:endParaRPr lang="es-ES" dirty="0"/>
          </a:p>
          <a:p>
            <a:pPr marL="0" indent="0">
              <a:buNone/>
            </a:pPr>
            <a:endParaRPr lang="es-ES" dirty="0"/>
          </a:p>
        </p:txBody>
      </p:sp>
    </p:spTree>
    <p:extLst>
      <p:ext uri="{BB962C8B-B14F-4D97-AF65-F5344CB8AC3E}">
        <p14:creationId xmlns:p14="http://schemas.microsoft.com/office/powerpoint/2010/main" val="3195461436"/>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Badge</Template>
  <TotalTime>139</TotalTime>
  <Words>1132</Words>
  <Application>Microsoft Office PowerPoint</Application>
  <PresentationFormat>Widescreen</PresentationFormat>
  <Paragraphs>141</Paragraphs>
  <Slides>16</Slides>
  <Notes>0</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Gill Sans MT</vt:lpstr>
      <vt:lpstr>Impact</vt:lpstr>
      <vt:lpstr>Wingdings</vt:lpstr>
      <vt:lpstr>Badge</vt:lpstr>
      <vt:lpstr>Entonación en español  Actividad 1</vt:lpstr>
      <vt:lpstr>introducciÓn</vt:lpstr>
      <vt:lpstr>introducciÓn</vt:lpstr>
      <vt:lpstr>Ejercicio 1</vt:lpstr>
      <vt:lpstr>Ejercicio 1 - soluciÓn</vt:lpstr>
      <vt:lpstr>Ejercicio 2</vt:lpstr>
      <vt:lpstr>Ejercicio 2 - soluciÓn</vt:lpstr>
      <vt:lpstr>Ejercicio 3</vt:lpstr>
      <vt:lpstr>Ejercicio 3 - SOLUCIÓN</vt:lpstr>
      <vt:lpstr>Ejercicio 4</vt:lpstr>
      <vt:lpstr>Ejercicio 4 - soluciÓn</vt:lpstr>
      <vt:lpstr>Ejercicio 5-A</vt:lpstr>
      <vt:lpstr>Ejercicio 5-A soluciÓn</vt:lpstr>
      <vt:lpstr>Ejercicio 5-B</vt:lpstr>
      <vt:lpstr>Ejercicio 5-B</vt:lpstr>
      <vt:lpstr>Aprender mÁs</vt:lpstr>
    </vt:vector>
  </TitlesOfParts>
  <Company>University of Leeds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Entonación en español  Actividad 1</dc:title>
  <dc:creator>Antonio Martinez-Arboleda</dc:creator>
  <cp:lastModifiedBy>Antonio Martinez-Arboleda</cp:lastModifiedBy>
  <cp:revision>21</cp:revision>
  <dcterms:created xsi:type="dcterms:W3CDTF">2016-10-20T09:10:00Z</dcterms:created>
  <dcterms:modified xsi:type="dcterms:W3CDTF">2016-10-20T12:53:18Z</dcterms:modified>
</cp:coreProperties>
</file>