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58" r:id="rId5"/>
    <p:sldId id="270" r:id="rId6"/>
    <p:sldId id="271" r:id="rId7"/>
    <p:sldId id="272" r:id="rId8"/>
    <p:sldId id="273" r:id="rId9"/>
    <p:sldId id="274" r:id="rId10"/>
    <p:sldId id="275" r:id="rId11"/>
    <p:sldId id="276"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5E0CADC0-B4CE-461F-A660-6C5BDC26A0EC}"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64892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3483041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5E0CADC0-B4CE-461F-A660-6C5BDC26A0EC}"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70803633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DE043E9-76CB-472B-A498-DFC087B8DF9F}" type="datetimeFigureOut">
              <a:rPr lang="en-GB" smtClean="0"/>
              <a:t>20/10/2016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1236640857"/>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DE043E9-76CB-472B-A498-DFC087B8DF9F}" type="datetimeFigureOut">
              <a:rPr lang="en-GB" smtClean="0"/>
              <a:t>20/10/2016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2529613958"/>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DE043E9-76CB-472B-A498-DFC087B8DF9F}" type="datetimeFigureOut">
              <a:rPr lang="en-GB" smtClean="0"/>
              <a:t>20/10/2016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51862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043E9-76CB-472B-A498-DFC087B8DF9F}" type="datetimeFigureOut">
              <a:rPr lang="en-GB" smtClean="0"/>
              <a:t>20/10/2016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3048027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2DE043E9-76CB-472B-A498-DFC087B8DF9F}" type="datetimeFigureOut">
              <a:rPr lang="en-GB" smtClean="0"/>
              <a:t>20/10/2016</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5E0CADC0-B4CE-461F-A660-6C5BDC26A0EC}"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89455787"/>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2DE043E9-76CB-472B-A498-DFC087B8DF9F}" type="datetimeFigureOut">
              <a:rPr lang="en-GB" smtClean="0"/>
              <a:t>20/10/2016</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3197395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1196203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563077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2DE043E9-76CB-472B-A498-DFC087B8DF9F}" type="datetimeFigureOut">
              <a:rPr lang="en-GB" smtClean="0"/>
              <a:t>20/10/2016</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5E0CADC0-B4CE-461F-A660-6C5BDC26A0EC}"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24125692"/>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2.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dirty="0" err="1" smtClean="0"/>
              <a:t>Entonación</a:t>
            </a:r>
            <a:r>
              <a:rPr lang="en-GB" sz="7200" dirty="0" smtClean="0"/>
              <a:t> en </a:t>
            </a:r>
            <a:r>
              <a:rPr lang="en-GB" sz="7200" dirty="0" err="1" smtClean="0"/>
              <a:t>español</a:t>
            </a:r>
            <a:r>
              <a:rPr lang="en-GB" sz="7200" dirty="0" smtClean="0"/>
              <a:t> </a:t>
            </a:r>
            <a:br>
              <a:rPr lang="en-GB" sz="7200" dirty="0" smtClean="0"/>
            </a:br>
            <a:r>
              <a:rPr lang="en-GB" sz="7200" dirty="0" smtClean="0"/>
              <a:t>EJERCICIO DE PERCEPCIÓN AUDITIVA</a:t>
            </a:r>
            <a:endParaRPr lang="en-GB" sz="7200" dirty="0"/>
          </a:p>
        </p:txBody>
      </p:sp>
      <p:sp>
        <p:nvSpPr>
          <p:cNvPr id="3" name="Subtitle 2"/>
          <p:cNvSpPr>
            <a:spLocks noGrp="1"/>
          </p:cNvSpPr>
          <p:nvPr>
            <p:ph type="subTitle" idx="1"/>
          </p:nvPr>
        </p:nvSpPr>
        <p:spPr>
          <a:xfrm>
            <a:off x="1202268" y="5979196"/>
            <a:ext cx="10346266" cy="742279"/>
          </a:xfrm>
        </p:spPr>
        <p:txBody>
          <a:bodyPr>
            <a:noAutofit/>
          </a:bodyPr>
          <a:lstStyle/>
          <a:p>
            <a:r>
              <a:rPr lang="en-GB" sz="1600" dirty="0" err="1" smtClean="0"/>
              <a:t>Producido</a:t>
            </a:r>
            <a:r>
              <a:rPr lang="en-GB" sz="1600" dirty="0" smtClean="0"/>
              <a:t> </a:t>
            </a:r>
            <a:r>
              <a:rPr lang="en-GB" sz="1600" dirty="0" err="1" smtClean="0"/>
              <a:t>por</a:t>
            </a:r>
            <a:r>
              <a:rPr lang="en-GB" sz="1600" dirty="0" smtClean="0"/>
              <a:t> </a:t>
            </a:r>
            <a:r>
              <a:rPr lang="en-GB" sz="1600" dirty="0" err="1" smtClean="0"/>
              <a:t>Mireia</a:t>
            </a:r>
            <a:r>
              <a:rPr lang="en-GB" sz="1600" dirty="0" smtClean="0"/>
              <a:t> Bosch - </a:t>
            </a:r>
            <a:r>
              <a:rPr lang="en-GB" sz="1600" dirty="0" err="1" smtClean="0"/>
              <a:t>Universitat</a:t>
            </a:r>
            <a:r>
              <a:rPr lang="en-GB" sz="1600" dirty="0" smtClean="0"/>
              <a:t> de Girona  COORDINADO Y PUBLICADO </a:t>
            </a:r>
            <a:r>
              <a:rPr lang="en-GB" sz="1600" dirty="0" err="1" smtClean="0"/>
              <a:t>por</a:t>
            </a:r>
            <a:r>
              <a:rPr lang="en-GB" sz="1600" dirty="0" smtClean="0"/>
              <a:t> Antonio Martínez-Arboleda  University of Leeds</a:t>
            </a:r>
            <a:endParaRPr lang="en-GB" sz="1600" dirty="0"/>
          </a:p>
        </p:txBody>
      </p:sp>
    </p:spTree>
    <p:extLst>
      <p:ext uri="{BB962C8B-B14F-4D97-AF65-F5344CB8AC3E}">
        <p14:creationId xmlns:p14="http://schemas.microsoft.com/office/powerpoint/2010/main" val="34049735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introducciÓn</a:t>
            </a:r>
            <a:endParaRPr lang="en-GB" dirty="0"/>
          </a:p>
        </p:txBody>
      </p:sp>
      <p:sp>
        <p:nvSpPr>
          <p:cNvPr id="3" name="Content Placeholder 2"/>
          <p:cNvSpPr>
            <a:spLocks noGrp="1"/>
          </p:cNvSpPr>
          <p:nvPr>
            <p:ph idx="1"/>
          </p:nvPr>
        </p:nvSpPr>
        <p:spPr>
          <a:xfrm>
            <a:off x="1251678" y="1270000"/>
            <a:ext cx="10178322" cy="5388377"/>
          </a:xfrm>
        </p:spPr>
        <p:txBody>
          <a:bodyPr>
            <a:normAutofit fontScale="92500" lnSpcReduction="10000"/>
          </a:bodyPr>
          <a:lstStyle/>
          <a:p>
            <a:pPr marL="0" indent="0">
              <a:buNone/>
            </a:pPr>
            <a:r>
              <a:rPr lang="es-ES" sz="2400" dirty="0"/>
              <a:t>La entonación es un elemento clave de la comunicación. Los hablantes nativos de una lengua no nos damos cuenta de las curvas melódicas que realizamos durante el habla, pero es necesario saber que hay lenguas que se diferencian también en la forma de entonar. </a:t>
            </a:r>
            <a:endParaRPr lang="es-ES" sz="2400" dirty="0" smtClean="0"/>
          </a:p>
          <a:p>
            <a:pPr marL="0" indent="0">
              <a:buNone/>
            </a:pPr>
            <a:endParaRPr lang="es-ES" sz="2400" dirty="0"/>
          </a:p>
          <a:p>
            <a:pPr marL="0" indent="0">
              <a:buNone/>
            </a:pPr>
            <a:r>
              <a:rPr lang="es-ES" sz="2400" dirty="0" smtClean="0"/>
              <a:t>La </a:t>
            </a:r>
            <a:r>
              <a:rPr lang="es-ES" sz="2400" dirty="0"/>
              <a:t>enseñanza de la entonación parece que a veces queda a un lado en los materiales didácticos y no se le da tanta importancia como a los aspectos puramente gramaticales. No obstante, un buen aprendizaje, tanto de la pronunciación como de la entonación, facilita la buena comunicación. </a:t>
            </a:r>
            <a:endParaRPr lang="en-GB" sz="2400" dirty="0"/>
          </a:p>
          <a:p>
            <a:pPr marL="0" indent="0">
              <a:buNone/>
            </a:pPr>
            <a:endParaRPr lang="es-ES" sz="2400" dirty="0" smtClean="0"/>
          </a:p>
          <a:p>
            <a:pPr marL="0" indent="0">
              <a:buNone/>
            </a:pPr>
            <a:r>
              <a:rPr lang="es-ES" sz="2400" dirty="0" smtClean="0"/>
              <a:t>La </a:t>
            </a:r>
            <a:r>
              <a:rPr lang="es-ES" sz="2400" dirty="0"/>
              <a:t>lengua española presenta una cantidad de diferenciaciones </a:t>
            </a:r>
            <a:r>
              <a:rPr lang="es-ES" sz="2400" dirty="0" err="1"/>
              <a:t>entonativas</a:t>
            </a:r>
            <a:r>
              <a:rPr lang="es-ES" sz="2400" dirty="0"/>
              <a:t> que para un estudiante no nativo pueden resultar de gran complicación. Además, las situaciones comunicativas en las que los estudiantes </a:t>
            </a:r>
            <a:r>
              <a:rPr lang="es-ES" sz="2400" dirty="0" smtClean="0"/>
              <a:t>os podéis </a:t>
            </a:r>
            <a:r>
              <a:rPr lang="es-ES" sz="2400" dirty="0"/>
              <a:t>encontrar en </a:t>
            </a:r>
            <a:r>
              <a:rPr lang="es-ES" sz="2400" dirty="0" smtClean="0"/>
              <a:t>vuestro día </a:t>
            </a:r>
            <a:r>
              <a:rPr lang="es-ES" sz="2400" dirty="0"/>
              <a:t>a día son infinitas y eso puede crear una multitud de dudas.</a:t>
            </a:r>
            <a:endParaRPr lang="en-GB" sz="2400" dirty="0"/>
          </a:p>
        </p:txBody>
      </p:sp>
    </p:spTree>
    <p:extLst>
      <p:ext uri="{BB962C8B-B14F-4D97-AF65-F5344CB8AC3E}">
        <p14:creationId xmlns:p14="http://schemas.microsoft.com/office/powerpoint/2010/main" val="10440869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introducciÓn</a:t>
            </a:r>
            <a:endParaRPr lang="en-GB" dirty="0"/>
          </a:p>
        </p:txBody>
      </p:sp>
      <p:sp>
        <p:nvSpPr>
          <p:cNvPr id="3" name="Content Placeholder 2"/>
          <p:cNvSpPr>
            <a:spLocks noGrp="1"/>
          </p:cNvSpPr>
          <p:nvPr>
            <p:ph idx="1"/>
          </p:nvPr>
        </p:nvSpPr>
        <p:spPr>
          <a:xfrm>
            <a:off x="1251678" y="1270000"/>
            <a:ext cx="10178322" cy="5208073"/>
          </a:xfrm>
        </p:spPr>
        <p:txBody>
          <a:bodyPr>
            <a:normAutofit fontScale="92500" lnSpcReduction="10000"/>
          </a:bodyPr>
          <a:lstStyle/>
          <a:p>
            <a:pPr marL="0" indent="0">
              <a:buNone/>
            </a:pPr>
            <a:r>
              <a:rPr lang="es-ES" sz="2400" dirty="0"/>
              <a:t>A diferencia de la lengua escrita, la lengua oral permite a los hablantes expresar una misma información con diferentes estados de ánimo según la entonación que se utiliza. </a:t>
            </a:r>
            <a:endParaRPr lang="es-ES" sz="2400" dirty="0" smtClean="0"/>
          </a:p>
          <a:p>
            <a:pPr marL="0" indent="0">
              <a:buNone/>
            </a:pPr>
            <a:endParaRPr lang="es-ES" sz="2400" dirty="0"/>
          </a:p>
          <a:p>
            <a:pPr marL="0" indent="0">
              <a:buNone/>
            </a:pPr>
            <a:r>
              <a:rPr lang="es-ES" sz="2400" dirty="0" smtClean="0"/>
              <a:t>En </a:t>
            </a:r>
            <a:r>
              <a:rPr lang="es-ES" sz="2400" dirty="0"/>
              <a:t>este ejercicio nos hemos basado en dos grabaciones distintas que tienen algunas diferencias para que los estudiantes </a:t>
            </a:r>
            <a:r>
              <a:rPr lang="es-ES" sz="2400" dirty="0" smtClean="0"/>
              <a:t>veáis que </a:t>
            </a:r>
            <a:r>
              <a:rPr lang="es-ES" sz="2400" dirty="0"/>
              <a:t>un mismo texto escrito puede transmitirse de distintas maneras en la lengua oral. Eso no significa que los conceptos que se exponen a continuación son los únicos válidos, sino que puede haber variaciones, además de otras posibilidades adicionales. </a:t>
            </a:r>
            <a:endParaRPr lang="es-ES" sz="2400" dirty="0" smtClean="0"/>
          </a:p>
          <a:p>
            <a:pPr marL="0" indent="0">
              <a:buNone/>
            </a:pPr>
            <a:endParaRPr lang="es-ES" sz="2400" dirty="0"/>
          </a:p>
          <a:p>
            <a:pPr marL="0" indent="0">
              <a:buNone/>
            </a:pPr>
            <a:r>
              <a:rPr lang="es-ES" sz="2400" dirty="0" smtClean="0"/>
              <a:t>Vamos </a:t>
            </a:r>
            <a:r>
              <a:rPr lang="es-ES" sz="2400" dirty="0"/>
              <a:t>a trabajar con </a:t>
            </a:r>
            <a:r>
              <a:rPr lang="es-ES" sz="2400" dirty="0" smtClean="0"/>
              <a:t>dos </a:t>
            </a:r>
            <a:r>
              <a:rPr lang="es-ES" sz="2400" dirty="0"/>
              <a:t>ejemplos en concreto para que </a:t>
            </a:r>
            <a:r>
              <a:rPr lang="es-ES" sz="2400" dirty="0" smtClean="0"/>
              <a:t>os vayáis familiarizando </a:t>
            </a:r>
            <a:r>
              <a:rPr lang="es-ES" sz="2400" dirty="0"/>
              <a:t>con los elementos prosódicos de la lengua española. En este caso hemos utilizado el programa </a:t>
            </a:r>
            <a:r>
              <a:rPr lang="es-ES" sz="2400" dirty="0" err="1"/>
              <a:t>Praat</a:t>
            </a:r>
            <a:r>
              <a:rPr lang="es-ES" sz="2400" dirty="0"/>
              <a:t> para extraer las imágenes de la curva melódica </a:t>
            </a:r>
            <a:r>
              <a:rPr lang="es-ES" sz="2400" dirty="0" smtClean="0"/>
              <a:t>de las conversaciones del </a:t>
            </a:r>
            <a:r>
              <a:rPr lang="es-ES" sz="2400" dirty="0"/>
              <a:t>ejercicio.</a:t>
            </a:r>
          </a:p>
          <a:p>
            <a:pPr marL="0" indent="0">
              <a:buNone/>
            </a:pPr>
            <a:endParaRPr lang="en-GB" dirty="0"/>
          </a:p>
        </p:txBody>
      </p:sp>
    </p:spTree>
    <p:extLst>
      <p:ext uri="{BB962C8B-B14F-4D97-AF65-F5344CB8AC3E}">
        <p14:creationId xmlns:p14="http://schemas.microsoft.com/office/powerpoint/2010/main" val="34237097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1</a:t>
            </a:r>
            <a:endParaRPr lang="en-GB" dirty="0"/>
          </a:p>
        </p:txBody>
      </p:sp>
      <p:sp>
        <p:nvSpPr>
          <p:cNvPr id="3" name="Content Placeholder 2"/>
          <p:cNvSpPr>
            <a:spLocks noGrp="1"/>
          </p:cNvSpPr>
          <p:nvPr>
            <p:ph idx="1"/>
          </p:nvPr>
        </p:nvSpPr>
        <p:spPr>
          <a:xfrm>
            <a:off x="1251678" y="1540933"/>
            <a:ext cx="10178322" cy="4950019"/>
          </a:xfrm>
        </p:spPr>
        <p:txBody>
          <a:bodyPr>
            <a:normAutofit/>
          </a:bodyPr>
          <a:lstStyle/>
          <a:p>
            <a:pPr marL="45720" indent="0">
              <a:buNone/>
            </a:pPr>
            <a:r>
              <a:rPr lang="es-ES" sz="2600" dirty="0" smtClean="0"/>
              <a:t>Escucha la siguiente conversación entre María y Tomás:</a:t>
            </a:r>
          </a:p>
          <a:p>
            <a:pPr marL="45720" indent="0">
              <a:buNone/>
            </a:pPr>
            <a:endParaRPr lang="es-ES" dirty="0"/>
          </a:p>
          <a:p>
            <a:pPr marL="0" indent="0">
              <a:buNone/>
            </a:pPr>
            <a:r>
              <a:rPr lang="es-ES" dirty="0" smtClean="0"/>
              <a:t>-Tomás</a:t>
            </a:r>
            <a:r>
              <a:rPr lang="es-ES" dirty="0"/>
              <a:t>: ¿Has aprobado?</a:t>
            </a:r>
          </a:p>
          <a:p>
            <a:pPr marL="0" indent="0">
              <a:buNone/>
            </a:pPr>
            <a:r>
              <a:rPr lang="es-ES" dirty="0" smtClean="0"/>
              <a:t>-María</a:t>
            </a:r>
            <a:r>
              <a:rPr lang="es-ES" dirty="0"/>
              <a:t>: No.</a:t>
            </a:r>
          </a:p>
          <a:p>
            <a:pPr marL="0" indent="0">
              <a:buNone/>
            </a:pPr>
            <a:r>
              <a:rPr lang="es-ES" dirty="0" smtClean="0"/>
              <a:t>-Tomás</a:t>
            </a:r>
            <a:r>
              <a:rPr lang="es-ES" dirty="0"/>
              <a:t>: ¿No has aprobado?</a:t>
            </a:r>
          </a:p>
          <a:p>
            <a:pPr marL="0" indent="0">
              <a:buNone/>
            </a:pPr>
            <a:r>
              <a:rPr lang="es-ES" dirty="0" smtClean="0"/>
              <a:t>-María</a:t>
            </a:r>
            <a:r>
              <a:rPr lang="es-ES" dirty="0"/>
              <a:t>: No.</a:t>
            </a:r>
          </a:p>
          <a:p>
            <a:pPr marL="0" indent="0">
              <a:buNone/>
            </a:pPr>
            <a:r>
              <a:rPr lang="es-ES" dirty="0" smtClean="0"/>
              <a:t>-Tomás</a:t>
            </a:r>
            <a:r>
              <a:rPr lang="es-ES" dirty="0"/>
              <a:t>: ¿Qué ha pasado?</a:t>
            </a:r>
          </a:p>
          <a:p>
            <a:pPr marL="0" indent="0">
              <a:buNone/>
            </a:pPr>
            <a:r>
              <a:rPr lang="es-ES" dirty="0" smtClean="0"/>
              <a:t>-María</a:t>
            </a:r>
            <a:r>
              <a:rPr lang="es-ES" dirty="0"/>
              <a:t>: No lo sé.</a:t>
            </a:r>
          </a:p>
          <a:p>
            <a:pPr marL="0" indent="0">
              <a:buNone/>
            </a:pPr>
            <a:r>
              <a:rPr lang="es-ES" dirty="0" smtClean="0"/>
              <a:t>-Tomás</a:t>
            </a:r>
            <a:r>
              <a:rPr lang="es-ES" dirty="0"/>
              <a:t>: Bueno, no te preocupes…</a:t>
            </a:r>
          </a:p>
          <a:p>
            <a:pPr marL="0" indent="0">
              <a:buNone/>
            </a:pPr>
            <a:r>
              <a:rPr lang="es-ES" dirty="0" smtClean="0"/>
              <a:t>-María</a:t>
            </a:r>
            <a:r>
              <a:rPr lang="es-ES" dirty="0"/>
              <a:t>: ¡Es broma! ¡Sí he aprobado!</a:t>
            </a:r>
          </a:p>
          <a:p>
            <a:pPr marL="0" indent="0">
              <a:buNone/>
            </a:pPr>
            <a:endParaRPr lang="en-GB" dirty="0"/>
          </a:p>
        </p:txBody>
      </p:sp>
      <p:pic>
        <p:nvPicPr>
          <p:cNvPr id="5" name="ejercicio percepción grabación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76563" y="3033065"/>
            <a:ext cx="1249251" cy="1249251"/>
          </a:xfrm>
          <a:prstGeom prst="rect">
            <a:avLst/>
          </a:prstGeom>
          <a:solidFill>
            <a:schemeClr val="accent1"/>
          </a:solidFill>
        </p:spPr>
      </p:pic>
    </p:spTree>
    <p:extLst>
      <p:ext uri="{BB962C8B-B14F-4D97-AF65-F5344CB8AC3E}">
        <p14:creationId xmlns:p14="http://schemas.microsoft.com/office/powerpoint/2010/main" val="22072445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3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1</a:t>
            </a:r>
            <a:endParaRPr lang="en-GB" dirty="0"/>
          </a:p>
        </p:txBody>
      </p:sp>
      <p:sp>
        <p:nvSpPr>
          <p:cNvPr id="3" name="Content Placeholder 2"/>
          <p:cNvSpPr>
            <a:spLocks noGrp="1"/>
          </p:cNvSpPr>
          <p:nvPr>
            <p:ph idx="1"/>
          </p:nvPr>
        </p:nvSpPr>
        <p:spPr>
          <a:xfrm>
            <a:off x="1251678" y="1540933"/>
            <a:ext cx="10178322" cy="5317067"/>
          </a:xfrm>
        </p:spPr>
        <p:txBody>
          <a:bodyPr>
            <a:normAutofit fontScale="925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s-ES_tradnl" dirty="0" smtClean="0"/>
              <a:t>¿</a:t>
            </a:r>
            <a:r>
              <a:rPr lang="es-ES_tradnl" dirty="0"/>
              <a:t>Has aprobado?                          </a:t>
            </a:r>
            <a:r>
              <a:rPr lang="es-ES_tradnl" dirty="0" smtClean="0"/>
              <a:t>       </a:t>
            </a:r>
            <a:r>
              <a:rPr lang="es-ES_tradnl" dirty="0"/>
              <a:t>No                              </a:t>
            </a:r>
            <a:r>
              <a:rPr lang="es-ES_tradnl" dirty="0" smtClean="0"/>
              <a:t>       ¿</a:t>
            </a:r>
            <a:r>
              <a:rPr lang="es-ES_tradnl" dirty="0"/>
              <a:t>No has aprobado?</a:t>
            </a:r>
            <a:endParaRPr lang="en-GB" dirty="0"/>
          </a:p>
          <a:p>
            <a:pPr marL="0" indent="0">
              <a:buNone/>
            </a:pPr>
            <a:endParaRPr lang="es-ES_tradnl" dirty="0" smtClean="0"/>
          </a:p>
          <a:p>
            <a:pPr marL="0" indent="0">
              <a:buNone/>
            </a:pPr>
            <a:r>
              <a:rPr lang="es-ES_tradnl" dirty="0" smtClean="0"/>
              <a:t>Tomás </a:t>
            </a:r>
            <a:r>
              <a:rPr lang="es-ES_tradnl" dirty="0"/>
              <a:t>acaba de preguntarle a María cómo le ha ido el examen. Tal y como vemos en el gráfico, la curva melódica de la interrogación es ascendente. En español, las oraciones interrogativas parciales se caracterizan por tener este tono. Seguidamente, María responde “no” y, como podemos ver, la curva melódica desciende gradualmente, hecho característico en las oraciones enunciativas del español. No obstante, la entonación del mensaje se puede ver alterado por algunos factores como en este caso, el estado de ánimo. Viendo la curva melódica existe la posibilidad de que María esté triste o decepcionada por el resultado del examen. Tomás expresa el mismo sentimiento en su siguiente intervención. Lo que pretende él no es buscar una respuesta a la pregunta, puesto que ya la ha obtenido, sino una confirmación a causa de la respuesta de María. El tono también es descendente porque comparte el estado de ánimo que ha expresado ella.</a:t>
            </a:r>
            <a:endParaRPr lang="en-GB" dirty="0"/>
          </a:p>
          <a:p>
            <a:pPr marL="0" indent="0">
              <a:buNone/>
            </a:pPr>
            <a:endParaRPr lang="en-GB" dirty="0"/>
          </a:p>
        </p:txBody>
      </p:sp>
      <p:pic>
        <p:nvPicPr>
          <p:cNvPr id="5" name="ejercicio percepción grabación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18044" y="421048"/>
            <a:ext cx="715971" cy="715971"/>
          </a:xfrm>
          <a:prstGeom prst="rect">
            <a:avLst/>
          </a:prstGeom>
          <a:solidFill>
            <a:schemeClr val="accent1"/>
          </a:solidFill>
        </p:spPr>
      </p:pic>
      <p:pic>
        <p:nvPicPr>
          <p:cNvPr id="4" name="Picture 3"/>
          <p:cNvPicPr>
            <a:picLocks noChangeAspect="1"/>
          </p:cNvPicPr>
          <p:nvPr/>
        </p:nvPicPr>
        <p:blipFill>
          <a:blip r:embed="rId5"/>
          <a:stretch>
            <a:fillRect/>
          </a:stretch>
        </p:blipFill>
        <p:spPr>
          <a:xfrm>
            <a:off x="1297068" y="1403350"/>
            <a:ext cx="2089546" cy="1750161"/>
          </a:xfrm>
          <a:prstGeom prst="rect">
            <a:avLst/>
          </a:prstGeom>
        </p:spPr>
      </p:pic>
      <p:pic>
        <p:nvPicPr>
          <p:cNvPr id="6" name="Picture 5"/>
          <p:cNvPicPr>
            <a:picLocks noChangeAspect="1"/>
          </p:cNvPicPr>
          <p:nvPr/>
        </p:nvPicPr>
        <p:blipFill>
          <a:blip r:embed="rId6"/>
          <a:stretch>
            <a:fillRect/>
          </a:stretch>
        </p:blipFill>
        <p:spPr>
          <a:xfrm>
            <a:off x="4721555" y="1414234"/>
            <a:ext cx="1776038" cy="1782714"/>
          </a:xfrm>
          <a:prstGeom prst="rect">
            <a:avLst/>
          </a:prstGeom>
        </p:spPr>
      </p:pic>
      <p:pic>
        <p:nvPicPr>
          <p:cNvPr id="7" name="Picture 6"/>
          <p:cNvPicPr>
            <a:picLocks noChangeAspect="1"/>
          </p:cNvPicPr>
          <p:nvPr/>
        </p:nvPicPr>
        <p:blipFill>
          <a:blip r:embed="rId7"/>
          <a:stretch>
            <a:fillRect/>
          </a:stretch>
        </p:blipFill>
        <p:spPr>
          <a:xfrm>
            <a:off x="7832534" y="1414234"/>
            <a:ext cx="2361278" cy="1747873"/>
          </a:xfrm>
          <a:prstGeom prst="rect">
            <a:avLst/>
          </a:prstGeom>
        </p:spPr>
      </p:pic>
    </p:spTree>
    <p:extLst>
      <p:ext uri="{BB962C8B-B14F-4D97-AF65-F5344CB8AC3E}">
        <p14:creationId xmlns:p14="http://schemas.microsoft.com/office/powerpoint/2010/main" val="37971819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3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1</a:t>
            </a:r>
            <a:endParaRPr lang="en-GB" dirty="0"/>
          </a:p>
        </p:txBody>
      </p:sp>
      <p:sp>
        <p:nvSpPr>
          <p:cNvPr id="3" name="Content Placeholder 2"/>
          <p:cNvSpPr>
            <a:spLocks noGrp="1"/>
          </p:cNvSpPr>
          <p:nvPr>
            <p:ph idx="1"/>
          </p:nvPr>
        </p:nvSpPr>
        <p:spPr>
          <a:xfrm>
            <a:off x="1251678" y="1540933"/>
            <a:ext cx="10178322" cy="4950019"/>
          </a:xfrm>
        </p:spPr>
        <p:txBody>
          <a:bodyPr>
            <a:normAutofit/>
          </a:bodyPr>
          <a:lstStyle/>
          <a:p>
            <a:pPr marL="45720" indent="0">
              <a:buNone/>
            </a:pPr>
            <a:endParaRPr lang="es-ES" dirty="0"/>
          </a:p>
          <a:p>
            <a:pPr marL="0" indent="0">
              <a:buNone/>
            </a:pPr>
            <a:endParaRPr lang="en-GB" dirty="0"/>
          </a:p>
        </p:txBody>
      </p:sp>
      <p:pic>
        <p:nvPicPr>
          <p:cNvPr id="5" name="ejercicio percepción grabación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43067" y="442771"/>
            <a:ext cx="685680" cy="685680"/>
          </a:xfrm>
          <a:prstGeom prst="rect">
            <a:avLst/>
          </a:prstGeom>
          <a:solidFill>
            <a:schemeClr val="accent1"/>
          </a:solidFill>
        </p:spPr>
      </p:pic>
      <p:sp>
        <p:nvSpPr>
          <p:cNvPr id="6" name="Content Placeholder 2"/>
          <p:cNvSpPr txBox="1">
            <a:spLocks/>
          </p:cNvSpPr>
          <p:nvPr/>
        </p:nvSpPr>
        <p:spPr>
          <a:xfrm>
            <a:off x="1404078" y="1693333"/>
            <a:ext cx="10178322" cy="495001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pPr>
            <a:endParaRPr lang="en-GB" dirty="0"/>
          </a:p>
        </p:txBody>
      </p:sp>
      <p:sp>
        <p:nvSpPr>
          <p:cNvPr id="7" name="Content Placeholder 2"/>
          <p:cNvSpPr txBox="1">
            <a:spLocks/>
          </p:cNvSpPr>
          <p:nvPr/>
        </p:nvSpPr>
        <p:spPr>
          <a:xfrm>
            <a:off x="1184639" y="1388533"/>
            <a:ext cx="10617200" cy="495001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45720" indent="0">
              <a:buFont typeface="Arial" panose="020B0604020202020204" pitchFamily="34" charset="0"/>
              <a:buNone/>
            </a:pPr>
            <a:endParaRPr lang="es-ES" sz="2600" dirty="0" smtClean="0"/>
          </a:p>
          <a:p>
            <a:pPr marL="45720" indent="0">
              <a:buNone/>
            </a:pPr>
            <a:endParaRPr lang="es-ES" sz="2600" dirty="0"/>
          </a:p>
          <a:p>
            <a:pPr marL="45720" indent="0">
              <a:buNone/>
            </a:pPr>
            <a:endParaRPr lang="es-ES" sz="2600" dirty="0"/>
          </a:p>
          <a:p>
            <a:pPr marL="45720" indent="0">
              <a:buNone/>
            </a:pPr>
            <a:endParaRPr lang="es-ES" sz="2600" dirty="0"/>
          </a:p>
          <a:p>
            <a:pPr marL="45720" indent="0">
              <a:buNone/>
            </a:pPr>
            <a:endParaRPr lang="es-ES" sz="2600" dirty="0"/>
          </a:p>
          <a:p>
            <a:pPr marL="45720" indent="0">
              <a:buNone/>
            </a:pPr>
            <a:r>
              <a:rPr lang="es-ES" sz="2600" dirty="0" smtClean="0"/>
              <a:t>     No                           ¿</a:t>
            </a:r>
            <a:r>
              <a:rPr lang="es-ES" sz="2600" dirty="0"/>
              <a:t>Qué ha pasado?                  </a:t>
            </a:r>
            <a:r>
              <a:rPr lang="es-ES" sz="2600" dirty="0" smtClean="0"/>
              <a:t>    </a:t>
            </a:r>
            <a:r>
              <a:rPr lang="es-ES" sz="2600" dirty="0"/>
              <a:t>No lo </a:t>
            </a:r>
            <a:r>
              <a:rPr lang="es-ES" sz="2600" dirty="0" smtClean="0"/>
              <a:t>sé</a:t>
            </a:r>
          </a:p>
          <a:p>
            <a:pPr marL="45720" indent="0">
              <a:buNone/>
            </a:pPr>
            <a:endParaRPr lang="es-ES" sz="2600" dirty="0"/>
          </a:p>
          <a:p>
            <a:pPr marL="45720" indent="0">
              <a:buNone/>
            </a:pPr>
            <a:r>
              <a:rPr lang="es-ES" sz="2600" dirty="0"/>
              <a:t>Como podemos ver, la respuesta de María sigue siendo descendente y se mantiene en las tres siguientes intervenciones de los interlocutores por el mismo motivo.</a:t>
            </a:r>
          </a:p>
          <a:p>
            <a:pPr marL="45720" indent="0">
              <a:buFont typeface="Arial" panose="020B0604020202020204" pitchFamily="34" charset="0"/>
              <a:buNone/>
            </a:pPr>
            <a:endParaRPr lang="es-ES" sz="2600" dirty="0"/>
          </a:p>
          <a:p>
            <a:pPr marL="0" indent="0">
              <a:buFont typeface="Arial" panose="020B0604020202020204" pitchFamily="34" charset="0"/>
              <a:buNone/>
            </a:pPr>
            <a:endParaRPr lang="en-GB" dirty="0"/>
          </a:p>
        </p:txBody>
      </p:sp>
      <p:pic>
        <p:nvPicPr>
          <p:cNvPr id="9" name="Picture 8"/>
          <p:cNvPicPr>
            <a:picLocks noChangeAspect="1"/>
          </p:cNvPicPr>
          <p:nvPr/>
        </p:nvPicPr>
        <p:blipFill>
          <a:blip r:embed="rId5"/>
          <a:stretch>
            <a:fillRect/>
          </a:stretch>
        </p:blipFill>
        <p:spPr>
          <a:xfrm>
            <a:off x="1251678" y="1470392"/>
            <a:ext cx="2242543" cy="2251134"/>
          </a:xfrm>
          <a:prstGeom prst="rect">
            <a:avLst/>
          </a:prstGeom>
        </p:spPr>
      </p:pic>
      <p:pic>
        <p:nvPicPr>
          <p:cNvPr id="10" name="Picture 9"/>
          <p:cNvPicPr>
            <a:picLocks noChangeAspect="1"/>
          </p:cNvPicPr>
          <p:nvPr/>
        </p:nvPicPr>
        <p:blipFill>
          <a:blip r:embed="rId6"/>
          <a:stretch>
            <a:fillRect/>
          </a:stretch>
        </p:blipFill>
        <p:spPr>
          <a:xfrm>
            <a:off x="4652101" y="1487828"/>
            <a:ext cx="2361582" cy="2233698"/>
          </a:xfrm>
          <a:prstGeom prst="rect">
            <a:avLst/>
          </a:prstGeom>
        </p:spPr>
      </p:pic>
      <p:pic>
        <p:nvPicPr>
          <p:cNvPr id="11" name="Picture 10"/>
          <p:cNvPicPr>
            <a:picLocks noChangeAspect="1"/>
          </p:cNvPicPr>
          <p:nvPr/>
        </p:nvPicPr>
        <p:blipFill>
          <a:blip r:embed="rId7"/>
          <a:stretch>
            <a:fillRect/>
          </a:stretch>
        </p:blipFill>
        <p:spPr>
          <a:xfrm>
            <a:off x="8171563" y="1470392"/>
            <a:ext cx="2807497" cy="2251134"/>
          </a:xfrm>
          <a:prstGeom prst="rect">
            <a:avLst/>
          </a:prstGeom>
        </p:spPr>
      </p:pic>
    </p:spTree>
    <p:extLst>
      <p:ext uri="{BB962C8B-B14F-4D97-AF65-F5344CB8AC3E}">
        <p14:creationId xmlns:p14="http://schemas.microsoft.com/office/powerpoint/2010/main" val="4026823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3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1</a:t>
            </a:r>
            <a:endParaRPr lang="en-GB" dirty="0"/>
          </a:p>
        </p:txBody>
      </p:sp>
      <p:sp>
        <p:nvSpPr>
          <p:cNvPr id="3" name="Content Placeholder 2"/>
          <p:cNvSpPr>
            <a:spLocks noGrp="1"/>
          </p:cNvSpPr>
          <p:nvPr>
            <p:ph idx="1"/>
          </p:nvPr>
        </p:nvSpPr>
        <p:spPr>
          <a:xfrm>
            <a:off x="1251678" y="1540933"/>
            <a:ext cx="10178322" cy="4950019"/>
          </a:xfrm>
        </p:spPr>
        <p:txBody>
          <a:bodyPr>
            <a:normAutofit/>
          </a:bodyPr>
          <a:lstStyle/>
          <a:p>
            <a:pPr marL="45720" indent="0">
              <a:buNone/>
            </a:pPr>
            <a:endParaRPr lang="es-ES" dirty="0"/>
          </a:p>
          <a:p>
            <a:pPr marL="0" indent="0">
              <a:buNone/>
            </a:pPr>
            <a:endParaRPr lang="en-GB" dirty="0"/>
          </a:p>
        </p:txBody>
      </p:sp>
      <p:pic>
        <p:nvPicPr>
          <p:cNvPr id="5" name="ejercicio percepción grabación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43067" y="442771"/>
            <a:ext cx="685680" cy="685680"/>
          </a:xfrm>
          <a:prstGeom prst="rect">
            <a:avLst/>
          </a:prstGeom>
          <a:solidFill>
            <a:schemeClr val="accent1"/>
          </a:solidFill>
        </p:spPr>
      </p:pic>
      <p:sp>
        <p:nvSpPr>
          <p:cNvPr id="6" name="Content Placeholder 2"/>
          <p:cNvSpPr txBox="1">
            <a:spLocks/>
          </p:cNvSpPr>
          <p:nvPr/>
        </p:nvSpPr>
        <p:spPr>
          <a:xfrm>
            <a:off x="1404078" y="1693333"/>
            <a:ext cx="10178322" cy="495001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pPr>
            <a:endParaRPr lang="en-GB" dirty="0"/>
          </a:p>
        </p:txBody>
      </p:sp>
      <p:sp>
        <p:nvSpPr>
          <p:cNvPr id="7" name="Content Placeholder 2"/>
          <p:cNvSpPr txBox="1">
            <a:spLocks/>
          </p:cNvSpPr>
          <p:nvPr/>
        </p:nvSpPr>
        <p:spPr>
          <a:xfrm>
            <a:off x="1032933" y="1388533"/>
            <a:ext cx="10768906" cy="5469467"/>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45720" indent="0">
              <a:buFont typeface="Arial" panose="020B0604020202020204" pitchFamily="34" charset="0"/>
              <a:buNone/>
            </a:pPr>
            <a:endParaRPr lang="es-ES" sz="2600" dirty="0" smtClean="0"/>
          </a:p>
          <a:p>
            <a:pPr marL="45720" indent="0">
              <a:buNone/>
            </a:pPr>
            <a:endParaRPr lang="es-ES" sz="2600" dirty="0"/>
          </a:p>
          <a:p>
            <a:pPr marL="45720" indent="0">
              <a:buNone/>
            </a:pPr>
            <a:endParaRPr lang="es-ES" sz="2600" dirty="0"/>
          </a:p>
          <a:p>
            <a:pPr marL="45720" indent="0">
              <a:buNone/>
            </a:pPr>
            <a:endParaRPr lang="es-ES" sz="2600" dirty="0"/>
          </a:p>
          <a:p>
            <a:pPr marL="45720" indent="0">
              <a:buNone/>
            </a:pPr>
            <a:endParaRPr lang="es-ES" sz="2600" dirty="0" smtClean="0"/>
          </a:p>
          <a:p>
            <a:pPr marL="45720" indent="0">
              <a:buNone/>
            </a:pPr>
            <a:endParaRPr lang="es-ES" sz="2600" dirty="0"/>
          </a:p>
          <a:p>
            <a:pPr marL="45720" indent="0">
              <a:buNone/>
            </a:pPr>
            <a:endParaRPr lang="es-ES" sz="2600" dirty="0" smtClean="0"/>
          </a:p>
          <a:p>
            <a:pPr marL="45720" indent="0">
              <a:buNone/>
            </a:pPr>
            <a:endParaRPr lang="es-ES" sz="2600" dirty="0"/>
          </a:p>
          <a:p>
            <a:pPr marL="45720" indent="0">
              <a:buNone/>
            </a:pPr>
            <a:endParaRPr lang="es-ES" sz="2600" dirty="0" smtClean="0"/>
          </a:p>
          <a:p>
            <a:pPr marL="45720" indent="0">
              <a:buNone/>
            </a:pPr>
            <a:endParaRPr lang="es-ES" sz="2600" dirty="0"/>
          </a:p>
          <a:p>
            <a:pPr marL="45720" indent="0">
              <a:buNone/>
            </a:pPr>
            <a:endParaRPr lang="es-ES" sz="2600" dirty="0"/>
          </a:p>
          <a:p>
            <a:pPr marL="45720" indent="0">
              <a:buNone/>
            </a:pPr>
            <a:r>
              <a:rPr lang="es-ES" sz="5100" dirty="0" smtClean="0"/>
              <a:t>Bueno</a:t>
            </a:r>
            <a:r>
              <a:rPr lang="es-ES" sz="5100" dirty="0"/>
              <a:t>, no te preocupes       </a:t>
            </a:r>
            <a:r>
              <a:rPr lang="es-ES" sz="5100" dirty="0" smtClean="0"/>
              <a:t>                  </a:t>
            </a:r>
            <a:r>
              <a:rPr lang="es-ES" sz="5100" dirty="0"/>
              <a:t>¡Es broma! ¡Sí he aprobado!</a:t>
            </a:r>
          </a:p>
          <a:p>
            <a:pPr marL="45720" indent="0">
              <a:buNone/>
            </a:pPr>
            <a:endParaRPr lang="es-ES" sz="5100" dirty="0" smtClean="0"/>
          </a:p>
          <a:p>
            <a:pPr marL="45720" indent="0">
              <a:buNone/>
            </a:pPr>
            <a:r>
              <a:rPr lang="es-ES" sz="5100" dirty="0" smtClean="0"/>
              <a:t>La </a:t>
            </a:r>
            <a:r>
              <a:rPr lang="es-ES" sz="5100" dirty="0"/>
              <a:t>última intervención de María es distinta a las anteriores. Podemos observar que la curva melódica es más o menos recta, hecho característico de las oraciones exclamativas en español. Además, el tono que utiliza es más elevado que los otros debido a su sentimiento de alegría</a:t>
            </a:r>
            <a:r>
              <a:rPr lang="es-ES" sz="5100" dirty="0" smtClean="0"/>
              <a:t>.</a:t>
            </a:r>
            <a:endParaRPr lang="en-GB" dirty="0"/>
          </a:p>
        </p:txBody>
      </p:sp>
      <p:pic>
        <p:nvPicPr>
          <p:cNvPr id="4" name="Picture 3"/>
          <p:cNvPicPr>
            <a:picLocks noChangeAspect="1"/>
          </p:cNvPicPr>
          <p:nvPr/>
        </p:nvPicPr>
        <p:blipFill>
          <a:blip r:embed="rId5"/>
          <a:stretch>
            <a:fillRect/>
          </a:stretch>
        </p:blipFill>
        <p:spPr>
          <a:xfrm>
            <a:off x="1184639" y="1540933"/>
            <a:ext cx="2642989" cy="2480620"/>
          </a:xfrm>
          <a:prstGeom prst="rect">
            <a:avLst/>
          </a:prstGeom>
        </p:spPr>
      </p:pic>
      <p:pic>
        <p:nvPicPr>
          <p:cNvPr id="8" name="Picture 7"/>
          <p:cNvPicPr>
            <a:picLocks noChangeAspect="1"/>
          </p:cNvPicPr>
          <p:nvPr/>
        </p:nvPicPr>
        <p:blipFill>
          <a:blip r:embed="rId6"/>
          <a:stretch>
            <a:fillRect/>
          </a:stretch>
        </p:blipFill>
        <p:spPr>
          <a:xfrm>
            <a:off x="4894946" y="1540933"/>
            <a:ext cx="5933801" cy="2456276"/>
          </a:xfrm>
          <a:prstGeom prst="rect">
            <a:avLst/>
          </a:prstGeom>
        </p:spPr>
      </p:pic>
    </p:spTree>
    <p:extLst>
      <p:ext uri="{BB962C8B-B14F-4D97-AF65-F5344CB8AC3E}">
        <p14:creationId xmlns:p14="http://schemas.microsoft.com/office/powerpoint/2010/main" val="36930529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3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2</a:t>
            </a:r>
            <a:endParaRPr lang="en-GB" dirty="0"/>
          </a:p>
        </p:txBody>
      </p:sp>
      <p:sp>
        <p:nvSpPr>
          <p:cNvPr id="3" name="Content Placeholder 2"/>
          <p:cNvSpPr>
            <a:spLocks noGrp="1"/>
          </p:cNvSpPr>
          <p:nvPr>
            <p:ph idx="1"/>
          </p:nvPr>
        </p:nvSpPr>
        <p:spPr>
          <a:xfrm>
            <a:off x="1049867" y="1540933"/>
            <a:ext cx="10684933" cy="5113868"/>
          </a:xfrm>
        </p:spPr>
        <p:txBody>
          <a:bodyPr>
            <a:normAutofit lnSpcReduction="10000"/>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s-ES_tradnl" dirty="0" smtClean="0"/>
              <a:t>  ¿</a:t>
            </a:r>
            <a:r>
              <a:rPr lang="es-ES_tradnl" dirty="0"/>
              <a:t>Has aprobado?   </a:t>
            </a:r>
            <a:r>
              <a:rPr lang="es-ES_tradnl" dirty="0" smtClean="0"/>
              <a:t>                              No                                </a:t>
            </a:r>
            <a:r>
              <a:rPr lang="es-ES_tradnl" dirty="0"/>
              <a:t>¿No has aprobado</a:t>
            </a:r>
            <a:r>
              <a:rPr lang="es-ES_tradnl" dirty="0" smtClean="0"/>
              <a:t>?</a:t>
            </a:r>
          </a:p>
          <a:p>
            <a:pPr marL="0" indent="0">
              <a:buNone/>
            </a:pPr>
            <a:endParaRPr lang="en-GB" dirty="0"/>
          </a:p>
          <a:p>
            <a:pPr marL="0" indent="0">
              <a:buNone/>
            </a:pPr>
            <a:r>
              <a:rPr lang="es-ES_tradnl" dirty="0"/>
              <a:t>En </a:t>
            </a:r>
            <a:r>
              <a:rPr lang="es-ES_tradnl" dirty="0" smtClean="0"/>
              <a:t>esta </a:t>
            </a:r>
            <a:r>
              <a:rPr lang="es-ES_tradnl" dirty="0"/>
              <a:t>segunda grabación, el primer cambio que podemos observar es la respuesta de María puesto que no comparte el tono descendente con la primera grabación. En este caso la respuesta de María parece que se da con un ligero tono de enfado o extrañeza al saber el resultado del examen y eso es lo que hace alterar la curva melódica. Asimismo, la siguiente intervención también se ve alterada y podemos ver que la curva tiene un tono ascendente igual que la primera pregunta, pero igual que en la grabación 1, no pretende obtener una respuesta sino que quizás está sorprendido o extrañado de la respuesta de María y esto es lo que hace variar el tono del interlocutor</a:t>
            </a:r>
            <a:r>
              <a:rPr lang="es-ES_tradnl" dirty="0" smtClean="0"/>
              <a:t>.</a:t>
            </a:r>
            <a:endParaRPr lang="en-GB" dirty="0"/>
          </a:p>
        </p:txBody>
      </p:sp>
      <p:pic>
        <p:nvPicPr>
          <p:cNvPr id="8" name="ejercicio percepción grabación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30871" y="494987"/>
            <a:ext cx="609600" cy="609600"/>
          </a:xfrm>
          <a:prstGeom prst="rect">
            <a:avLst/>
          </a:prstGeom>
          <a:solidFill>
            <a:schemeClr val="accent1"/>
          </a:solidFill>
        </p:spPr>
      </p:pic>
      <p:pic>
        <p:nvPicPr>
          <p:cNvPr id="9" name="Picture 8"/>
          <p:cNvPicPr>
            <a:picLocks noChangeAspect="1"/>
          </p:cNvPicPr>
          <p:nvPr/>
        </p:nvPicPr>
        <p:blipFill>
          <a:blip r:embed="rId5"/>
          <a:stretch>
            <a:fillRect/>
          </a:stretch>
        </p:blipFill>
        <p:spPr>
          <a:xfrm>
            <a:off x="1251678" y="1537791"/>
            <a:ext cx="2289096" cy="1956137"/>
          </a:xfrm>
          <a:prstGeom prst="rect">
            <a:avLst/>
          </a:prstGeom>
        </p:spPr>
      </p:pic>
      <p:pic>
        <p:nvPicPr>
          <p:cNvPr id="10" name="Picture 9"/>
          <p:cNvPicPr>
            <a:picLocks noChangeAspect="1"/>
          </p:cNvPicPr>
          <p:nvPr/>
        </p:nvPicPr>
        <p:blipFill>
          <a:blip r:embed="rId6"/>
          <a:stretch>
            <a:fillRect/>
          </a:stretch>
        </p:blipFill>
        <p:spPr>
          <a:xfrm>
            <a:off x="5044774" y="1553797"/>
            <a:ext cx="1068196" cy="1924123"/>
          </a:xfrm>
          <a:prstGeom prst="rect">
            <a:avLst/>
          </a:prstGeom>
        </p:spPr>
      </p:pic>
      <p:pic>
        <p:nvPicPr>
          <p:cNvPr id="11" name="Picture 10"/>
          <p:cNvPicPr>
            <a:picLocks noChangeAspect="1"/>
          </p:cNvPicPr>
          <p:nvPr/>
        </p:nvPicPr>
        <p:blipFill>
          <a:blip r:embed="rId7"/>
          <a:stretch>
            <a:fillRect/>
          </a:stretch>
        </p:blipFill>
        <p:spPr>
          <a:xfrm>
            <a:off x="7616971" y="1440257"/>
            <a:ext cx="3223500" cy="2125471"/>
          </a:xfrm>
          <a:prstGeom prst="rect">
            <a:avLst/>
          </a:prstGeom>
        </p:spPr>
      </p:pic>
    </p:spTree>
    <p:extLst>
      <p:ext uri="{BB962C8B-B14F-4D97-AF65-F5344CB8AC3E}">
        <p14:creationId xmlns:p14="http://schemas.microsoft.com/office/powerpoint/2010/main" val="34417353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88"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2</a:t>
            </a:r>
            <a:endParaRPr lang="en-GB" dirty="0"/>
          </a:p>
        </p:txBody>
      </p:sp>
      <p:sp>
        <p:nvSpPr>
          <p:cNvPr id="3" name="Content Placeholder 2"/>
          <p:cNvSpPr>
            <a:spLocks noGrp="1"/>
          </p:cNvSpPr>
          <p:nvPr>
            <p:ph idx="1"/>
          </p:nvPr>
        </p:nvSpPr>
        <p:spPr>
          <a:xfrm>
            <a:off x="1251678" y="1540933"/>
            <a:ext cx="10178322" cy="4995893"/>
          </a:xfrm>
        </p:spPr>
        <p:txBody>
          <a:bodyPr>
            <a:normAutofit/>
          </a:bodyPr>
          <a:lstStyle/>
          <a:p>
            <a:pPr marL="45720" indent="0">
              <a:buNone/>
            </a:pPr>
            <a:endParaRPr lang="es-ES" dirty="0"/>
          </a:p>
          <a:p>
            <a:pPr marL="0" indent="0">
              <a:buNone/>
            </a:pPr>
            <a:r>
              <a:rPr lang="es-ES" dirty="0" smtClean="0"/>
              <a:t>                                    </a:t>
            </a:r>
          </a:p>
          <a:p>
            <a:pPr marL="0" indent="0">
              <a:buNone/>
            </a:pPr>
            <a:endParaRPr lang="es-ES" dirty="0"/>
          </a:p>
          <a:p>
            <a:pPr marL="0" indent="0">
              <a:buNone/>
            </a:pPr>
            <a:endParaRPr lang="es-ES" dirty="0" smtClean="0"/>
          </a:p>
          <a:p>
            <a:pPr marL="0" indent="0">
              <a:buNone/>
            </a:pPr>
            <a:endParaRPr lang="es-ES" dirty="0" smtClean="0"/>
          </a:p>
          <a:p>
            <a:pPr marL="0" indent="0">
              <a:buNone/>
            </a:pPr>
            <a:r>
              <a:rPr lang="es-ES" dirty="0"/>
              <a:t>   </a:t>
            </a:r>
            <a:endParaRPr lang="es-ES" dirty="0" smtClean="0"/>
          </a:p>
          <a:p>
            <a:pPr marL="0" indent="0">
              <a:buNone/>
            </a:pPr>
            <a:r>
              <a:rPr lang="es-ES" sz="2800" dirty="0" smtClean="0"/>
              <a:t>    No                     ¿Qué </a:t>
            </a:r>
            <a:r>
              <a:rPr lang="es-ES" sz="2800" dirty="0"/>
              <a:t>ha pasado?      </a:t>
            </a:r>
            <a:r>
              <a:rPr lang="es-ES" sz="2800" dirty="0" smtClean="0"/>
              <a:t>          </a:t>
            </a:r>
            <a:r>
              <a:rPr lang="es-ES" sz="2800" dirty="0"/>
              <a:t>Pues no lo </a:t>
            </a:r>
            <a:r>
              <a:rPr lang="es-ES" sz="2800" dirty="0" smtClean="0"/>
              <a:t>sé.</a:t>
            </a:r>
            <a:endParaRPr lang="es-ES" sz="2800" dirty="0"/>
          </a:p>
          <a:p>
            <a:pPr marL="0" indent="0">
              <a:buNone/>
            </a:pPr>
            <a:endParaRPr lang="es-ES" sz="2800" dirty="0" smtClean="0"/>
          </a:p>
          <a:p>
            <a:pPr marL="0" indent="0">
              <a:buNone/>
            </a:pPr>
            <a:r>
              <a:rPr lang="es-ES" sz="2800" dirty="0" smtClean="0"/>
              <a:t>Estas siguientes </a:t>
            </a:r>
            <a:r>
              <a:rPr lang="es-ES" sz="2800" dirty="0"/>
              <a:t>tres intervenciones mantienen este tono ligeramente elevado debido al estado de ánimo que expresan Tomás y María</a:t>
            </a:r>
            <a:r>
              <a:rPr lang="es-ES" sz="2800" dirty="0" smtClean="0"/>
              <a:t>.</a:t>
            </a:r>
            <a:endParaRPr lang="en-GB" sz="2800" dirty="0"/>
          </a:p>
        </p:txBody>
      </p:sp>
      <p:sp>
        <p:nvSpPr>
          <p:cNvPr id="6" name="Content Placeholder 2"/>
          <p:cNvSpPr txBox="1">
            <a:spLocks/>
          </p:cNvSpPr>
          <p:nvPr/>
        </p:nvSpPr>
        <p:spPr>
          <a:xfrm>
            <a:off x="1404078" y="1693333"/>
            <a:ext cx="10178322" cy="495001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pPr>
            <a:endParaRPr lang="en-GB" dirty="0"/>
          </a:p>
        </p:txBody>
      </p:sp>
      <p:sp>
        <p:nvSpPr>
          <p:cNvPr id="7" name="Content Placeholder 2"/>
          <p:cNvSpPr txBox="1">
            <a:spLocks/>
          </p:cNvSpPr>
          <p:nvPr/>
        </p:nvSpPr>
        <p:spPr>
          <a:xfrm>
            <a:off x="1184639" y="1388533"/>
            <a:ext cx="10617200" cy="495001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45720" indent="0">
              <a:buFont typeface="Arial" panose="020B0604020202020204" pitchFamily="34" charset="0"/>
              <a:buNone/>
            </a:pPr>
            <a:endParaRPr lang="es-ES" sz="2600" dirty="0" smtClean="0"/>
          </a:p>
          <a:p>
            <a:pPr marL="45720" indent="0">
              <a:buNone/>
            </a:pPr>
            <a:endParaRPr lang="es-ES" sz="2600" dirty="0"/>
          </a:p>
          <a:p>
            <a:pPr marL="45720" indent="0">
              <a:buNone/>
            </a:pPr>
            <a:endParaRPr lang="es-ES" sz="2600" dirty="0"/>
          </a:p>
          <a:p>
            <a:pPr marL="45720" indent="0">
              <a:buNone/>
            </a:pPr>
            <a:endParaRPr lang="es-ES" sz="2600" dirty="0"/>
          </a:p>
          <a:p>
            <a:pPr marL="45720" indent="0">
              <a:buNone/>
            </a:pPr>
            <a:endParaRPr lang="es-ES" sz="2600" dirty="0"/>
          </a:p>
          <a:p>
            <a:pPr marL="45720" indent="0">
              <a:buFont typeface="Arial" panose="020B0604020202020204" pitchFamily="34" charset="0"/>
              <a:buNone/>
            </a:pPr>
            <a:endParaRPr lang="es-ES" sz="2600" dirty="0"/>
          </a:p>
          <a:p>
            <a:pPr marL="0" indent="0">
              <a:buFont typeface="Arial" panose="020B0604020202020204" pitchFamily="34" charset="0"/>
              <a:buNone/>
            </a:pPr>
            <a:endParaRPr lang="en-GB" dirty="0"/>
          </a:p>
        </p:txBody>
      </p:sp>
      <p:pic>
        <p:nvPicPr>
          <p:cNvPr id="4" name="ejercicio percepción grabación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69460" y="580659"/>
            <a:ext cx="609600" cy="609600"/>
          </a:xfrm>
          <a:prstGeom prst="rect">
            <a:avLst/>
          </a:prstGeom>
          <a:solidFill>
            <a:schemeClr val="accent1"/>
          </a:solidFill>
        </p:spPr>
      </p:pic>
      <p:pic>
        <p:nvPicPr>
          <p:cNvPr id="8" name="Picture 7"/>
          <p:cNvPicPr>
            <a:picLocks noChangeAspect="1"/>
          </p:cNvPicPr>
          <p:nvPr/>
        </p:nvPicPr>
        <p:blipFill>
          <a:blip r:embed="rId5"/>
          <a:stretch>
            <a:fillRect/>
          </a:stretch>
        </p:blipFill>
        <p:spPr>
          <a:xfrm>
            <a:off x="1251678" y="1495059"/>
            <a:ext cx="2101410" cy="2606812"/>
          </a:xfrm>
          <a:prstGeom prst="rect">
            <a:avLst/>
          </a:prstGeom>
        </p:spPr>
      </p:pic>
      <p:pic>
        <p:nvPicPr>
          <p:cNvPr id="12" name="Picture 11"/>
          <p:cNvPicPr>
            <a:picLocks noChangeAspect="1"/>
          </p:cNvPicPr>
          <p:nvPr/>
        </p:nvPicPr>
        <p:blipFill>
          <a:blip r:embed="rId6"/>
          <a:stretch>
            <a:fillRect/>
          </a:stretch>
        </p:blipFill>
        <p:spPr>
          <a:xfrm>
            <a:off x="4073456" y="1495059"/>
            <a:ext cx="2720813" cy="2540000"/>
          </a:xfrm>
          <a:prstGeom prst="rect">
            <a:avLst/>
          </a:prstGeom>
        </p:spPr>
      </p:pic>
      <p:pic>
        <p:nvPicPr>
          <p:cNvPr id="13" name="Picture 12"/>
          <p:cNvPicPr>
            <a:picLocks noChangeAspect="1"/>
          </p:cNvPicPr>
          <p:nvPr/>
        </p:nvPicPr>
        <p:blipFill>
          <a:blip r:embed="rId7"/>
          <a:stretch>
            <a:fillRect/>
          </a:stretch>
        </p:blipFill>
        <p:spPr>
          <a:xfrm>
            <a:off x="7514637" y="1495059"/>
            <a:ext cx="3464423" cy="2540000"/>
          </a:xfrm>
          <a:prstGeom prst="rect">
            <a:avLst/>
          </a:prstGeom>
        </p:spPr>
      </p:pic>
    </p:spTree>
    <p:extLst>
      <p:ext uri="{BB962C8B-B14F-4D97-AF65-F5344CB8AC3E}">
        <p14:creationId xmlns:p14="http://schemas.microsoft.com/office/powerpoint/2010/main" val="35320150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8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conversaciÓn</a:t>
            </a:r>
            <a:r>
              <a:rPr lang="en-GB" dirty="0" smtClean="0"/>
              <a:t> 2</a:t>
            </a:r>
            <a:endParaRPr lang="en-GB" dirty="0"/>
          </a:p>
        </p:txBody>
      </p:sp>
      <p:sp>
        <p:nvSpPr>
          <p:cNvPr id="3" name="Content Placeholder 2"/>
          <p:cNvSpPr>
            <a:spLocks noGrp="1"/>
          </p:cNvSpPr>
          <p:nvPr>
            <p:ph idx="1"/>
          </p:nvPr>
        </p:nvSpPr>
        <p:spPr>
          <a:xfrm>
            <a:off x="1251678" y="1540933"/>
            <a:ext cx="10178322" cy="4950019"/>
          </a:xfrm>
        </p:spPr>
        <p:txBody>
          <a:bodyPr>
            <a:normAutofit/>
          </a:bodyPr>
          <a:lstStyle/>
          <a:p>
            <a:pPr marL="45720" indent="0">
              <a:buNone/>
            </a:pPr>
            <a:endParaRPr lang="es-ES" dirty="0"/>
          </a:p>
          <a:p>
            <a:pPr marL="0" indent="0">
              <a:buNone/>
            </a:pPr>
            <a:endParaRPr lang="en-GB" dirty="0"/>
          </a:p>
        </p:txBody>
      </p:sp>
      <p:sp>
        <p:nvSpPr>
          <p:cNvPr id="6" name="Content Placeholder 2"/>
          <p:cNvSpPr txBox="1">
            <a:spLocks/>
          </p:cNvSpPr>
          <p:nvPr/>
        </p:nvSpPr>
        <p:spPr>
          <a:xfrm>
            <a:off x="1404078" y="1693333"/>
            <a:ext cx="10178322" cy="495001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pPr>
            <a:endParaRPr lang="en-GB" dirty="0"/>
          </a:p>
        </p:txBody>
      </p:sp>
      <p:sp>
        <p:nvSpPr>
          <p:cNvPr id="7" name="Content Placeholder 2"/>
          <p:cNvSpPr txBox="1">
            <a:spLocks/>
          </p:cNvSpPr>
          <p:nvPr/>
        </p:nvSpPr>
        <p:spPr>
          <a:xfrm>
            <a:off x="1032933" y="1388533"/>
            <a:ext cx="10701867" cy="525481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45720" indent="0">
              <a:buFont typeface="Arial" panose="020B0604020202020204" pitchFamily="34" charset="0"/>
              <a:buNone/>
            </a:pPr>
            <a:endParaRPr lang="es-ES" sz="2600" dirty="0" smtClean="0"/>
          </a:p>
          <a:p>
            <a:pPr marL="45720" indent="0">
              <a:buNone/>
            </a:pPr>
            <a:endParaRPr lang="es-ES" sz="2600" dirty="0"/>
          </a:p>
          <a:p>
            <a:pPr marL="45720" indent="0">
              <a:buNone/>
            </a:pPr>
            <a:endParaRPr lang="es-ES" sz="2600" dirty="0"/>
          </a:p>
          <a:p>
            <a:pPr marL="45720" indent="0">
              <a:buNone/>
            </a:pPr>
            <a:endParaRPr lang="es-ES" sz="2600" dirty="0" smtClean="0"/>
          </a:p>
          <a:p>
            <a:pPr marL="45720" indent="0">
              <a:buNone/>
            </a:pPr>
            <a:endParaRPr lang="es-ES" sz="2600" dirty="0"/>
          </a:p>
          <a:p>
            <a:pPr marL="0" indent="0">
              <a:buNone/>
            </a:pPr>
            <a:r>
              <a:rPr lang="es-ES_tradnl" sz="2800" dirty="0" smtClean="0"/>
              <a:t> </a:t>
            </a:r>
          </a:p>
          <a:p>
            <a:pPr marL="0" indent="0">
              <a:buNone/>
            </a:pPr>
            <a:endParaRPr lang="es-ES_tradnl" sz="2800" dirty="0"/>
          </a:p>
          <a:p>
            <a:pPr marL="0" indent="0">
              <a:buNone/>
            </a:pPr>
            <a:r>
              <a:rPr lang="es-ES_tradnl" sz="2800" dirty="0" smtClean="0"/>
              <a:t>    Bueno</a:t>
            </a:r>
            <a:r>
              <a:rPr lang="es-ES_tradnl" sz="2800" dirty="0"/>
              <a:t>, no te preocupes                   </a:t>
            </a:r>
            <a:r>
              <a:rPr lang="es-ES_tradnl" sz="2800" dirty="0" smtClean="0"/>
              <a:t>          </a:t>
            </a:r>
            <a:r>
              <a:rPr lang="es-ES_tradnl" sz="2800" dirty="0"/>
              <a:t>¡Es broma! ¡Sí he </a:t>
            </a:r>
            <a:r>
              <a:rPr lang="es-ES_tradnl" sz="2800" dirty="0" smtClean="0"/>
              <a:t>aprobado!</a:t>
            </a:r>
          </a:p>
          <a:p>
            <a:pPr marL="0" indent="0">
              <a:buNone/>
            </a:pPr>
            <a:endParaRPr lang="es-ES_tradnl" sz="2800" dirty="0"/>
          </a:p>
          <a:p>
            <a:pPr marL="0" indent="0">
              <a:buNone/>
            </a:pPr>
            <a:r>
              <a:rPr lang="es-ES_tradnl" sz="2800" dirty="0" smtClean="0"/>
              <a:t>La </a:t>
            </a:r>
            <a:r>
              <a:rPr lang="es-ES_tradnl" sz="2800" dirty="0"/>
              <a:t>última intervención de Tomás es la única que se mantiene descendente igual que hemos visto en la grabación 1. El tono de voz que utiliza en esta oración baja gradualmente ya que intenta transmitir un estado de ánimo. Si la oración fuera simplemente una enunciativa informativa descendería ligeramente al final, pero en este caso parece que Tomás intenta transmitir tranquilidad y apoyo a su amiga. </a:t>
            </a:r>
            <a:endParaRPr lang="en-GB" sz="2800" dirty="0"/>
          </a:p>
          <a:p>
            <a:pPr marL="45720" indent="0">
              <a:buNone/>
            </a:pPr>
            <a:endParaRPr lang="es-ES" sz="2600" dirty="0"/>
          </a:p>
          <a:p>
            <a:pPr marL="45720" indent="0">
              <a:buNone/>
            </a:pPr>
            <a:endParaRPr lang="es-ES" sz="2600" dirty="0" smtClean="0"/>
          </a:p>
          <a:p>
            <a:pPr marL="45720" indent="0">
              <a:buNone/>
            </a:pPr>
            <a:endParaRPr lang="es-ES" sz="2600" dirty="0"/>
          </a:p>
          <a:p>
            <a:pPr marL="45720" indent="0">
              <a:buNone/>
            </a:pPr>
            <a:endParaRPr lang="es-ES" sz="2600" dirty="0"/>
          </a:p>
        </p:txBody>
      </p:sp>
      <p:pic>
        <p:nvPicPr>
          <p:cNvPr id="9" name="ejercicio percepción grabación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19147" y="518851"/>
            <a:ext cx="609600" cy="609600"/>
          </a:xfrm>
          <a:prstGeom prst="rect">
            <a:avLst/>
          </a:prstGeom>
          <a:solidFill>
            <a:schemeClr val="accent1"/>
          </a:solidFill>
        </p:spPr>
      </p:pic>
      <p:pic>
        <p:nvPicPr>
          <p:cNvPr id="10" name="Picture 9"/>
          <p:cNvPicPr>
            <a:picLocks noChangeAspect="1"/>
          </p:cNvPicPr>
          <p:nvPr/>
        </p:nvPicPr>
        <p:blipFill>
          <a:blip r:embed="rId5"/>
          <a:stretch>
            <a:fillRect/>
          </a:stretch>
        </p:blipFill>
        <p:spPr>
          <a:xfrm>
            <a:off x="1251677" y="1388533"/>
            <a:ext cx="3584661" cy="2580956"/>
          </a:xfrm>
          <a:prstGeom prst="rect">
            <a:avLst/>
          </a:prstGeom>
        </p:spPr>
      </p:pic>
      <p:pic>
        <p:nvPicPr>
          <p:cNvPr id="11" name="Picture 10"/>
          <p:cNvPicPr>
            <a:picLocks noChangeAspect="1"/>
          </p:cNvPicPr>
          <p:nvPr/>
        </p:nvPicPr>
        <p:blipFill>
          <a:blip r:embed="rId6"/>
          <a:stretch>
            <a:fillRect/>
          </a:stretch>
        </p:blipFill>
        <p:spPr>
          <a:xfrm>
            <a:off x="6248400" y="1326285"/>
            <a:ext cx="4580347" cy="2643204"/>
          </a:xfrm>
          <a:prstGeom prst="rect">
            <a:avLst/>
          </a:prstGeom>
        </p:spPr>
      </p:pic>
    </p:spTree>
    <p:extLst>
      <p:ext uri="{BB962C8B-B14F-4D97-AF65-F5344CB8AC3E}">
        <p14:creationId xmlns:p14="http://schemas.microsoft.com/office/powerpoint/2010/main" val="26582275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88"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Conclusión</a:t>
            </a:r>
            <a:endParaRPr lang="en-GB" dirty="0"/>
          </a:p>
        </p:txBody>
      </p:sp>
      <p:sp>
        <p:nvSpPr>
          <p:cNvPr id="14" name="Content Placeholder 13"/>
          <p:cNvSpPr>
            <a:spLocks noGrp="1"/>
          </p:cNvSpPr>
          <p:nvPr>
            <p:ph idx="1"/>
          </p:nvPr>
        </p:nvSpPr>
        <p:spPr>
          <a:xfrm>
            <a:off x="1123662" y="5311985"/>
            <a:ext cx="10434354" cy="1408175"/>
          </a:xfrm>
        </p:spPr>
        <p:txBody>
          <a:bodyPr>
            <a:normAutofit lnSpcReduction="10000"/>
          </a:bodyPr>
          <a:lstStyle/>
          <a:p>
            <a:pPr marL="0" indent="0">
              <a:buNone/>
            </a:pPr>
            <a:r>
              <a:rPr lang="es-ES" dirty="0"/>
              <a:t>En general, el tipo de oraciones que aparecen en esta tabla tienen </a:t>
            </a:r>
            <a:r>
              <a:rPr lang="es-ES" dirty="0" smtClean="0"/>
              <a:t>esas curvas </a:t>
            </a:r>
            <a:r>
              <a:rPr lang="es-ES" dirty="0"/>
              <a:t>de entonación. </a:t>
            </a:r>
            <a:r>
              <a:rPr lang="es-ES" dirty="0" smtClean="0"/>
              <a:t> No </a:t>
            </a:r>
            <a:r>
              <a:rPr lang="es-ES" dirty="0"/>
              <a:t>obstante, es importante utilizar esta información solo como una guía ya que, como hemos visto en los ejemplos anteriores, el habla oral puede </a:t>
            </a:r>
            <a:r>
              <a:rPr lang="es-ES" dirty="0" smtClean="0"/>
              <a:t>variar en </a:t>
            </a:r>
            <a:r>
              <a:rPr lang="es-ES" dirty="0"/>
              <a:t>la entonación </a:t>
            </a:r>
            <a:r>
              <a:rPr lang="es-ES" dirty="0" smtClean="0"/>
              <a:t>para graduar y matizar el sentido y el estado </a:t>
            </a:r>
            <a:r>
              <a:rPr lang="es-ES" dirty="0"/>
              <a:t>de ánimo del </a:t>
            </a:r>
            <a:r>
              <a:rPr lang="es-ES" dirty="0" smtClean="0"/>
              <a:t>hablante.</a:t>
            </a:r>
            <a:endParaRPr lang="en-GB" dirty="0"/>
          </a:p>
        </p:txBody>
      </p:sp>
      <p:pic>
        <p:nvPicPr>
          <p:cNvPr id="41" name="Picture 40"/>
          <p:cNvPicPr>
            <a:picLocks noChangeAspect="1"/>
          </p:cNvPicPr>
          <p:nvPr/>
        </p:nvPicPr>
        <p:blipFill>
          <a:blip r:embed="rId2"/>
          <a:stretch>
            <a:fillRect/>
          </a:stretch>
        </p:blipFill>
        <p:spPr>
          <a:xfrm>
            <a:off x="2202654" y="1274067"/>
            <a:ext cx="8276370" cy="3909902"/>
          </a:xfrm>
          <a:prstGeom prst="rect">
            <a:avLst/>
          </a:prstGeom>
        </p:spPr>
      </p:pic>
    </p:spTree>
    <p:extLst>
      <p:ext uri="{BB962C8B-B14F-4D97-AF65-F5344CB8AC3E}">
        <p14:creationId xmlns:p14="http://schemas.microsoft.com/office/powerpoint/2010/main" val="22468448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Aprender</a:t>
            </a:r>
            <a:r>
              <a:rPr lang="en-GB" dirty="0" smtClean="0"/>
              <a:t> </a:t>
            </a:r>
            <a:r>
              <a:rPr lang="en-GB" dirty="0" err="1" smtClean="0"/>
              <a:t>mÁs</a:t>
            </a:r>
            <a:endParaRPr lang="en-GB" dirty="0"/>
          </a:p>
        </p:txBody>
      </p:sp>
      <p:sp>
        <p:nvSpPr>
          <p:cNvPr id="3" name="Content Placeholder 2"/>
          <p:cNvSpPr>
            <a:spLocks noGrp="1"/>
          </p:cNvSpPr>
          <p:nvPr>
            <p:ph idx="1"/>
          </p:nvPr>
        </p:nvSpPr>
        <p:spPr>
          <a:xfrm>
            <a:off x="1251678" y="1286933"/>
            <a:ext cx="10178322" cy="4592659"/>
          </a:xfrm>
        </p:spPr>
        <p:txBody>
          <a:bodyPr>
            <a:normAutofit fontScale="92500" lnSpcReduction="20000"/>
          </a:bodyPr>
          <a:lstStyle/>
          <a:p>
            <a:pPr marL="0" indent="0">
              <a:buNone/>
            </a:pPr>
            <a:r>
              <a:rPr lang="es-ES" sz="3200" dirty="0" smtClean="0"/>
              <a:t>Esta actividad es parte de una colección de recursos que incluye: </a:t>
            </a:r>
          </a:p>
          <a:p>
            <a:pPr marL="0" indent="0">
              <a:buNone/>
            </a:pPr>
            <a:endParaRPr lang="es-ES" sz="3200" dirty="0" smtClean="0"/>
          </a:p>
          <a:p>
            <a:pPr>
              <a:buFont typeface="Wingdings" panose="05000000000000000000" pitchFamily="2" charset="2"/>
              <a:buChar char="Ø"/>
            </a:pPr>
            <a:r>
              <a:rPr lang="es-ES" sz="3200" dirty="0" smtClean="0"/>
              <a:t>La entonación: Hoja del profesor con explicaciones y las Actividades 1, 2 y 3 (</a:t>
            </a:r>
            <a:r>
              <a:rPr lang="es-ES" sz="3200" dirty="0" err="1" smtClean="0"/>
              <a:t>pdf</a:t>
            </a:r>
            <a:r>
              <a:rPr lang="es-ES" sz="3200" dirty="0" smtClean="0"/>
              <a:t>).</a:t>
            </a:r>
          </a:p>
          <a:p>
            <a:pPr>
              <a:buFont typeface="Wingdings" panose="05000000000000000000" pitchFamily="2" charset="2"/>
              <a:buChar char="Ø"/>
            </a:pPr>
            <a:r>
              <a:rPr lang="es-ES" sz="3200" dirty="0" smtClean="0"/>
              <a:t>Ejercicio de percepción auditiva con gráficas del programa </a:t>
            </a:r>
            <a:r>
              <a:rPr lang="es-ES" sz="3200" dirty="0" err="1" smtClean="0"/>
              <a:t>Praat</a:t>
            </a:r>
            <a:r>
              <a:rPr lang="es-ES" sz="3200" dirty="0" smtClean="0"/>
              <a:t> (</a:t>
            </a:r>
            <a:r>
              <a:rPr lang="es-ES" sz="3200" dirty="0" err="1" smtClean="0"/>
              <a:t>pdf</a:t>
            </a:r>
            <a:r>
              <a:rPr lang="es-ES" sz="3200" dirty="0" smtClean="0"/>
              <a:t>).</a:t>
            </a:r>
          </a:p>
          <a:p>
            <a:pPr>
              <a:buFont typeface="Wingdings" panose="05000000000000000000" pitchFamily="2" charset="2"/>
              <a:buChar char="Ø"/>
            </a:pPr>
            <a:r>
              <a:rPr lang="es-ES" sz="3200" dirty="0" smtClean="0"/>
              <a:t>Actividad 1 en </a:t>
            </a:r>
            <a:r>
              <a:rPr lang="es-ES" sz="3200" dirty="0" err="1" smtClean="0"/>
              <a:t>Powerpoint</a:t>
            </a:r>
            <a:r>
              <a:rPr lang="es-ES" sz="3200" dirty="0" smtClean="0"/>
              <a:t> con audios.</a:t>
            </a:r>
          </a:p>
          <a:p>
            <a:pPr>
              <a:buFont typeface="Wingdings" panose="05000000000000000000" pitchFamily="2" charset="2"/>
              <a:buChar char="Ø"/>
            </a:pPr>
            <a:r>
              <a:rPr lang="es-ES" sz="3200" dirty="0" smtClean="0"/>
              <a:t>7 audios:  5 para la Actividad 1 (Diálogos) y 2 para el Ejercicio de percepción auditiva (Conversaciones).</a:t>
            </a:r>
          </a:p>
          <a:p>
            <a:pPr marL="0" indent="0">
              <a:buNone/>
            </a:pPr>
            <a:endParaRPr lang="es-ES" dirty="0"/>
          </a:p>
          <a:p>
            <a:pPr marL="0" indent="0">
              <a:buNone/>
            </a:pPr>
            <a:endParaRPr lang="es-ES" dirty="0"/>
          </a:p>
        </p:txBody>
      </p:sp>
    </p:spTree>
    <p:extLst>
      <p:ext uri="{BB962C8B-B14F-4D97-AF65-F5344CB8AC3E}">
        <p14:creationId xmlns:p14="http://schemas.microsoft.com/office/powerpoint/2010/main" val="3195461436"/>
      </p:ext>
    </p:extLst>
  </p:cSld>
  <p:clrMapOvr>
    <a:masterClrMapping/>
  </p:clrMapOvr>
  <p:timing>
    <p:tnLst>
      <p:par>
        <p:cTn id="1" dur="indefinite" restart="never" nodeType="tmRoot"/>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Badge</Template>
  <TotalTime>191</TotalTime>
  <Words>1071</Words>
  <Application>Microsoft Office PowerPoint</Application>
  <PresentationFormat>Widescreen</PresentationFormat>
  <Paragraphs>104</Paragraphs>
  <Slides>12</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Gill Sans MT</vt:lpstr>
      <vt:lpstr>Impact</vt:lpstr>
      <vt:lpstr>Wingdings</vt:lpstr>
      <vt:lpstr>Badge</vt:lpstr>
      <vt:lpstr>Entonación en español  EJERCICIO DE PERCEPCIÓN AUDITIVA</vt:lpstr>
      <vt:lpstr>introducciÓn</vt:lpstr>
      <vt:lpstr>introducciÓn</vt:lpstr>
      <vt:lpstr>conversaciÓn 1</vt:lpstr>
      <vt:lpstr>conversaciÓn 1</vt:lpstr>
      <vt:lpstr>conversaciÓn 1</vt:lpstr>
      <vt:lpstr>conversaciÓn 1</vt:lpstr>
      <vt:lpstr>conversaciÓn 2</vt:lpstr>
      <vt:lpstr>conversaciÓn 2</vt:lpstr>
      <vt:lpstr>conversaciÓn 2</vt:lpstr>
      <vt:lpstr>Conclusión</vt:lpstr>
      <vt:lpstr>Aprender mÁs</vt:lpstr>
    </vt:vector>
  </TitlesOfParts>
  <Company>University of Leeds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Entonación en español  Actividad 1</dc:title>
  <dc:creator>Antonio Martinez-Arboleda</dc:creator>
  <cp:lastModifiedBy>Antonio Martinez-Arboleda</cp:lastModifiedBy>
  <cp:revision>29</cp:revision>
  <dcterms:created xsi:type="dcterms:W3CDTF">2016-10-20T09:10:00Z</dcterms:created>
  <dcterms:modified xsi:type="dcterms:W3CDTF">2016-10-20T12:53:40Z</dcterms:modified>
</cp:coreProperties>
</file>