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76" r:id="rId3"/>
    <p:sldId id="278" r:id="rId4"/>
    <p:sldId id="282" r:id="rId5"/>
    <p:sldId id="293" r:id="rId6"/>
    <p:sldId id="277" r:id="rId7"/>
    <p:sldId id="280" r:id="rId8"/>
    <p:sldId id="281" r:id="rId9"/>
    <p:sldId id="283" r:id="rId10"/>
    <p:sldId id="285" r:id="rId11"/>
    <p:sldId id="284" r:id="rId12"/>
    <p:sldId id="271" r:id="rId13"/>
    <p:sldId id="286" r:id="rId14"/>
    <p:sldId id="261" r:id="rId15"/>
    <p:sldId id="287" r:id="rId16"/>
    <p:sldId id="288" r:id="rId17"/>
    <p:sldId id="262" r:id="rId18"/>
    <p:sldId id="265" r:id="rId19"/>
    <p:sldId id="294" r:id="rId20"/>
    <p:sldId id="289" r:id="rId21"/>
    <p:sldId id="267" r:id="rId22"/>
    <p:sldId id="290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>
      <p:cViewPr varScale="1">
        <p:scale>
          <a:sx n="56" d="100"/>
          <a:sy n="56" d="100"/>
        </p:scale>
        <p:origin x="-3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DA3EDC-4451-40D2-9793-BBA7EE6FC3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AD0930-0D3F-408E-8936-223014426C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D29E2-7B9C-4E95-8725-7AB8BEF0F4F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Africa less important for France?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61F5E-6074-4486-8618-BB22AB1B750D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Africa less important for France?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8B93-3C92-4CDA-84D5-68C8FEDD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CB84-8520-463C-AC42-A90B4B540F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2B66-8F8F-4392-B779-FA39047AA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58805-958F-4648-B22B-849C6C1F9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F16D-83BD-40EB-8887-3DBC377B43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D8B1-337C-4CB3-905E-EBCCBB7F2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0C02D-0C82-47D7-BD64-255EE8F9B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AD4D-07A2-4377-864E-CB7689B63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022F-4A33-4335-8B76-B857DA63F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A72A-99AB-467C-B286-8D86A87E97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35DB-3971-48F8-867F-B6D8140C0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2B46BE-9DE5-42F8-BB98-0A994060AA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ony\film%204%20and%205%20new.wm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edinphoto.org.uk/0_n/0_other_portraits_-_general_de_gaulle_by_yerbury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images.google.co.uk/imgres?imgurl=http://www.assemblee-nationale.fr/histoire/senghor/senghor-photo-4.jpg&amp;imgrefurl=http://www.assemblee-nationale.fr/histoire/senghor/senghobiographie.asp&amp;h=474&amp;w=397&amp;sz=61&amp;hl=en&amp;start=2&amp;tbnid=7Vo3JsTgWP1HYM:&amp;tbnh=129&amp;tbnw=108&amp;prev=/images%3Fq%3Dsenghor%2Band%2Bde%2Bgaulle%26gbv%3D2%26hl%3D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fakoamerica.typepad.com/photos/uncategorized/foccart_degaull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images.google.co.uk/imgres?imgurl=http://www.clarku.edu/activelearning/images/anton/rwandalocation230.gif&amp;imgrefurl=http://www.clarku.edu/activelearning/departments/antonfellows/ampofo/ampofodiary.cfm&amp;h=243&amp;w=230&amp;sz=14&amp;hl=en&amp;start=2&amp;tbnid=ddsNJJzWcbSUnM:&amp;tbnh=110&amp;tbnw=104&amp;prev=/images%3Fq%3Drwanda%2Bin%2Bafrica%26hl%3Den" TargetMode="External"/><Relationship Id="rId4" Type="http://schemas.openxmlformats.org/officeDocument/2006/relationships/hyperlink" Target="http://images.google.co.uk/imgres?imgurl=http://media.maps.com/magellan/Images/RWANDA-W1.gif&amp;imgrefurl=http://kids.yahoo.com/directory/Around-the-World/Countries/Rwanda/Maps&amp;h=626&amp;w=438&amp;sz=43&amp;hl=en&amp;start=1&amp;tbnid=XAFofeTfi7VaFM:&amp;tbnh=136&amp;tbnw=95&amp;prev=/images%3Fq%3Drwanda%26gbv%3D2%26hl%3D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ony\tony%20chafer1.wm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ony\Tony2.mpg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mages.google.co.uk/imgres?imgurl=http://cache.eb.com/eb/image%3Fid%3D11974%26rendTypeId%3D4&amp;imgrefurl=http://student.britannica.com/eb/art/print%3Fid%3D10518%26articleTypeId%3D0&amp;h=300&amp;w=254&amp;sz=25&amp;hl=en&amp;start=7&amp;tbnid=vjrJxDDnNSBzOM:&amp;tbnh=116&amp;tbnw=98&amp;prev=/images%3Fq%3Dlouis%2Bfaidherbe%26gbv%3D2%26hl%3Den%26sa%3D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://www.lepoint.fr/content/system/media/2/20070726/2007-07-26T193011Z_01_NOOTR_RTRIDSP_2_OFRTP-FRANCE-SARKOZY-EURAFRIQUE-20070726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Image:Ps-debrazza-nadar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.uk/imgres?imgurl=http://www.africa-onweb.com/pays/congo/media/savorgnan-de-brazza-1.jpg&amp;imgrefurl=http://www.africa-onweb.com/pays/congo/histoire.htm&amp;h=151&amp;w=113&amp;sz=5&amp;hl=en&amp;start=27&amp;tbnid=ss9qbmOc9LdOiM:&amp;tbnh=96&amp;tbnw=72&amp;prev=/images%3Fq%3Dsavorgnan%2Bde%2Bbrazza%26start%3D20%26gbv%3D2%26ndsp%3D20%26hl%3Den%26sa%3D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ony\map%20new.wm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answers.com/main/Record2?a=NR&amp;url=http%3A%2F%2Fcommons.wikimedia.org%2Fwiki%2FImage%3ALeCommandantMarchan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.uk/imgres?imgurl=http://www.wbsgallery.org.uk/wbsGallery_main/main.php%3Fg2_view%3Dcore.DownloadItem%26g2_itemId%3D2718%26g2_serialNumber%3D1&amp;imgrefurl=http://www.wbsgallery.org.uk/wbsGallery_main/main.php/v/wbs_subjects/sub_History/20thCentury/wbs_ww1/Kitchener_H/kitchener-master.jpg.html&amp;h=443&amp;w=369&amp;sz=19&amp;hl=en&amp;start=5&amp;tbnid=d7sesVz-D2Y7kM:&amp;tbnh=127&amp;tbnw=106&amp;prev=/images%3Fq%3Dlord%2Bkitchener%2B%26gbv%3D2%26hl%3Den%26sa%3D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answers.com/main/Record2?a=NR&amp;url=http%3A%2F%2Fcommons.wikimedia.org%2Fwiki%2FImage%3ACommandantMarchandFachod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26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27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14400"/>
            <a:ext cx="6781800" cy="1143000"/>
          </a:xfrm>
        </p:spPr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endParaRPr lang="en-GB" sz="4800" smtClean="0"/>
          </a:p>
        </p:txBody>
      </p:sp>
      <p:sp>
        <p:nvSpPr>
          <p:cNvPr id="2053" name="Text Box 1029"/>
          <p:cNvSpPr txBox="1">
            <a:spLocks noChangeArrowheads="1"/>
          </p:cNvSpPr>
          <p:nvPr/>
        </p:nvSpPr>
        <p:spPr bwMode="auto">
          <a:xfrm>
            <a:off x="30321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" name="Rectangle 1030"/>
          <p:cNvSpPr>
            <a:spLocks noChangeArrowheads="1"/>
          </p:cNvSpPr>
          <p:nvPr/>
        </p:nvSpPr>
        <p:spPr bwMode="auto">
          <a:xfrm>
            <a:off x="609600" y="1676400"/>
            <a:ext cx="76962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solidFill>
                  <a:srgbClr val="000099"/>
                </a:solidFill>
                <a:latin typeface="Sylfaen" pitchFamily="18" charset="0"/>
              </a:rPr>
              <a:t>Of Guns, Glory Hunters and Good Intentions.</a:t>
            </a:r>
          </a:p>
          <a:p>
            <a:pPr algn="ctr"/>
            <a:endParaRPr lang="en-GB" sz="4400">
              <a:solidFill>
                <a:srgbClr val="000099"/>
              </a:solidFill>
              <a:latin typeface="Sylfaen" pitchFamily="18" charset="0"/>
            </a:endParaRPr>
          </a:p>
          <a:p>
            <a:pPr algn="ctr"/>
            <a:r>
              <a:rPr lang="en-GB" sz="4400">
                <a:solidFill>
                  <a:srgbClr val="000099"/>
                </a:solidFill>
                <a:latin typeface="Sylfaen" pitchFamily="18" charset="0"/>
              </a:rPr>
              <a:t>How Does France Do Everything It Does in Africa and Get Away With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ade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14400"/>
            <a:ext cx="6781800" cy="1143000"/>
          </a:xfrm>
        </p:spPr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endParaRPr lang="en-GB" sz="4800" smtClean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321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09600" y="1676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9" name="film 4 and 5 n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14400"/>
            <a:ext cx="6781800" cy="1143000"/>
          </a:xfrm>
        </p:spPr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endParaRPr lang="en-GB" sz="4800" smtClean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321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09600" y="1676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12295" name="Picture 9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714375"/>
            <a:ext cx="426243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Comic Sans MS" pitchFamily="66" charset="0"/>
              </a:rPr>
              <a:t>‘Eurafrique’: A New Partnership</a:t>
            </a:r>
            <a:br>
              <a:rPr lang="en-GB" sz="3600" b="1" smtClean="0">
                <a:latin typeface="Comic Sans MS" pitchFamily="66" charset="0"/>
              </a:rPr>
            </a:br>
            <a:r>
              <a:rPr lang="en-GB" sz="3600" b="1" smtClean="0">
                <a:latin typeface="Comic Sans MS" pitchFamily="66" charset="0"/>
              </a:rPr>
              <a:t>between France and Africa</a:t>
            </a:r>
          </a:p>
        </p:txBody>
      </p:sp>
      <p:pic>
        <p:nvPicPr>
          <p:cNvPr id="13317" name="Picture 7" descr="0_other_portraits_-_general_de_gaulle_by_yerbur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492375"/>
            <a:ext cx="2374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588125" y="56610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General De Gaulle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843213" y="2420938"/>
            <a:ext cx="3489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>
                <a:latin typeface="Comic Sans MS" pitchFamily="66" charset="0"/>
              </a:rPr>
              <a:t> The Empire becomes the French Union</a:t>
            </a:r>
          </a:p>
          <a:p>
            <a:pPr>
              <a:buFont typeface="Wingdings" pitchFamily="2" charset="2"/>
              <a:buChar char="v"/>
            </a:pPr>
            <a:endParaRPr lang="en-GB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>
                <a:latin typeface="Comic Sans MS" pitchFamily="66" charset="0"/>
              </a:rPr>
              <a:t> The Colonies are renamed ‘Overseas France’</a:t>
            </a:r>
          </a:p>
          <a:p>
            <a:pPr>
              <a:buFont typeface="Wingdings" pitchFamily="2" charset="2"/>
              <a:buChar char="v"/>
            </a:pPr>
            <a:endParaRPr lang="en-GB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>
                <a:latin typeface="Comic Sans MS" pitchFamily="66" charset="0"/>
              </a:rPr>
              <a:t> Colonial subjects become citizens of the French Union</a:t>
            </a:r>
          </a:p>
        </p:txBody>
      </p:sp>
      <p:pic>
        <p:nvPicPr>
          <p:cNvPr id="13321" name="Picture 9" descr="Union Francaise pos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349500"/>
            <a:ext cx="2395537" cy="331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smtClean="0">
                <a:latin typeface="Comic Sans MS" pitchFamily="66" charset="0"/>
              </a:rPr>
              <a:t>‘Eurafrique’: A New Partnership</a:t>
            </a:r>
            <a:br>
              <a:rPr lang="en-GB" sz="3600" b="1" smtClean="0">
                <a:latin typeface="Comic Sans MS" pitchFamily="66" charset="0"/>
              </a:rPr>
            </a:br>
            <a:r>
              <a:rPr lang="en-GB" sz="3600" b="1" smtClean="0">
                <a:latin typeface="Comic Sans MS" pitchFamily="66" charset="0"/>
              </a:rPr>
              <a:t>between France and Africa</a:t>
            </a:r>
          </a:p>
        </p:txBody>
      </p:sp>
      <p:pic>
        <p:nvPicPr>
          <p:cNvPr id="14341" name="Picture 16" descr="senghor-photo-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362200"/>
            <a:ext cx="304323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3"/>
          <p:cNvSpPr>
            <a:spLocks noChangeArrowheads="1"/>
          </p:cNvSpPr>
          <p:nvPr/>
        </p:nvSpPr>
        <p:spPr bwMode="auto">
          <a:xfrm>
            <a:off x="2157413" y="1997075"/>
            <a:ext cx="0" cy="635000"/>
          </a:xfrm>
          <a:prstGeom prst="rect">
            <a:avLst/>
          </a:prstGeom>
          <a:solidFill>
            <a:srgbClr val="FDF6E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14343" name="Picture 21" descr="Le général de Gaulle accompagné par Félix Houphouët-Boigny en Côte d'Ivoi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347913"/>
            <a:ext cx="3200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24"/>
          <p:cNvSpPr txBox="1">
            <a:spLocks noChangeArrowheads="1"/>
          </p:cNvSpPr>
          <p:nvPr/>
        </p:nvSpPr>
        <p:spPr bwMode="auto">
          <a:xfrm>
            <a:off x="1189038" y="4970463"/>
            <a:ext cx="2322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De Gaulle and </a:t>
            </a:r>
          </a:p>
          <a:p>
            <a:pPr algn="ctr"/>
            <a:r>
              <a:rPr lang="en-GB" sz="2000">
                <a:latin typeface="Comic Sans MS" pitchFamily="66" charset="0"/>
              </a:rPr>
              <a:t>Houphou</a:t>
            </a:r>
            <a:r>
              <a:rPr lang="en-GB" sz="2000">
                <a:latin typeface="Comic Sans MS" pitchFamily="66" charset="0"/>
                <a:cs typeface="Times New Roman" pitchFamily="18" charset="0"/>
              </a:rPr>
              <a:t>ët-Boigny</a:t>
            </a:r>
          </a:p>
          <a:p>
            <a:pPr algn="ctr"/>
            <a:r>
              <a:rPr lang="en-GB" sz="2000">
                <a:latin typeface="Comic Sans MS" pitchFamily="66" charset="0"/>
                <a:cs typeface="Times New Roman" pitchFamily="18" charset="0"/>
              </a:rPr>
              <a:t>of Ivory Coast</a:t>
            </a:r>
            <a:endParaRPr lang="en-GB" sz="2000">
              <a:latin typeface="Comic Sans MS" pitchFamily="66" charset="0"/>
            </a:endParaRPr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4572000" y="6265863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mic Sans MS" pitchFamily="66" charset="0"/>
              </a:rPr>
              <a:t>De Gaulle and Senghor of Senegal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5175"/>
            <a:ext cx="7772400" cy="1150938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Comic Sans MS" pitchFamily="66" charset="0"/>
              </a:rPr>
              <a:t>1960-94: The Golden Age of the ‘Special Relationship’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001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Cold War: France as ‘guarantor’ of Western interests in West &amp; Central Africa</a:t>
            </a:r>
          </a:p>
          <a:p>
            <a:endParaRPr lang="en-GB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</a:rPr>
              <a:t>Pillars of the special relationship (1):</a:t>
            </a:r>
          </a:p>
          <a:p>
            <a:endParaRPr lang="en-GB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The Franc Zone: the CFA Franc</a:t>
            </a:r>
          </a:p>
          <a:p>
            <a:pPr>
              <a:buFontTx/>
              <a:buChar char="•"/>
            </a:pPr>
            <a:endParaRPr lang="en-GB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The Ministry of Cooperation – ‘Ministry for Francophone Africa’</a:t>
            </a:r>
          </a:p>
          <a:p>
            <a:endParaRPr lang="en-GB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Bilateral cultural, technical &amp; defence accords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Comic Sans MS" pitchFamily="66" charset="0"/>
              </a:rPr>
              <a:t>1960-94: The Golden Age of the ‘Special Relationship’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8001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Pillars of the special relationship (2):</a:t>
            </a:r>
          </a:p>
          <a:p>
            <a:endParaRPr lang="en-GB" sz="2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sz="2800">
                <a:latin typeface="Comic Sans MS" pitchFamily="66" charset="0"/>
              </a:rPr>
              <a:t> Bilateral cultural, technical &amp; defence accords</a:t>
            </a:r>
          </a:p>
          <a:p>
            <a:pPr>
              <a:buFontTx/>
              <a:buChar char="•"/>
            </a:pPr>
            <a:endParaRPr lang="en-GB" sz="2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sz="2800">
                <a:latin typeface="Comic Sans MS" pitchFamily="66" charset="0"/>
              </a:rPr>
              <a:t> Military interventions</a:t>
            </a:r>
          </a:p>
          <a:p>
            <a:pPr>
              <a:buFontTx/>
              <a:buChar char="•"/>
            </a:pPr>
            <a:endParaRPr lang="en-GB" sz="2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sz="2800">
                <a:latin typeface="Comic Sans MS" pitchFamily="66" charset="0"/>
              </a:rPr>
              <a:t> Aid</a:t>
            </a:r>
          </a:p>
          <a:p>
            <a:pPr>
              <a:buFontTx/>
              <a:buChar char="•"/>
            </a:pPr>
            <a:endParaRPr lang="en-GB" sz="2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sz="2800">
                <a:latin typeface="Comic Sans MS" pitchFamily="66" charset="0"/>
              </a:rPr>
              <a:t> ‘Les coopérants’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Comic Sans MS" pitchFamily="66" charset="0"/>
              </a:rPr>
              <a:t>1960-94: The Golden Age of the ‘Special Relationship’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" y="2133600"/>
            <a:ext cx="800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Pillars of the special relationship (3):</a:t>
            </a:r>
          </a:p>
          <a:p>
            <a:endParaRPr lang="en-GB" sz="280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sz="2800">
                <a:latin typeface="Comic Sans MS" pitchFamily="66" charset="0"/>
              </a:rPr>
              <a:t> Personal links – a ‘family-like’ relationship</a:t>
            </a:r>
          </a:p>
        </p:txBody>
      </p:sp>
      <p:pic>
        <p:nvPicPr>
          <p:cNvPr id="17414" name="Picture 7" descr="foccart_degaull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22738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04800" y="3959225"/>
            <a:ext cx="4953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Presidential special advisors:</a:t>
            </a:r>
          </a:p>
          <a:p>
            <a:endParaRPr lang="en-GB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Jacques Foccart and ‘les</a:t>
            </a:r>
          </a:p>
          <a:p>
            <a:r>
              <a:rPr lang="en-GB">
                <a:latin typeface="Comic Sans MS" pitchFamily="66" charset="0"/>
              </a:rPr>
              <a:t>   réseaux’ (networks)</a:t>
            </a: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Mitterrand junior: </a:t>
            </a:r>
          </a:p>
          <a:p>
            <a:r>
              <a:rPr lang="en-GB">
                <a:latin typeface="Comic Sans MS" pitchFamily="66" charset="0"/>
              </a:rPr>
              <a:t>   Jean-Christophe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867400" y="6099175"/>
            <a:ext cx="226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latin typeface="Comic Sans MS" pitchFamily="66" charset="0"/>
              </a:rPr>
              <a:t>Foccart &amp; de Gaulle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91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chemeClr val="tx2"/>
                </a:solidFill>
                <a:latin typeface="Comic Sans MS" pitchFamily="66" charset="0"/>
              </a:rPr>
              <a:t>The Rwanda Watershed</a:t>
            </a:r>
            <a:endParaRPr lang="en-GB" sz="3200">
              <a:latin typeface="Comic Sans MS" pitchFamily="66" charset="0"/>
            </a:endParaRPr>
          </a:p>
          <a:p>
            <a:r>
              <a:rPr lang="en-GB" sz="3200">
                <a:latin typeface="Comic Sans MS" pitchFamily="66" charset="0"/>
              </a:rPr>
              <a:t>French implication in the 1994 Genocide:</a:t>
            </a:r>
          </a:p>
          <a:p>
            <a:r>
              <a:rPr lang="en-GB" sz="3200">
                <a:latin typeface="Comic Sans MS" pitchFamily="66" charset="0"/>
              </a:rPr>
              <a:t>800,000 Rwandans killed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09600" y="3048000"/>
            <a:ext cx="43354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Comic Sans MS" pitchFamily="66" charset="0"/>
              </a:rPr>
              <a:t>Aftermath of the genocide:</a:t>
            </a:r>
          </a:p>
          <a:p>
            <a:endParaRPr lang="en-GB" b="1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Opération Turquoise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Arial" charset="0"/>
                <a:hlinkClick r:id="rId4"/>
              </a:rPr>
              <a:t>  </a:t>
            </a:r>
            <a:endParaRPr lang="en-GB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France does not intervene </a:t>
            </a: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 </a:t>
            </a:r>
            <a:endParaRPr lang="en-GB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</a:rPr>
              <a:t>to ‘save’ its ally Mobutu</a:t>
            </a: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Instability throughout the 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Arial" charset="0"/>
                <a:hlinkClick r:id="rId5"/>
              </a:rPr>
              <a:t> </a:t>
            </a:r>
            <a:endParaRPr lang="en-GB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</a:rPr>
              <a:t>region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Arial" charset="0"/>
                <a:hlinkClick r:id="rId4"/>
              </a:rPr>
              <a:t> </a:t>
            </a:r>
            <a:endParaRPr lang="en-GB">
              <a:latin typeface="Comic Sans MS" pitchFamily="66" charset="0"/>
            </a:endParaRPr>
          </a:p>
          <a:p>
            <a:endParaRPr lang="en-GB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>
                <a:latin typeface="Comic Sans MS" pitchFamily="66" charset="0"/>
              </a:rPr>
              <a:t>French loss of credibility</a:t>
            </a:r>
          </a:p>
        </p:txBody>
      </p:sp>
      <p:pic>
        <p:nvPicPr>
          <p:cNvPr id="18438" name="Picture 10" descr="rwandalocation23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4550" y="3657600"/>
            <a:ext cx="2595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eader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ea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990600"/>
            <a:ext cx="6781800" cy="762000"/>
          </a:xfrm>
        </p:spPr>
        <p:txBody>
          <a:bodyPr/>
          <a:lstStyle/>
          <a:p>
            <a:pPr eaLnBrk="1" hangingPunct="1"/>
            <a:endParaRPr lang="en-US" sz="3200" smtClean="0">
              <a:latin typeface="Comic Sans MS" pitchFamily="66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04800" y="1963738"/>
            <a:ext cx="8567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/>
          </a:p>
        </p:txBody>
      </p:sp>
      <p:pic>
        <p:nvPicPr>
          <p:cNvPr id="7" name="tony chafer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ny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39775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eader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6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27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033"/>
          <p:cNvSpPr txBox="1">
            <a:spLocks noChangeArrowheads="1"/>
          </p:cNvSpPr>
          <p:nvPr/>
        </p:nvSpPr>
        <p:spPr bwMode="auto">
          <a:xfrm>
            <a:off x="685800" y="5562600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omic Sans MS" pitchFamily="66" charset="0"/>
              </a:rPr>
              <a:t>Louis César Faidherbe</a:t>
            </a:r>
          </a:p>
        </p:txBody>
      </p:sp>
      <p:pic>
        <p:nvPicPr>
          <p:cNvPr id="3077" name="Picture 1035" descr="image%3Fid%3D11974%26rendTypeId%3D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95400"/>
            <a:ext cx="3286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38" descr="AC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295400"/>
            <a:ext cx="2568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039"/>
          <p:cNvSpPr txBox="1">
            <a:spLocks noChangeArrowheads="1"/>
          </p:cNvSpPr>
          <p:nvPr/>
        </p:nvSpPr>
        <p:spPr bwMode="auto">
          <a:xfrm>
            <a:off x="5237163" y="56388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latin typeface="Comic Sans MS" pitchFamily="66" charset="0"/>
              </a:rPr>
              <a:t>Faidherbe Statue</a:t>
            </a:r>
          </a:p>
          <a:p>
            <a:pPr algn="ctr"/>
            <a:r>
              <a:rPr lang="en-GB" sz="2000">
                <a:latin typeface="Comic Sans MS" pitchFamily="66" charset="0"/>
              </a:rPr>
              <a:t> Saint-Louis, Senegal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eade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990600"/>
            <a:ext cx="6781800" cy="76200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Comic Sans MS" pitchFamily="66" charset="0"/>
              </a:rPr>
              <a:t>A New Approach after 1994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4800" y="1963738"/>
            <a:ext cx="8567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52400" y="2438400"/>
            <a:ext cx="8839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>
                <a:latin typeface="Comic Sans MS" pitchFamily="66" charset="0"/>
              </a:rPr>
              <a:t> 	‘Europeanisation’ of military policy</a:t>
            </a:r>
          </a:p>
          <a:p>
            <a:pPr>
              <a:buFont typeface="Wingdings" pitchFamily="2" charset="2"/>
              <a:buChar char="v"/>
            </a:pPr>
            <a:endParaRPr lang="en-GB" sz="280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>
                <a:latin typeface="Comic Sans MS" pitchFamily="66" charset="0"/>
              </a:rPr>
              <a:t> 	National objectives in Africa pursued through </a:t>
            </a:r>
          </a:p>
          <a:p>
            <a:pPr>
              <a:buFont typeface="Wingdings" pitchFamily="2" charset="2"/>
              <a:buNone/>
            </a:pPr>
            <a:r>
              <a:rPr lang="en-GB" sz="2800">
                <a:latin typeface="Comic Sans MS" pitchFamily="66" charset="0"/>
              </a:rPr>
              <a:t>	cooperation with other major powers</a:t>
            </a:r>
          </a:p>
          <a:p>
            <a:pPr>
              <a:buFont typeface="Wingdings" pitchFamily="2" charset="2"/>
              <a:buChar char="v"/>
            </a:pPr>
            <a:endParaRPr lang="en-GB" sz="280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>
                <a:latin typeface="Comic Sans MS" pitchFamily="66" charset="0"/>
              </a:rPr>
              <a:t> 	‘Humanitarian intervention’ replaces the </a:t>
            </a:r>
          </a:p>
          <a:p>
            <a:pPr>
              <a:buFont typeface="Wingdings" pitchFamily="2" charset="2"/>
              <a:buNone/>
            </a:pPr>
            <a:r>
              <a:rPr lang="en-GB" sz="2800">
                <a:latin typeface="Comic Sans MS" pitchFamily="66" charset="0"/>
              </a:rPr>
              <a:t>	‘civilising mission’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14400"/>
            <a:ext cx="8305800" cy="1143000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accent2"/>
                </a:solidFill>
                <a:latin typeface="Comic Sans MS" pitchFamily="66" charset="0"/>
              </a:rPr>
              <a:t>Conclusion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French interest in Africa shows no sign of waning</a:t>
            </a:r>
          </a:p>
        </p:txBody>
      </p:sp>
      <p:pic>
        <p:nvPicPr>
          <p:cNvPr id="22534" name="Picture 6" descr="2007-07-26T193011Z_01_NOOTR_RTRIDSP_2_OFRTP-FRANCE-SARKOZY-EURAFRIQUE-2007072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200400"/>
            <a:ext cx="38862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343400" y="3276600"/>
            <a:ext cx="4572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D10000"/>
                </a:solidFill>
                <a:latin typeface="Verdana" pitchFamily="34" charset="0"/>
                <a:cs typeface="Arial" charset="0"/>
              </a:rPr>
              <a:t>Nicolas Sarkozy propose aux Africains de faire "l'Eurafrique"</a:t>
            </a:r>
          </a:p>
        </p:txBody>
      </p:sp>
      <p:pic>
        <p:nvPicPr>
          <p:cNvPr id="22536" name="Picture 8" descr="lepoi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507038"/>
            <a:ext cx="288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638800" y="6096000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D10000"/>
                </a:solidFill>
                <a:latin typeface="Verdana" pitchFamily="34" charset="0"/>
                <a:cs typeface="Arial" charset="0"/>
              </a:rPr>
              <a:t>Le 26 juillet 2007</a:t>
            </a:r>
            <a:endParaRPr lang="en-GB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60960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latin typeface="Comic Sans MS" pitchFamily="66" charset="0"/>
              </a:rPr>
              <a:t>Presidents Sarkozy &amp; Wade in Dakar, July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14400"/>
            <a:ext cx="83058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000099"/>
                </a:solidFill>
                <a:latin typeface="Comic Sans MS" pitchFamily="66" charset="0"/>
              </a:rPr>
              <a:t>So How Does France Do Everything It Does in Africa – and Get Away With it?</a:t>
            </a: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93700" y="2895600"/>
            <a:ext cx="8521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GB">
                <a:latin typeface="Comic Sans MS" pitchFamily="66" charset="0"/>
              </a:rPr>
              <a:t> 	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France as champion of Third World – and 	particularly African – interests on the world stage</a:t>
            </a:r>
          </a:p>
          <a:p>
            <a:endParaRPr lang="en-GB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	Consistency of commitment</a:t>
            </a:r>
          </a:p>
          <a:p>
            <a:endParaRPr lang="en-GB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	The personal links</a:t>
            </a:r>
          </a:p>
          <a:p>
            <a:pPr>
              <a:buFontTx/>
              <a:buBlip>
                <a:blip r:embed="rId4"/>
              </a:buBlip>
            </a:pPr>
            <a:endParaRPr lang="en-GB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	A multilayered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074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075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078" descr="savorgnan-de-brazza-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1430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3079"/>
          <p:cNvSpPr txBox="1">
            <a:spLocks noChangeArrowheads="1"/>
          </p:cNvSpPr>
          <p:nvPr/>
        </p:nvSpPr>
        <p:spPr bwMode="auto">
          <a:xfrm>
            <a:off x="4800600" y="4495800"/>
            <a:ext cx="3414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omic Sans MS" pitchFamily="66" charset="0"/>
              </a:rPr>
              <a:t>Pierre Savorgnan</a:t>
            </a:r>
          </a:p>
          <a:p>
            <a:pPr algn="ctr"/>
            <a:r>
              <a:rPr lang="en-GB" sz="3200">
                <a:latin typeface="Comic Sans MS" pitchFamily="66" charset="0"/>
              </a:rPr>
              <a:t>De Brazza</a:t>
            </a:r>
          </a:p>
        </p:txBody>
      </p:sp>
      <p:pic>
        <p:nvPicPr>
          <p:cNvPr id="4104" name="Picture 8" descr="Pierre Savorgnan de Brazza en explorateur, photographié par Félix Nadar">
            <a:hlinkClick r:id="rId6" tooltip="Pierre Savorgnan de Brazza en explorateur, photographié par Félix Nadar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1125538"/>
            <a:ext cx="3429000" cy="506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ade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14400"/>
            <a:ext cx="6781800" cy="1143000"/>
          </a:xfrm>
        </p:spPr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endParaRPr lang="en-GB" sz="480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321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9600" y="1676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9" name="map n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0321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09600" y="167640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Sylfaen" pitchFamily="18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041525" y="2403475"/>
            <a:ext cx="208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Maps from boo</a:t>
            </a:r>
          </a:p>
        </p:txBody>
      </p:sp>
      <p:pic>
        <p:nvPicPr>
          <p:cNvPr id="615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14438"/>
            <a:ext cx="378618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233863" y="3643313"/>
          <a:ext cx="45720" cy="571504"/>
        </p:xfrm>
        <a:graphic>
          <a:graphicData uri="http://schemas.openxmlformats.org/drawingml/2006/table">
            <a:tbl>
              <a:tblPr/>
              <a:tblGrid>
                <a:gridCol w="45720"/>
              </a:tblGrid>
              <a:tr h="571504"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72063" y="4643438"/>
          <a:ext cx="1447800" cy="152400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000">
                <a:cs typeface="Times New Roman" pitchFamily="18" charset="0"/>
              </a:rPr>
              <a:t>8 Madagascar 9 Reunion</a:t>
            </a:r>
            <a:r>
              <a:rPr lang="en-GB" sz="1100"/>
              <a:t> </a:t>
            </a:r>
            <a:endParaRPr lang="en-GB"/>
          </a:p>
        </p:txBody>
      </p:sp>
      <p:pic>
        <p:nvPicPr>
          <p:cNvPr id="61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1214438"/>
            <a:ext cx="3762375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5013325"/>
            <a:ext cx="26289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1 Morocco </a:t>
            </a:r>
            <a:endParaRPr lang="en-GB" sz="1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2 Algeria </a:t>
            </a:r>
            <a:endParaRPr lang="en-GB" sz="1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3 Tunisia</a:t>
            </a: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4 French West Africa</a:t>
            </a:r>
            <a:endParaRPr lang="en-GB" sz="1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5 French Equatorial Africa</a:t>
            </a: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6 French Somaliland</a:t>
            </a: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7 Comoros </a:t>
            </a:r>
            <a:endParaRPr lang="en-GB" sz="140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8 Madagascar</a:t>
            </a:r>
          </a:p>
          <a:p>
            <a:pPr>
              <a:lnSpc>
                <a:spcPts val="1175"/>
              </a:lnSpc>
            </a:pPr>
            <a:r>
              <a:rPr lang="en-GB" sz="1400">
                <a:cs typeface="Times New Roman" pitchFamily="18" charset="0"/>
              </a:rPr>
              <a:t>9 Réunion</a:t>
            </a:r>
            <a:endParaRPr lang="en-GB" sz="14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071563" y="5214938"/>
            <a:ext cx="23574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175"/>
              </a:lnSpc>
            </a:pPr>
            <a:endParaRPr lang="fr-FR" sz="120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43375" y="5214938"/>
          <a:ext cx="4532313" cy="1066800"/>
        </p:xfrm>
        <a:graphic>
          <a:graphicData uri="http://schemas.openxmlformats.org/drawingml/2006/table">
            <a:tbl>
              <a:tblPr/>
              <a:tblGrid>
                <a:gridCol w="4532313"/>
              </a:tblGrid>
              <a:tr h="1066800">
                <a:tc>
                  <a:txBody>
                    <a:bodyPr/>
                    <a:lstStyle/>
                    <a:p>
                      <a:pPr marL="53975" marR="0" lvl="0" indent="-41275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53975" marR="0" lvl="0" indent="-41275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Tunisia	7 Chad	13 Benin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53975" marR="0" lvl="0" indent="-41275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Algeria	8 Burkina Faso	14 Cameroon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53975" marR="0" lvl="0" indent="-41275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Morocco	9 Senegal	15 CAR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53975" marR="0" lvl="0" indent="-41275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Mauritania	10 Guinea	16 Congo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53975" marR="0" lvl="0" indent="-41275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Mali	11 Ivory Coast	17 Gabon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53975" marR="0" lvl="0" indent="-41275" algn="just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Niger	12 Togo	18 Djibouti</a:t>
                      </a:r>
                      <a:endParaRPr kumimoji="0" lang="en-GB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7143750" y="5357813"/>
            <a:ext cx="120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ts val="1150"/>
              </a:lnSpc>
            </a:pPr>
            <a:r>
              <a:rPr lang="en-GB" sz="1000">
                <a:cs typeface="Times New Roman" pitchFamily="18" charset="0"/>
              </a:rPr>
              <a:t>19 Comoros </a:t>
            </a:r>
          </a:p>
          <a:p>
            <a:pPr algn="just">
              <a:lnSpc>
                <a:spcPts val="1150"/>
              </a:lnSpc>
            </a:pPr>
            <a:r>
              <a:rPr lang="en-GB" sz="1000">
                <a:cs typeface="Times New Roman" pitchFamily="18" charset="0"/>
              </a:rPr>
              <a:t>20 Mayotte</a:t>
            </a:r>
            <a:endParaRPr lang="en-GB" sz="110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ts val="1150"/>
              </a:lnSpc>
            </a:pPr>
            <a:r>
              <a:rPr lang="en-GB" sz="1000">
                <a:cs typeface="Times New Roman" pitchFamily="18" charset="0"/>
              </a:rPr>
              <a:t>21 Madagascar</a:t>
            </a:r>
          </a:p>
          <a:p>
            <a:pPr algn="just">
              <a:lnSpc>
                <a:spcPts val="1150"/>
              </a:lnSpc>
            </a:pPr>
            <a:r>
              <a:rPr lang="en-GB" sz="1000">
                <a:cs typeface="Times New Roman" pitchFamily="18" charset="0"/>
              </a:rPr>
              <a:t>22 Réunion</a:t>
            </a:r>
            <a:endParaRPr lang="en-GB" sz="110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572375" y="5929313"/>
          <a:ext cx="1081089" cy="676565"/>
        </p:xfrm>
        <a:graphic>
          <a:graphicData uri="http://schemas.openxmlformats.org/drawingml/2006/table">
            <a:tbl>
              <a:tblPr/>
              <a:tblGrid>
                <a:gridCol w="1081089"/>
              </a:tblGrid>
              <a:tr h="298229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336">
                <a:tc>
                  <a:txBody>
                    <a:bodyPr/>
                    <a:lstStyle/>
                    <a:p>
                      <a:pPr algn="just"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100">
                <a:cs typeface="Times New Roman" pitchFamily="18" charset="0"/>
              </a:rPr>
              <a:t>25 Burundi</a:t>
            </a:r>
            <a:r>
              <a:rPr lang="en-GB" sz="1100"/>
              <a:t> </a:t>
            </a:r>
            <a:endParaRPr lang="en-GB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57188" y="785813"/>
          <a:ext cx="3048000" cy="35560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latin typeface="Times New Roman"/>
                          <a:ea typeface="Times New Roman"/>
                          <a:cs typeface="Times New Roman"/>
                        </a:rPr>
                        <a:t>FRENCH POSSESSIONS BEFORE THE OUTBREAK OF WORLD WAR I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74" name="Rectangle 12"/>
          <p:cNvSpPr>
            <a:spLocks noChangeArrowheads="1"/>
          </p:cNvSpPr>
          <p:nvPr/>
        </p:nvSpPr>
        <p:spPr bwMode="auto">
          <a:xfrm>
            <a:off x="0" y="0"/>
            <a:ext cx="2397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1200">
                <a:cs typeface="Times New Roman" pitchFamily="18" charset="0"/>
              </a:rPr>
              <a:t>FRANCOPHONE AFRCA IN 1993</a:t>
            </a:r>
            <a:endParaRPr lang="en-GB"/>
          </a:p>
        </p:txBody>
      </p:sp>
      <p:sp>
        <p:nvSpPr>
          <p:cNvPr id="6175" name="Rectangle 26"/>
          <p:cNvSpPr>
            <a:spLocks noChangeArrowheads="1"/>
          </p:cNvSpPr>
          <p:nvPr/>
        </p:nvSpPr>
        <p:spPr bwMode="auto">
          <a:xfrm>
            <a:off x="4572000" y="785813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cs typeface="Times New Roman" pitchFamily="18" charset="0"/>
              </a:rPr>
              <a:t>FRANCOPHONE AFRICA IN 1993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7143750" y="5929313"/>
            <a:ext cx="10810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lnSpc>
                <a:spcPts val="1225"/>
              </a:lnSpc>
              <a:tabLst>
                <a:tab pos="1035050" algn="l"/>
              </a:tabLst>
            </a:pPr>
            <a:r>
              <a:rPr lang="en-GB" sz="1100">
                <a:cs typeface="Times New Roman" pitchFamily="18" charset="0"/>
              </a:rPr>
              <a:t>23 ZaIre	</a:t>
            </a:r>
          </a:p>
          <a:p>
            <a:pPr algn="just">
              <a:lnSpc>
                <a:spcPts val="1225"/>
              </a:lnSpc>
              <a:tabLst>
                <a:tab pos="1035050" algn="l"/>
              </a:tabLst>
            </a:pPr>
            <a:r>
              <a:rPr lang="en-GB" sz="1100">
                <a:cs typeface="Times New Roman" pitchFamily="18" charset="0"/>
              </a:rPr>
              <a:t>24 Rwanda</a:t>
            </a:r>
          </a:p>
          <a:p>
            <a:pPr algn="just">
              <a:lnSpc>
                <a:spcPts val="1225"/>
              </a:lnSpc>
              <a:tabLst>
                <a:tab pos="1035050" algn="l"/>
              </a:tabLst>
            </a:pPr>
            <a:r>
              <a:rPr lang="en-GB" sz="1100">
                <a:cs typeface="Times New Roman" pitchFamily="18" charset="0"/>
              </a:rPr>
              <a:t>25 Burundi</a:t>
            </a:r>
            <a:endParaRPr lang="en-GB" sz="1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100">
                <a:cs typeface="Times New Roman" pitchFamily="18" charset="0"/>
              </a:rPr>
              <a:t>25 Burundi</a:t>
            </a:r>
            <a:r>
              <a:rPr lang="en-GB" sz="1100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027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0010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Comic Sans MS" pitchFamily="66" charset="0"/>
              </a:rPr>
              <a:t>The Making of France’s African Empire</a:t>
            </a:r>
          </a:p>
        </p:txBody>
      </p:sp>
      <p:sp>
        <p:nvSpPr>
          <p:cNvPr id="7173" name="Text Box 1029"/>
          <p:cNvSpPr txBox="1">
            <a:spLocks noChangeArrowheads="1"/>
          </p:cNvSpPr>
          <p:nvPr/>
        </p:nvSpPr>
        <p:spPr bwMode="auto">
          <a:xfrm>
            <a:off x="152400" y="2743200"/>
            <a:ext cx="57912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>
                <a:latin typeface="Comic Sans MS" pitchFamily="66" charset="0"/>
              </a:rPr>
              <a:t> 	Not motivated by</a:t>
            </a:r>
          </a:p>
          <a:p>
            <a:pPr>
              <a:buFont typeface="Wingdings" pitchFamily="2" charset="2"/>
              <a:buNone/>
            </a:pPr>
            <a:r>
              <a:rPr lang="en-GB" sz="3200">
                <a:latin typeface="Comic Sans MS" pitchFamily="66" charset="0"/>
              </a:rPr>
              <a:t>	economics</a:t>
            </a:r>
          </a:p>
          <a:p>
            <a:pPr>
              <a:buFont typeface="Wingdings" pitchFamily="2" charset="2"/>
              <a:buChar char="v"/>
            </a:pPr>
            <a:endParaRPr lang="en-GB" sz="320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3200">
                <a:latin typeface="Comic Sans MS" pitchFamily="66" charset="0"/>
              </a:rPr>
              <a:t> 	Key role of adventurers</a:t>
            </a:r>
          </a:p>
          <a:p>
            <a:pPr>
              <a:buFont typeface="Wingdings" pitchFamily="2" charset="2"/>
              <a:buNone/>
            </a:pPr>
            <a:r>
              <a:rPr lang="en-GB" sz="3200">
                <a:latin typeface="Comic Sans MS" pitchFamily="66" charset="0"/>
              </a:rPr>
              <a:t>	and military men</a:t>
            </a:r>
          </a:p>
          <a:p>
            <a:pPr>
              <a:buFont typeface="Wingdings" pitchFamily="2" charset="2"/>
              <a:buChar char="v"/>
            </a:pPr>
            <a:endParaRPr lang="en-GB" sz="32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n-GB" sz="3200">
              <a:latin typeface="Comic Sans MS" pitchFamily="66" charset="0"/>
            </a:endParaRPr>
          </a:p>
        </p:txBody>
      </p:sp>
      <p:pic>
        <p:nvPicPr>
          <p:cNvPr id="7174" name="Picture 1030" descr="Contemporary illustration of Major Marchand's trek across Africa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875" y="2362200"/>
            <a:ext cx="25320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Major Marchand at Fachoda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00200"/>
            <a:ext cx="23225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mai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1828800"/>
            <a:ext cx="32448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5715000" y="5943600"/>
            <a:ext cx="250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Lord Kitchener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3505200" y="990600"/>
            <a:ext cx="1766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Comic Sans MS" pitchFamily="66" charset="0"/>
              </a:rPr>
              <a:t>Fashoda</a:t>
            </a:r>
          </a:p>
        </p:txBody>
      </p:sp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838200" y="6096000"/>
            <a:ext cx="252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Major Marchand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001000" cy="1143000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Comic Sans MS" pitchFamily="66" charset="0"/>
              </a:rPr>
              <a:t>The Making of France’s African Empire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2349500"/>
            <a:ext cx="51101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3200">
                <a:latin typeface="Comic Sans MS" pitchFamily="66" charset="0"/>
              </a:rPr>
              <a:t>Public indifference to </a:t>
            </a:r>
          </a:p>
          <a:p>
            <a:pPr>
              <a:buFont typeface="Wingdings" pitchFamily="2" charset="2"/>
              <a:buNone/>
            </a:pPr>
            <a:r>
              <a:rPr lang="en-GB" sz="3200">
                <a:latin typeface="Comic Sans MS" pitchFamily="66" charset="0"/>
              </a:rPr>
              <a:t>empire - acquired in a </a:t>
            </a:r>
          </a:p>
          <a:p>
            <a:pPr>
              <a:buFont typeface="Wingdings" pitchFamily="2" charset="2"/>
              <a:buNone/>
            </a:pPr>
            <a:r>
              <a:rPr lang="en-GB" sz="3200">
                <a:latin typeface="Comic Sans MS" pitchFamily="66" charset="0"/>
              </a:rPr>
              <a:t>‘fit of absence of mind’</a:t>
            </a:r>
          </a:p>
          <a:p>
            <a:pPr>
              <a:buFont typeface="Wingdings" pitchFamily="2" charset="2"/>
              <a:buNone/>
            </a:pPr>
            <a:endParaRPr lang="en-GB" sz="32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GB" sz="3200">
                <a:latin typeface="Comic Sans MS" pitchFamily="66" charset="0"/>
              </a:rPr>
              <a:t>. . . but this changes </a:t>
            </a:r>
          </a:p>
          <a:p>
            <a:pPr>
              <a:buFont typeface="Wingdings" pitchFamily="2" charset="2"/>
              <a:buNone/>
            </a:pPr>
            <a:r>
              <a:rPr lang="en-GB" sz="3200">
                <a:latin typeface="Comic Sans MS" pitchFamily="66" charset="0"/>
              </a:rPr>
              <a:t>after World War II</a:t>
            </a:r>
          </a:p>
        </p:txBody>
      </p:sp>
      <p:pic>
        <p:nvPicPr>
          <p:cNvPr id="9224" name="Picture 8" descr="Colonial po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492375"/>
            <a:ext cx="2373312" cy="3062288"/>
          </a:xfrm>
          <a:prstGeom prst="rect">
            <a:avLst/>
          </a:prstGeom>
          <a:noFill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156325" y="5661025"/>
            <a:ext cx="270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>
                <a:latin typeface="Comic Sans MS" pitchFamily="66" charset="0"/>
              </a:rPr>
              <a:t>'French people: </a:t>
            </a:r>
          </a:p>
          <a:p>
            <a:pPr algn="ctr"/>
            <a:r>
              <a:rPr lang="en-GB" sz="1800">
                <a:latin typeface="Comic Sans MS" pitchFamily="66" charset="0"/>
              </a:rPr>
              <a:t>you have an empire'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ader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9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0"/>
            <a:ext cx="6672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914400"/>
            <a:ext cx="6781800" cy="1143000"/>
          </a:xfrm>
        </p:spPr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endParaRPr lang="en-GB" sz="4800" smtClean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32125" y="270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246" name="Picture 9" descr="JPEG - 14.5 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066800"/>
            <a:ext cx="3000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4926013" y="5410200"/>
            <a:ext cx="37385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omic Sans MS" pitchFamily="66" charset="0"/>
              </a:rPr>
              <a:t>‘Nos soldats d’Afrique – </a:t>
            </a:r>
          </a:p>
          <a:p>
            <a:pPr algn="ctr"/>
            <a:r>
              <a:rPr lang="en-GB">
                <a:latin typeface="Comic Sans MS" pitchFamily="66" charset="0"/>
              </a:rPr>
              <a:t>Les tirailleurs sénégalais’</a:t>
            </a:r>
          </a:p>
          <a:p>
            <a:pPr algn="ctr"/>
            <a:r>
              <a:rPr lang="en-GB" sz="2000">
                <a:latin typeface="Comic Sans MS" pitchFamily="66" charset="0"/>
              </a:rPr>
              <a:t>[‘Our African troops’]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228600" y="11430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latin typeface="Comic Sans MS" pitchFamily="66" charset="0"/>
              </a:rPr>
              <a:t>France’s African Troops – Les tirailleurs sénégalais</a:t>
            </a: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04800" y="2895600"/>
            <a:ext cx="46545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o"/>
            </a:pPr>
            <a:r>
              <a:rPr lang="en-GB">
                <a:latin typeface="Comic Sans MS" pitchFamily="66" charset="0"/>
              </a:rPr>
              <a:t> 	Role in the defence of </a:t>
            </a:r>
          </a:p>
          <a:p>
            <a:r>
              <a:rPr lang="en-GB">
                <a:latin typeface="Comic Sans MS" pitchFamily="66" charset="0"/>
              </a:rPr>
              <a:t>	France in two world wars</a:t>
            </a:r>
          </a:p>
          <a:p>
            <a:pPr>
              <a:buFontTx/>
              <a:buChar char="o"/>
            </a:pPr>
            <a:endParaRPr lang="en-GB">
              <a:latin typeface="Comic Sans MS" pitchFamily="66" charset="0"/>
            </a:endParaRPr>
          </a:p>
          <a:p>
            <a:pPr>
              <a:buFontTx/>
              <a:buChar char="o"/>
            </a:pPr>
            <a:r>
              <a:rPr lang="en-GB">
                <a:latin typeface="Comic Sans MS" pitchFamily="66" charset="0"/>
              </a:rPr>
              <a:t> 	Role in the Liberation of </a:t>
            </a:r>
          </a:p>
          <a:p>
            <a:r>
              <a:rPr lang="en-GB">
                <a:latin typeface="Comic Sans MS" pitchFamily="66" charset="0"/>
              </a:rPr>
              <a:t>	France in World War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495</Words>
  <Application>Microsoft PowerPoint</Application>
  <PresentationFormat>On-screen Show (4:3)</PresentationFormat>
  <Paragraphs>150</Paragraphs>
  <Slides>22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Sylfaen</vt:lpstr>
      <vt:lpstr>Comic Sans MS</vt:lpstr>
      <vt:lpstr>Calibri</vt:lpstr>
      <vt:lpstr>Wingdings</vt:lpstr>
      <vt:lpstr>Verdana</vt:lpstr>
      <vt:lpstr>Default Design</vt:lpstr>
      <vt:lpstr> </vt:lpstr>
      <vt:lpstr>Slide 2</vt:lpstr>
      <vt:lpstr>Slide 3</vt:lpstr>
      <vt:lpstr> </vt:lpstr>
      <vt:lpstr>Slide 5</vt:lpstr>
      <vt:lpstr>The Making of France’s African Empire</vt:lpstr>
      <vt:lpstr>Slide 7</vt:lpstr>
      <vt:lpstr>The Making of France’s African Empire</vt:lpstr>
      <vt:lpstr> </vt:lpstr>
      <vt:lpstr> </vt:lpstr>
      <vt:lpstr> </vt:lpstr>
      <vt:lpstr>‘Eurafrique’: A New Partnership between France and Africa</vt:lpstr>
      <vt:lpstr>‘Eurafrique’: A New Partnership between France and Africa</vt:lpstr>
      <vt:lpstr>1960-94: The Golden Age of the ‘Special Relationship’</vt:lpstr>
      <vt:lpstr>1960-94: The Golden Age of the ‘Special Relationship’</vt:lpstr>
      <vt:lpstr>1960-94: The Golden Age of the ‘Special Relationship’</vt:lpstr>
      <vt:lpstr>Slide 17</vt:lpstr>
      <vt:lpstr>Slide 18</vt:lpstr>
      <vt:lpstr>Slide 19</vt:lpstr>
      <vt:lpstr>A New Approach after 1994</vt:lpstr>
      <vt:lpstr>Conclusion</vt:lpstr>
      <vt:lpstr>So How Does France Do Everything It Does in Africa – and Get Away With it?</vt:lpstr>
    </vt:vector>
  </TitlesOfParts>
  <Company>University of Portsmouth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MellorJ</dc:creator>
  <cp:lastModifiedBy>GodinE</cp:lastModifiedBy>
  <cp:revision>36</cp:revision>
  <dcterms:created xsi:type="dcterms:W3CDTF">2003-11-20T09:22:36Z</dcterms:created>
  <dcterms:modified xsi:type="dcterms:W3CDTF">2010-01-21T14:09:16Z</dcterms:modified>
</cp:coreProperties>
</file>