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15"/>
  </p:handoutMasterIdLst>
  <p:sldIdLst>
    <p:sldId id="256" r:id="rId2"/>
    <p:sldId id="261" r:id="rId3"/>
    <p:sldId id="263" r:id="rId4"/>
    <p:sldId id="257" r:id="rId5"/>
    <p:sldId id="258" r:id="rId6"/>
    <p:sldId id="259" r:id="rId7"/>
    <p:sldId id="260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68A47C-6EF7-4BFC-99FA-E1A3504DC872}" type="datetimeFigureOut">
              <a:rPr lang="en-US" smtClean="0"/>
              <a:t>10/15/2009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45D991-F926-4B33-9C45-BFEF6E3385F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woNZzjJL9b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is Communicative Language Teaching and is it appropriate?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Session 3</a:t>
            </a:r>
          </a:p>
          <a:p>
            <a:r>
              <a:rPr lang="en-GB" dirty="0" smtClean="0"/>
              <a:t>Approaches to Teaching and Learning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Particularity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‘A pedagogy of particularity, then, is antithetical to the notion that there can be one set of pedagogic aims and objectives realisable through one set of pedagogic principles and procedures’.  (ibid:p.538)</a:t>
            </a:r>
          </a:p>
          <a:p>
            <a:r>
              <a:rPr lang="en-GB" dirty="0" smtClean="0"/>
              <a:t>Key ideas – situational understanding; local understandings; starts with teachers;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Practicality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 dirty="0" smtClean="0"/>
              <a:t>Encourages and enables teachers themselves to: ‘theorise from their practice and practice what they theorise’ (ibid:541).</a:t>
            </a:r>
          </a:p>
          <a:p>
            <a:pPr>
              <a:buFont typeface="Wingdings" pitchFamily="2" charset="2"/>
              <a:buNone/>
            </a:pPr>
            <a:endParaRPr lang="en-GB" dirty="0" smtClean="0"/>
          </a:p>
          <a:p>
            <a:r>
              <a:rPr lang="en-GB" dirty="0" smtClean="0"/>
              <a:t>Key ideas: teachers construct own context-sensitive knowledge; theory is constructed from practice; teacher’s sense of what works and what does not.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Possibility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dirty="0" smtClean="0"/>
              <a:t>There is a process of sensitising to the prevailing </a:t>
            </a:r>
            <a:r>
              <a:rPr lang="en-GB" dirty="0" err="1" smtClean="0"/>
              <a:t>sociopolitical</a:t>
            </a:r>
            <a:r>
              <a:rPr lang="en-GB" dirty="0" smtClean="0"/>
              <a:t> reality (who is in power; what inequalities exist) and of understanding individual identity.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GB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GB" dirty="0" smtClean="0"/>
              <a:t>Key ideas: language as the tool and site for social organisation and through which we construct and display identity; transformational power of learning.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Discussion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buFont typeface="Wingdings" pitchFamily="2" charset="2"/>
              <a:buAutoNum type="arabicPeriod"/>
            </a:pPr>
            <a:r>
              <a:rPr lang="en-GB" dirty="0" smtClean="0"/>
              <a:t>To what extent do you agree with </a:t>
            </a:r>
            <a:r>
              <a:rPr lang="en-GB" dirty="0" err="1" smtClean="0"/>
              <a:t>Kumaravadivelu</a:t>
            </a:r>
            <a:r>
              <a:rPr lang="en-GB" dirty="0" smtClean="0"/>
              <a:t>?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en-GB" dirty="0" smtClean="0"/>
              <a:t>How can you take into account Particularity, Practicality and Possibility in your teaching practice? </a:t>
            </a:r>
          </a:p>
          <a:p>
            <a:pPr marL="533400" indent="-533400">
              <a:buFont typeface="Wingdings" pitchFamily="2" charset="2"/>
              <a:buNone/>
            </a:pPr>
            <a:r>
              <a:rPr lang="en-GB" sz="2400" dirty="0" err="1" smtClean="0"/>
              <a:t>Kumaravadivelu</a:t>
            </a:r>
            <a:r>
              <a:rPr lang="en-GB" sz="2400" dirty="0" smtClean="0"/>
              <a:t> B. 2001. ‘Towards a </a:t>
            </a:r>
            <a:r>
              <a:rPr lang="en-GB" sz="2400" dirty="0" err="1" smtClean="0"/>
              <a:t>Postmethod</a:t>
            </a:r>
            <a:r>
              <a:rPr lang="en-GB" sz="2400" dirty="0" smtClean="0"/>
              <a:t> Pedagogy’.  </a:t>
            </a:r>
            <a:r>
              <a:rPr lang="en-GB" sz="2400" i="1" dirty="0" smtClean="0"/>
              <a:t>TESOL Quarterly</a:t>
            </a:r>
            <a:r>
              <a:rPr lang="en-GB" sz="2400" dirty="0" smtClean="0"/>
              <a:t> </a:t>
            </a:r>
            <a:r>
              <a:rPr lang="en-GB" sz="2400" dirty="0" err="1" smtClean="0"/>
              <a:t>VOl</a:t>
            </a:r>
            <a:r>
              <a:rPr lang="en-GB" sz="2400" dirty="0" smtClean="0"/>
              <a:t> 35 (4) 537 -560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L1 to teach L2?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Discuss your responses to the questionnaire.</a:t>
            </a:r>
          </a:p>
          <a:p>
            <a:r>
              <a:rPr lang="en-GB" dirty="0" smtClean="0"/>
              <a:t>What arguments does Brooks-Kelly put forward for using L2?</a:t>
            </a:r>
          </a:p>
          <a:p>
            <a:r>
              <a:rPr lang="en-GB" dirty="0" smtClean="0"/>
              <a:t>Do you agree?</a:t>
            </a:r>
          </a:p>
          <a:p>
            <a:r>
              <a:rPr lang="en-GB" dirty="0" smtClean="0"/>
              <a:t>Which is better as a teacher, a native speaker of English or a non-native speaker?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‘methodology’?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‘the study of practices and procedures used in teaching and the principles and beliefs that underlie them’.</a:t>
            </a:r>
          </a:p>
          <a:p>
            <a:pPr>
              <a:buNone/>
            </a:pPr>
            <a:r>
              <a:rPr lang="en-GB" dirty="0" smtClean="0"/>
              <a:t> Richards, Platt and Weber, 1985</a:t>
            </a:r>
            <a:endParaRPr lang="en-GB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Characteristics of CLT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Focus on meaning</a:t>
            </a:r>
          </a:p>
          <a:p>
            <a:r>
              <a:rPr lang="en-GB" dirty="0" smtClean="0"/>
              <a:t>Speaking is primary</a:t>
            </a:r>
          </a:p>
          <a:p>
            <a:r>
              <a:rPr lang="en-GB" dirty="0" smtClean="0"/>
              <a:t>Interaction through pair and group work</a:t>
            </a:r>
          </a:p>
          <a:p>
            <a:r>
              <a:rPr lang="en-GB" dirty="0" smtClean="0"/>
              <a:t>Language divided into ‘systems’ and ‘skills’</a:t>
            </a:r>
          </a:p>
          <a:p>
            <a:r>
              <a:rPr lang="en-GB" dirty="0" smtClean="0"/>
              <a:t>PPP (presentation, practice, production)</a:t>
            </a:r>
          </a:p>
          <a:p>
            <a:r>
              <a:rPr lang="en-GB" dirty="0" smtClean="0"/>
              <a:t>STT rather than TTT</a:t>
            </a:r>
          </a:p>
          <a:p>
            <a:r>
              <a:rPr lang="en-GB" dirty="0" smtClean="0"/>
              <a:t>Games/fun/involvement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CLT in 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hlinkClick r:id="rId2"/>
              </a:rPr>
              <a:t>http://www.youtube.com/watch?v=woNZzjJL9bQ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Criticisms of CLT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Western approach to teaching and learning exported abroad (BANA </a:t>
            </a:r>
            <a:r>
              <a:rPr lang="en-GB" dirty="0" err="1" smtClean="0"/>
              <a:t>vs</a:t>
            </a:r>
            <a:r>
              <a:rPr lang="en-GB" dirty="0" smtClean="0"/>
              <a:t> TESEP) (Linguistic Imperialism)</a:t>
            </a:r>
          </a:p>
          <a:p>
            <a:r>
              <a:rPr lang="en-GB" dirty="0" smtClean="0"/>
              <a:t>Developed for adults not children</a:t>
            </a:r>
          </a:p>
          <a:p>
            <a:r>
              <a:rPr lang="en-GB" dirty="0" smtClean="0"/>
              <a:t>Does not take into account cultural realities</a:t>
            </a:r>
          </a:p>
          <a:p>
            <a:r>
              <a:rPr lang="en-GB" dirty="0" smtClean="0"/>
              <a:t>Resource heavy</a:t>
            </a:r>
          </a:p>
          <a:p>
            <a:r>
              <a:rPr lang="en-GB" dirty="0" smtClean="0"/>
              <a:t>Teacher’s role changes.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Responses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dirty="0" smtClean="0"/>
              <a:t>‘Appropriate Pedagogy’ (Holliday)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Improvement in status of non-native teachers of English.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Increase in attention given to sociolinguistic perspectives on language teaching.</a:t>
            </a:r>
          </a:p>
          <a:p>
            <a:pPr>
              <a:lnSpc>
                <a:spcPct val="90000"/>
              </a:lnSpc>
            </a:pPr>
            <a:r>
              <a:rPr lang="en-GB" dirty="0" smtClean="0"/>
              <a:t>Heightened awareness of ‘Linguistic Imperialism’, Linguistic Varieties, and English as a World language.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Classrooms round the world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TASK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Read the descriptions of three different classrooms and answer the questions.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Write a description of a typical English classroom in your country.</a:t>
            </a:r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Post-modern pedagogy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There is no one method that ‘suits all’.  Methods must grow from the context in which they are to be used.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r>
              <a:rPr lang="en-GB" dirty="0" smtClean="0"/>
              <a:t>Particularity</a:t>
            </a:r>
            <a:endParaRPr lang="en-GB" dirty="0" smtClean="0"/>
          </a:p>
          <a:p>
            <a:r>
              <a:rPr lang="en-GB" dirty="0" smtClean="0"/>
              <a:t>Practicality</a:t>
            </a:r>
          </a:p>
          <a:p>
            <a:r>
              <a:rPr lang="en-GB" dirty="0" err="1" smtClean="0"/>
              <a:t>Possiblity</a:t>
            </a:r>
            <a:endParaRPr lang="en-GB" dirty="0" smtClean="0"/>
          </a:p>
          <a:p>
            <a:pPr>
              <a:buFont typeface="Wingdings" pitchFamily="2" charset="2"/>
              <a:buNone/>
            </a:pPr>
            <a:r>
              <a:rPr lang="en-GB" dirty="0" smtClean="0"/>
              <a:t>				(</a:t>
            </a:r>
            <a:r>
              <a:rPr lang="en-GB" dirty="0" err="1" smtClean="0"/>
              <a:t>Kumaravadivelu</a:t>
            </a:r>
            <a:r>
              <a:rPr lang="en-GB" dirty="0" smtClean="0"/>
              <a:t>, 2001)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17</TotalTime>
  <Words>476</Words>
  <Application>Microsoft Office PowerPoint</Application>
  <PresentationFormat>On-screen Show (4:3)</PresentationFormat>
  <Paragraphs>63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Urban</vt:lpstr>
      <vt:lpstr>What is Communicative Language Teaching and is it appropriate?</vt:lpstr>
      <vt:lpstr>L1 to teach L2?</vt:lpstr>
      <vt:lpstr>What is ‘methodology’?</vt:lpstr>
      <vt:lpstr>Characteristics of CLT</vt:lpstr>
      <vt:lpstr>CLT in action</vt:lpstr>
      <vt:lpstr>Criticisms of CLT</vt:lpstr>
      <vt:lpstr>Responses</vt:lpstr>
      <vt:lpstr>Classrooms round the world</vt:lpstr>
      <vt:lpstr>Post-modern pedagogy</vt:lpstr>
      <vt:lpstr>Particularity</vt:lpstr>
      <vt:lpstr>Practicality</vt:lpstr>
      <vt:lpstr>Possibility</vt:lpstr>
      <vt:lpstr>Discussion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Communicative Language Teaching and is it appropriate?</dc:title>
  <dc:creator/>
  <cp:lastModifiedBy>coplanfm</cp:lastModifiedBy>
  <cp:revision>4</cp:revision>
  <dcterms:created xsi:type="dcterms:W3CDTF">2006-08-16T00:00:00Z</dcterms:created>
  <dcterms:modified xsi:type="dcterms:W3CDTF">2009-10-15T15:20:30Z</dcterms:modified>
</cp:coreProperties>
</file>