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0" r:id="rId4"/>
    <p:sldId id="258" r:id="rId5"/>
    <p:sldId id="259" r:id="rId6"/>
    <p:sldId id="261" r:id="rId7"/>
    <p:sldId id="262" r:id="rId8"/>
    <p:sldId id="263" r:id="rId9"/>
    <p:sldId id="264" r:id="rId10"/>
    <p:sldId id="267"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42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D8BD707-D9CF-40AE-B4C6-C98DA3205C09}" type="datetimeFigureOut">
              <a:rPr lang="en-US" smtClean="0"/>
              <a:pPr/>
              <a:t>11/19/2009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D8BD707-D9CF-40AE-B4C6-C98DA3205C09}" type="datetimeFigureOut">
              <a:rPr lang="en-US" smtClean="0"/>
              <a:pPr/>
              <a:t>11/19/2009</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D8BD707-D9CF-40AE-B4C6-C98DA3205C09}" type="datetimeFigureOut">
              <a:rPr lang="en-US" smtClean="0"/>
              <a:pPr/>
              <a:t>11/19/2009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D8BD707-D9CF-40AE-B4C6-C98DA3205C09}" type="datetimeFigureOut">
              <a:rPr lang="en-US" smtClean="0"/>
              <a:pPr/>
              <a:t>11/19/2009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nswers.com/topic/conven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Approaches to Teaching and Learning</a:t>
            </a:r>
            <a:endParaRPr lang="en-GB" dirty="0"/>
          </a:p>
        </p:txBody>
      </p:sp>
      <p:sp>
        <p:nvSpPr>
          <p:cNvPr id="3" name="Subtitle 2"/>
          <p:cNvSpPr>
            <a:spLocks noGrp="1"/>
          </p:cNvSpPr>
          <p:nvPr>
            <p:ph type="subTitle" idx="1"/>
          </p:nvPr>
        </p:nvSpPr>
        <p:spPr/>
        <p:txBody>
          <a:bodyPr>
            <a:normAutofit/>
          </a:bodyPr>
          <a:lstStyle/>
          <a:p>
            <a:r>
              <a:rPr lang="en-GB" sz="6600" dirty="0" smtClean="0"/>
              <a:t>Writing</a:t>
            </a:r>
            <a:endParaRPr lang="en-GB" sz="6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Process Writing Lesson</a:t>
            </a:r>
            <a:endParaRPr lang="en-GB" dirty="0"/>
          </a:p>
        </p:txBody>
      </p:sp>
      <p:sp>
        <p:nvSpPr>
          <p:cNvPr id="3" name="Content Placeholder 2"/>
          <p:cNvSpPr>
            <a:spLocks noGrp="1"/>
          </p:cNvSpPr>
          <p:nvPr>
            <p:ph idx="1"/>
          </p:nvPr>
        </p:nvSpPr>
        <p:spPr>
          <a:xfrm>
            <a:off x="457200" y="2532888"/>
            <a:ext cx="8229600" cy="4325112"/>
          </a:xfrm>
        </p:spPr>
        <p:txBody>
          <a:bodyPr>
            <a:normAutofit fontScale="92500" lnSpcReduction="10000"/>
          </a:bodyPr>
          <a:lstStyle/>
          <a:p>
            <a:pPr algn="ctr">
              <a:buNone/>
            </a:pPr>
            <a:r>
              <a:rPr lang="en-GB" sz="2400" dirty="0" smtClean="0"/>
              <a:t>Brainstorm</a:t>
            </a:r>
          </a:p>
          <a:p>
            <a:pPr algn="ctr">
              <a:buNone/>
            </a:pPr>
            <a:endParaRPr lang="en-GB" dirty="0" smtClean="0"/>
          </a:p>
          <a:p>
            <a:pPr algn="ctr">
              <a:buNone/>
            </a:pPr>
            <a:r>
              <a:rPr lang="en-GB" sz="2400" dirty="0" smtClean="0"/>
              <a:t>Write a plan</a:t>
            </a:r>
          </a:p>
          <a:p>
            <a:pPr algn="ctr">
              <a:buNone/>
            </a:pPr>
            <a:endParaRPr lang="en-GB" sz="2400" dirty="0" smtClean="0"/>
          </a:p>
          <a:p>
            <a:pPr algn="ctr">
              <a:buNone/>
            </a:pPr>
            <a:r>
              <a:rPr lang="en-GB" sz="2400" dirty="0" smtClean="0"/>
              <a:t>Write first draft</a:t>
            </a:r>
          </a:p>
          <a:p>
            <a:pPr algn="ctr">
              <a:buNone/>
            </a:pPr>
            <a:endParaRPr lang="en-GB" sz="2400" dirty="0" smtClean="0"/>
          </a:p>
          <a:p>
            <a:pPr algn="ctr">
              <a:buNone/>
            </a:pPr>
            <a:r>
              <a:rPr lang="en-GB" sz="2400" dirty="0" smtClean="0"/>
              <a:t>Get feedback</a:t>
            </a:r>
          </a:p>
          <a:p>
            <a:pPr algn="ctr">
              <a:buNone/>
            </a:pPr>
            <a:endParaRPr lang="en-GB" sz="2400" dirty="0" smtClean="0"/>
          </a:p>
          <a:p>
            <a:pPr algn="ctr">
              <a:buNone/>
            </a:pPr>
            <a:r>
              <a:rPr lang="en-GB" sz="2400" dirty="0" smtClean="0"/>
              <a:t>Write second draft</a:t>
            </a:r>
          </a:p>
          <a:p>
            <a:pPr algn="ctr">
              <a:buNone/>
            </a:pPr>
            <a:endParaRPr lang="en-GB" sz="2400" dirty="0" smtClean="0"/>
          </a:p>
          <a:p>
            <a:pPr algn="ctr">
              <a:buNone/>
            </a:pPr>
            <a:endParaRPr lang="en-GB" sz="2400" dirty="0" smtClean="0"/>
          </a:p>
          <a:p>
            <a:pPr algn="ctr">
              <a:buNone/>
            </a:pPr>
            <a:r>
              <a:rPr lang="en-GB" sz="2400" dirty="0" smtClean="0"/>
              <a:t>Feedback</a:t>
            </a:r>
          </a:p>
          <a:p>
            <a:pPr algn="ctr">
              <a:buNone/>
            </a:pPr>
            <a:endParaRPr lang="en-GB" dirty="0" smtClean="0"/>
          </a:p>
          <a:p>
            <a:pPr algn="ctr">
              <a:buNone/>
            </a:pPr>
            <a:endParaRPr lang="en-GB" dirty="0"/>
          </a:p>
        </p:txBody>
      </p:sp>
      <p:sp>
        <p:nvSpPr>
          <p:cNvPr id="4" name="Down Arrow 3"/>
          <p:cNvSpPr/>
          <p:nvPr/>
        </p:nvSpPr>
        <p:spPr>
          <a:xfrm>
            <a:off x="4572000" y="2971800"/>
            <a:ext cx="45719"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Down Arrow 4"/>
          <p:cNvSpPr/>
          <p:nvPr/>
        </p:nvSpPr>
        <p:spPr>
          <a:xfrm>
            <a:off x="4572000" y="3657600"/>
            <a:ext cx="762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Down Arrow 5"/>
          <p:cNvSpPr/>
          <p:nvPr/>
        </p:nvSpPr>
        <p:spPr>
          <a:xfrm>
            <a:off x="4572000" y="4343400"/>
            <a:ext cx="45719"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Down Arrow 6"/>
          <p:cNvSpPr/>
          <p:nvPr/>
        </p:nvSpPr>
        <p:spPr>
          <a:xfrm>
            <a:off x="4572000" y="5029200"/>
            <a:ext cx="762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Down Arrow 7"/>
          <p:cNvSpPr/>
          <p:nvPr/>
        </p:nvSpPr>
        <p:spPr>
          <a:xfrm>
            <a:off x="4572000" y="5715000"/>
            <a:ext cx="762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Responding to written work</a:t>
            </a:r>
            <a:endParaRPr lang="en-GB" dirty="0"/>
          </a:p>
        </p:txBody>
      </p:sp>
      <p:sp>
        <p:nvSpPr>
          <p:cNvPr id="3" name="Content Placeholder 2"/>
          <p:cNvSpPr>
            <a:spLocks noGrp="1"/>
          </p:cNvSpPr>
          <p:nvPr>
            <p:ph idx="1"/>
          </p:nvPr>
        </p:nvSpPr>
        <p:spPr/>
        <p:txBody>
          <a:bodyPr/>
          <a:lstStyle/>
          <a:p>
            <a:pPr>
              <a:buNone/>
            </a:pPr>
            <a:r>
              <a:rPr lang="en-GB" dirty="0" smtClean="0"/>
              <a:t>Look at the piece of work produced by an elementary learner of English.</a:t>
            </a:r>
          </a:p>
          <a:p>
            <a:pPr>
              <a:buNone/>
            </a:pPr>
            <a:endParaRPr lang="en-GB" dirty="0" smtClean="0"/>
          </a:p>
          <a:p>
            <a:pPr>
              <a:buNone/>
            </a:pPr>
            <a:r>
              <a:rPr lang="en-GB" dirty="0" smtClean="0"/>
              <a:t>What feedback would you give the student?</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a:xfrm>
            <a:off x="457200" y="2249424"/>
            <a:ext cx="8229600" cy="1103376"/>
          </a:xfrm>
        </p:spPr>
        <p:txBody>
          <a:bodyPr/>
          <a:lstStyle/>
          <a:p>
            <a:pPr>
              <a:buNone/>
            </a:pPr>
            <a:r>
              <a:rPr lang="en-GB" dirty="0" smtClean="0"/>
              <a:t>Make lists of all the things you have written in English/in another language in the last few days.  </a:t>
            </a:r>
            <a:endParaRPr lang="en-GB" dirty="0"/>
          </a:p>
        </p:txBody>
      </p:sp>
      <p:sp>
        <p:nvSpPr>
          <p:cNvPr id="4" name="TextBox 3"/>
          <p:cNvSpPr txBox="1"/>
          <p:nvPr/>
        </p:nvSpPr>
        <p:spPr>
          <a:xfrm>
            <a:off x="685800" y="3810000"/>
            <a:ext cx="7696200" cy="954107"/>
          </a:xfrm>
          <a:prstGeom prst="rect">
            <a:avLst/>
          </a:prstGeom>
          <a:noFill/>
        </p:spPr>
        <p:txBody>
          <a:bodyPr wrap="square" rtlCol="0">
            <a:spAutoFit/>
          </a:bodyPr>
          <a:lstStyle/>
          <a:p>
            <a:r>
              <a:rPr lang="en-GB" sz="2800" dirty="0" smtClean="0"/>
              <a:t>Compare your lists with your partner and classify the writing into categories.</a:t>
            </a: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Why have YOU written these things in English?</a:t>
            </a:r>
            <a:endParaRPr lang="en-GB" dirty="0"/>
          </a:p>
        </p:txBody>
      </p:sp>
      <p:sp>
        <p:nvSpPr>
          <p:cNvPr id="3" name="Content Placeholder 2"/>
          <p:cNvSpPr>
            <a:spLocks noGrp="1"/>
          </p:cNvSpPr>
          <p:nvPr>
            <p:ph idx="1"/>
          </p:nvPr>
        </p:nvSpPr>
        <p:spPr>
          <a:xfrm>
            <a:off x="533400" y="1905000"/>
            <a:ext cx="8229600" cy="1636776"/>
          </a:xfrm>
        </p:spPr>
        <p:txBody>
          <a:bodyPr/>
          <a:lstStyle/>
          <a:p>
            <a:pPr>
              <a:buNone/>
            </a:pPr>
            <a:endParaRPr lang="en-GB" dirty="0" smtClean="0"/>
          </a:p>
          <a:p>
            <a:pPr>
              <a:buNone/>
            </a:pPr>
            <a:r>
              <a:rPr lang="en-GB" dirty="0" smtClean="0"/>
              <a:t>Why should we teach writing in class?</a:t>
            </a:r>
          </a:p>
        </p:txBody>
      </p:sp>
      <p:sp>
        <p:nvSpPr>
          <p:cNvPr id="4" name="TextBox 3"/>
          <p:cNvSpPr txBox="1"/>
          <p:nvPr/>
        </p:nvSpPr>
        <p:spPr>
          <a:xfrm>
            <a:off x="381000" y="3352800"/>
            <a:ext cx="8382000" cy="3600986"/>
          </a:xfrm>
          <a:prstGeom prst="rect">
            <a:avLst/>
          </a:prstGeom>
          <a:noFill/>
        </p:spPr>
        <p:txBody>
          <a:bodyPr wrap="square" rtlCol="0">
            <a:spAutoFit/>
          </a:bodyPr>
          <a:lstStyle/>
          <a:p>
            <a:pPr marL="342900" indent="-342900">
              <a:buAutoNum type="arabicPeriod"/>
            </a:pPr>
            <a:r>
              <a:rPr lang="en-GB" sz="2400" dirty="0" smtClean="0"/>
              <a:t>Some students will have particular needs in writing</a:t>
            </a:r>
          </a:p>
          <a:p>
            <a:pPr marL="342900" indent="-342900">
              <a:buAutoNum type="arabicPeriod"/>
            </a:pPr>
            <a:r>
              <a:rPr lang="en-GB" sz="2400" dirty="0" smtClean="0"/>
              <a:t>It is a basic skill: students could be disadvantaged without it (literacy).</a:t>
            </a:r>
          </a:p>
          <a:p>
            <a:pPr marL="342900" indent="-342900">
              <a:buAutoNum type="arabicPeriod"/>
            </a:pPr>
            <a:r>
              <a:rPr lang="en-GB" sz="2400" dirty="0" smtClean="0"/>
              <a:t>Examinations.</a:t>
            </a:r>
          </a:p>
          <a:p>
            <a:pPr marL="342900" indent="-342900">
              <a:buAutoNum type="arabicPeriod"/>
            </a:pPr>
            <a:r>
              <a:rPr lang="en-GB" sz="2400" dirty="0" smtClean="0"/>
              <a:t>Different mental process.</a:t>
            </a:r>
          </a:p>
          <a:p>
            <a:pPr marL="342900" indent="-342900">
              <a:buAutoNum type="arabicPeriod"/>
            </a:pPr>
            <a:r>
              <a:rPr lang="en-GB" sz="2400" dirty="0" smtClean="0"/>
              <a:t>Lesson variety.</a:t>
            </a:r>
          </a:p>
          <a:p>
            <a:pPr marL="342900" indent="-342900">
              <a:buAutoNum type="arabicPeriod"/>
            </a:pPr>
            <a:r>
              <a:rPr lang="en-GB" sz="2400" dirty="0" smtClean="0"/>
              <a:t>Memorisation (repeated encounters)</a:t>
            </a:r>
          </a:p>
          <a:p>
            <a:pPr marL="342900" indent="-342900">
              <a:buAutoNum type="arabicPeriod"/>
            </a:pPr>
            <a:r>
              <a:rPr lang="en-GB" sz="2400" dirty="0" smtClean="0"/>
              <a:t>Enjoyment!</a:t>
            </a:r>
          </a:p>
          <a:p>
            <a:pPr marL="342900" indent="-342900">
              <a:buAutoNum type="arabicPeriod"/>
            </a:pPr>
            <a:endParaRPr lang="en-GB" dirty="0" smtClean="0"/>
          </a:p>
          <a:p>
            <a:pPr marL="342900" indent="-342900"/>
            <a:r>
              <a:rPr lang="en-GB" dirty="0" smtClean="0"/>
              <a:t>(Adapted from Scrivener, 2004)</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linds(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linds(horizont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linds(horizont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linds(horizontal)">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blinds(horizontal)">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blinds(horizontal)">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blinds(horizontal)">
                                      <p:cBhvr>
                                        <p:cTn id="4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Writing genres</a:t>
            </a:r>
            <a:endParaRPr lang="en-GB" dirty="0"/>
          </a:p>
        </p:txBody>
      </p:sp>
      <p:sp>
        <p:nvSpPr>
          <p:cNvPr id="3" name="Content Placeholder 2"/>
          <p:cNvSpPr>
            <a:spLocks noGrp="1"/>
          </p:cNvSpPr>
          <p:nvPr>
            <p:ph idx="1"/>
          </p:nvPr>
        </p:nvSpPr>
        <p:spPr/>
        <p:txBody>
          <a:bodyPr>
            <a:normAutofit/>
          </a:bodyPr>
          <a:lstStyle/>
          <a:p>
            <a:pPr>
              <a:buNone/>
            </a:pPr>
            <a:r>
              <a:rPr lang="en-GB" sz="3600" dirty="0" smtClean="0"/>
              <a:t>What are the generic features that tell you a piece of writing is:</a:t>
            </a:r>
          </a:p>
          <a:p>
            <a:pPr>
              <a:buNone/>
            </a:pPr>
            <a:endParaRPr lang="en-GB" sz="3600" dirty="0" smtClean="0"/>
          </a:p>
          <a:p>
            <a:pPr marL="624078" indent="-514350">
              <a:buAutoNum type="alphaLcPeriod"/>
            </a:pPr>
            <a:r>
              <a:rPr lang="en-GB" sz="3600" dirty="0" smtClean="0"/>
              <a:t>A letter</a:t>
            </a:r>
          </a:p>
          <a:p>
            <a:pPr marL="624078" indent="-514350">
              <a:buAutoNum type="alphaLcPeriod"/>
            </a:pPr>
            <a:r>
              <a:rPr lang="en-GB" sz="3600" dirty="0" smtClean="0"/>
              <a:t>A list</a:t>
            </a:r>
          </a:p>
          <a:p>
            <a:pPr marL="624078" indent="-514350">
              <a:buAutoNum type="alphaLcPeriod"/>
            </a:pPr>
            <a:r>
              <a:rPr lang="en-GB" sz="3600" dirty="0" smtClean="0"/>
              <a:t>An assignment?</a:t>
            </a:r>
            <a:endParaRPr lang="en-GB"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 genre?</a:t>
            </a:r>
            <a:endParaRPr lang="en-GB" dirty="0"/>
          </a:p>
        </p:txBody>
      </p:sp>
      <p:sp>
        <p:nvSpPr>
          <p:cNvPr id="3" name="Content Placeholder 2"/>
          <p:cNvSpPr>
            <a:spLocks noGrp="1"/>
          </p:cNvSpPr>
          <p:nvPr>
            <p:ph idx="1"/>
          </p:nvPr>
        </p:nvSpPr>
        <p:spPr/>
        <p:txBody>
          <a:bodyPr/>
          <a:lstStyle/>
          <a:p>
            <a:r>
              <a:rPr lang="en-GB" dirty="0" smtClean="0"/>
              <a:t>genre [</a:t>
            </a:r>
            <a:r>
              <a:rPr lang="en-GB" i="1" dirty="0" err="1" smtClean="0"/>
              <a:t>zh</a:t>
            </a:r>
            <a:r>
              <a:rPr lang="en-GB" dirty="0" err="1" smtClean="0"/>
              <a:t>ah</a:t>
            </a:r>
            <a:r>
              <a:rPr lang="en-GB" baseline="30000" dirty="0" err="1" smtClean="0"/>
              <a:t>n</a:t>
            </a:r>
            <a:r>
              <a:rPr lang="en-GB" dirty="0" err="1" smtClean="0"/>
              <a:t>r</a:t>
            </a:r>
            <a:r>
              <a:rPr lang="en-GB" dirty="0" smtClean="0"/>
              <a:t>], the French term for a type, species, or class of composition. A literary genre is a recognizable and established category of written work employing such common </a:t>
            </a:r>
            <a:r>
              <a:rPr lang="en-GB" dirty="0" smtClean="0">
                <a:hlinkClick r:id="rId2" action="ppaction://hlinkfile"/>
              </a:rPr>
              <a:t>conventions</a:t>
            </a:r>
            <a:r>
              <a:rPr lang="en-GB" dirty="0" smtClean="0"/>
              <a:t> as will prevent readers or audiences from mistaking it for another kind.</a:t>
            </a:r>
          </a:p>
          <a:p>
            <a:endParaRPr lang="en-GB" dirty="0" smtClean="0"/>
          </a:p>
          <a:p>
            <a:r>
              <a:rPr lang="en-GB" dirty="0" smtClean="0"/>
              <a:t>http://www.answers.com/topic/genre</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Why are genres important in writing?</a:t>
            </a:r>
            <a:endParaRPr lang="en-GB" dirty="0"/>
          </a:p>
        </p:txBody>
      </p:sp>
      <p:sp>
        <p:nvSpPr>
          <p:cNvPr id="3" name="Content Placeholder 2"/>
          <p:cNvSpPr>
            <a:spLocks noGrp="1"/>
          </p:cNvSpPr>
          <p:nvPr>
            <p:ph idx="1"/>
          </p:nvPr>
        </p:nvSpPr>
        <p:spPr/>
        <p:txBody>
          <a:bodyPr/>
          <a:lstStyle/>
          <a:p>
            <a:pPr>
              <a:buNone/>
            </a:pPr>
            <a:r>
              <a:rPr lang="en-GB" dirty="0" smtClean="0"/>
              <a:t>Writing is a mix of fairly rigid generic conventions (layout, organisation, style, register, formality, punctuation and so on) and effective use of language.</a:t>
            </a:r>
          </a:p>
          <a:p>
            <a:pPr>
              <a:buNone/>
            </a:pPr>
            <a:endParaRPr lang="en-GB" dirty="0" smtClean="0"/>
          </a:p>
          <a:p>
            <a:pPr>
              <a:buNone/>
            </a:pPr>
            <a:r>
              <a:rPr lang="en-GB" dirty="0" smtClean="0"/>
              <a:t>Students have to have practice in recognising and producing the genre and in producing effective language (appropriate, accurate, creative).</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does this mean for the classroom?</a:t>
            </a:r>
            <a:endParaRPr lang="en-GB" dirty="0"/>
          </a:p>
        </p:txBody>
      </p:sp>
      <p:sp>
        <p:nvSpPr>
          <p:cNvPr id="3" name="Content Placeholder 2"/>
          <p:cNvSpPr>
            <a:spLocks noGrp="1"/>
          </p:cNvSpPr>
          <p:nvPr>
            <p:ph idx="1"/>
          </p:nvPr>
        </p:nvSpPr>
        <p:spPr>
          <a:xfrm>
            <a:off x="457200" y="2249424"/>
            <a:ext cx="8229600" cy="1255776"/>
          </a:xfrm>
        </p:spPr>
        <p:txBody>
          <a:bodyPr/>
          <a:lstStyle/>
          <a:p>
            <a:pPr>
              <a:buNone/>
            </a:pPr>
            <a:endParaRPr lang="en-GB" dirty="0" smtClean="0"/>
          </a:p>
          <a:p>
            <a:pPr>
              <a:buNone/>
            </a:pPr>
            <a:r>
              <a:rPr lang="en-GB" sz="3200" dirty="0" smtClean="0"/>
              <a:t>Balance of accuracy and fluency activities.</a:t>
            </a:r>
            <a:endParaRPr lang="en-GB" sz="3200" dirty="0"/>
          </a:p>
        </p:txBody>
      </p:sp>
      <p:sp>
        <p:nvSpPr>
          <p:cNvPr id="4" name="TextBox 3"/>
          <p:cNvSpPr txBox="1"/>
          <p:nvPr/>
        </p:nvSpPr>
        <p:spPr>
          <a:xfrm>
            <a:off x="685800" y="3733800"/>
            <a:ext cx="7924800" cy="954107"/>
          </a:xfrm>
          <a:prstGeom prst="rect">
            <a:avLst/>
          </a:prstGeom>
          <a:noFill/>
        </p:spPr>
        <p:txBody>
          <a:bodyPr wrap="square" rtlCol="0">
            <a:spAutoFit/>
          </a:bodyPr>
          <a:lstStyle/>
          <a:p>
            <a:r>
              <a:rPr lang="en-GB" sz="2800" dirty="0" smtClean="0"/>
              <a:t>Expose students to a range of  genres.  Students identify the features and copy the features.</a:t>
            </a: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Dictation</a:t>
            </a:r>
            <a:endParaRPr lang="en-GB" dirty="0"/>
          </a:p>
        </p:txBody>
      </p:sp>
      <p:sp>
        <p:nvSpPr>
          <p:cNvPr id="3" name="Content Placeholder 2"/>
          <p:cNvSpPr>
            <a:spLocks noGrp="1"/>
          </p:cNvSpPr>
          <p:nvPr>
            <p:ph idx="1"/>
          </p:nvPr>
        </p:nvSpPr>
        <p:spPr/>
        <p:txBody>
          <a:bodyPr/>
          <a:lstStyle/>
          <a:p>
            <a:pPr>
              <a:buNone/>
            </a:pPr>
            <a:r>
              <a:rPr lang="en-GB" dirty="0" smtClean="0"/>
              <a:t>Product </a:t>
            </a:r>
            <a:r>
              <a:rPr lang="en-GB" dirty="0" err="1" smtClean="0"/>
              <a:t>vs</a:t>
            </a:r>
            <a:r>
              <a:rPr lang="en-GB" dirty="0" smtClean="0"/>
              <a:t> Process</a:t>
            </a:r>
          </a:p>
          <a:p>
            <a:pPr>
              <a:buNone/>
            </a:pPr>
            <a:r>
              <a:rPr lang="en-GB" dirty="0" smtClean="0"/>
              <a:t>For many years teachers have been concerned with the final product of writing, such as a letter, a poem or an article.  It is important that these products are generically accurate in terms of organisation, register, style and linguistic form.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Process vs. product</a:t>
            </a:r>
            <a:endParaRPr lang="en-GB" dirty="0"/>
          </a:p>
        </p:txBody>
      </p:sp>
      <p:sp>
        <p:nvSpPr>
          <p:cNvPr id="3" name="Content Placeholder 2"/>
          <p:cNvSpPr>
            <a:spLocks noGrp="1"/>
          </p:cNvSpPr>
          <p:nvPr>
            <p:ph idx="1"/>
          </p:nvPr>
        </p:nvSpPr>
        <p:spPr/>
        <p:txBody>
          <a:bodyPr>
            <a:normAutofit lnSpcReduction="10000"/>
          </a:bodyPr>
          <a:lstStyle/>
          <a:p>
            <a:pPr>
              <a:buNone/>
            </a:pPr>
            <a:r>
              <a:rPr lang="en-GB" dirty="0" smtClean="0"/>
              <a:t>More recently, teachers have become interested in the process of writing.  This means they have focused on how the learner creates the content and message.  In process approaches, teachers encourage students to write and rewrite work, receive feedback from others and write for a particular audience.  Students learn to understand the process of composing and realise that in many cases writers discover what they want to say as they write.</a:t>
            </a:r>
          </a:p>
          <a:p>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30</TotalTime>
  <Words>447</Words>
  <Application>Microsoft Office PowerPoint</Application>
  <PresentationFormat>On-screen Show (4:3)</PresentationFormat>
  <Paragraphs>57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Urban</vt:lpstr>
      <vt:lpstr>Approaches to Teaching and Learning</vt:lpstr>
      <vt:lpstr>Task</vt:lpstr>
      <vt:lpstr>Why have YOU written these things in English?</vt:lpstr>
      <vt:lpstr>Writing genres</vt:lpstr>
      <vt:lpstr>What is a genre?</vt:lpstr>
      <vt:lpstr>Why are genres important in writing?</vt:lpstr>
      <vt:lpstr>What does this mean for the classroom?</vt:lpstr>
      <vt:lpstr>Dictation</vt:lpstr>
      <vt:lpstr>Process vs. product</vt:lpstr>
      <vt:lpstr>A Process Writing Lesson</vt:lpstr>
      <vt:lpstr>Responding to written work</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Approaches to Teaching and Learning</dc:title>
  <dc:creator/>
  <cp:lastModifiedBy>coplanfm</cp:lastModifiedBy>
  <cp:revision>5</cp:revision>
  <dcterms:created xsi:type="dcterms:W3CDTF">2006-08-16T00:00:00Z</dcterms:created>
  <dcterms:modified xsi:type="dcterms:W3CDTF">2009-11-19T17:14:52Z</dcterms:modified>
</cp:coreProperties>
</file>