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7F49E2F-5BCC-4FDE-B172-D5C31803EE2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0A62DB6-CC7D-42F0-A423-96CA6345D2DE}" type="datetimeFigureOut">
              <a:rPr lang="en-GB" smtClean="0"/>
              <a:pPr/>
              <a:t>14/07/2010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 smtClean="0"/>
              <a:t>Learning not to plagiarise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838528" cy="1737320"/>
          </a:xfrm>
        </p:spPr>
        <p:txBody>
          <a:bodyPr>
            <a:normAutofit fontScale="70000" lnSpcReduction="20000"/>
          </a:bodyPr>
          <a:lstStyle/>
          <a:p>
            <a:r>
              <a:rPr lang="en-GB" sz="5700" dirty="0" smtClean="0">
                <a:solidFill>
                  <a:schemeClr val="accent5">
                    <a:lumMod val="50000"/>
                  </a:schemeClr>
                </a:solidFill>
              </a:rPr>
              <a:t>‘</a:t>
            </a:r>
            <a:r>
              <a:rPr lang="en-GB" sz="5700" dirty="0" smtClean="0">
                <a:solidFill>
                  <a:schemeClr val="accent5">
                    <a:lumMod val="50000"/>
                  </a:schemeClr>
                </a:solidFill>
              </a:rPr>
              <a:t>Using</a:t>
            </a:r>
            <a:r>
              <a:rPr lang="en-GB" sz="57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5700" dirty="0" err="1" smtClean="0">
                <a:solidFill>
                  <a:schemeClr val="accent5">
                    <a:lumMod val="50000"/>
                  </a:schemeClr>
                </a:solidFill>
              </a:rPr>
              <a:t>Turnitin</a:t>
            </a:r>
            <a:r>
              <a:rPr lang="en-GB" sz="5700" dirty="0" smtClean="0">
                <a:solidFill>
                  <a:schemeClr val="accent5">
                    <a:lumMod val="50000"/>
                  </a:schemeClr>
                </a:solidFill>
              </a:rPr>
              <a:t>’ and ‘</a:t>
            </a:r>
            <a:r>
              <a:rPr lang="en-GB" sz="5700" dirty="0" err="1" smtClean="0">
                <a:solidFill>
                  <a:schemeClr val="accent5">
                    <a:lumMod val="50000"/>
                  </a:schemeClr>
                </a:solidFill>
              </a:rPr>
              <a:t>Humbox</a:t>
            </a:r>
            <a:r>
              <a:rPr lang="en-GB" sz="5700" dirty="0" smtClean="0">
                <a:solidFill>
                  <a:schemeClr val="accent5">
                    <a:lumMod val="50000"/>
                  </a:schemeClr>
                </a:solidFill>
              </a:rPr>
              <a:t>’</a:t>
            </a:r>
            <a:endParaRPr lang="en-GB" sz="57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n-GB" sz="5700" dirty="0" smtClean="0">
                <a:solidFill>
                  <a:schemeClr val="tx2">
                    <a:lumMod val="75000"/>
                  </a:schemeClr>
                </a:solidFill>
              </a:rPr>
              <a:t>Sarah Hayes</a:t>
            </a:r>
            <a:endParaRPr lang="en-GB" sz="57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20688"/>
            <a:ext cx="524827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8890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This session will:-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600" dirty="0" smtClean="0"/>
              <a:t>Help students </a:t>
            </a:r>
            <a:r>
              <a:rPr lang="en-GB" sz="3600" dirty="0" smtClean="0"/>
              <a:t>to understand </a:t>
            </a:r>
            <a:r>
              <a:rPr lang="en-GB" sz="3600" dirty="0" smtClean="0"/>
              <a:t>what plagiarism </a:t>
            </a:r>
            <a:r>
              <a:rPr lang="en-GB" sz="3600" dirty="0" smtClean="0"/>
              <a:t>is and how to avoid </a:t>
            </a:r>
            <a:r>
              <a:rPr lang="en-GB" sz="3600" dirty="0" smtClean="0"/>
              <a:t>penalties</a:t>
            </a:r>
            <a:endParaRPr lang="en-GB" sz="3600" dirty="0" smtClean="0"/>
          </a:p>
          <a:p>
            <a:r>
              <a:rPr lang="en-GB" sz="3600" dirty="0" smtClean="0"/>
              <a:t>Look at subtle examples and see where these have been plagiarised </a:t>
            </a:r>
          </a:p>
          <a:p>
            <a:r>
              <a:rPr lang="en-GB" sz="3600" dirty="0" smtClean="0"/>
              <a:t>Try submitting a piece of work in </a:t>
            </a:r>
            <a:r>
              <a:rPr lang="en-GB" sz="3600" dirty="0" err="1" smtClean="0"/>
              <a:t>Turnitin</a:t>
            </a:r>
            <a:r>
              <a:rPr lang="en-GB" sz="3600" dirty="0" smtClean="0"/>
              <a:t> and receive feedback</a:t>
            </a:r>
          </a:p>
          <a:p>
            <a:r>
              <a:rPr lang="en-GB" sz="3600" dirty="0" smtClean="0"/>
              <a:t>Reuse materials from </a:t>
            </a:r>
            <a:r>
              <a:rPr lang="en-GB" sz="3600" dirty="0" err="1" smtClean="0"/>
              <a:t>Humbox</a:t>
            </a:r>
            <a:endParaRPr lang="en-GB" sz="3600" dirty="0" smtClean="0"/>
          </a:p>
          <a:p>
            <a:r>
              <a:rPr lang="en-GB" sz="3600" dirty="0" smtClean="0"/>
              <a:t>Explain to students why re-using </a:t>
            </a:r>
            <a:r>
              <a:rPr lang="en-GB" sz="3600" dirty="0" err="1" smtClean="0"/>
              <a:t>HumBox</a:t>
            </a:r>
            <a:r>
              <a:rPr lang="en-GB" sz="3600" dirty="0" smtClean="0"/>
              <a:t> materials  is NOT plagiarism!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xmlns="" val="2095492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Materials re-used </a:t>
            </a:r>
            <a:r>
              <a:rPr lang="en-GB" dirty="0" smtClean="0"/>
              <a:t>for this session from </a:t>
            </a:r>
            <a:r>
              <a:rPr lang="en-GB" dirty="0" err="1" smtClean="0"/>
              <a:t>HumBox</a:t>
            </a:r>
            <a:r>
              <a:rPr lang="en-GB" dirty="0" smtClean="0"/>
              <a:t> are:-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4000" dirty="0"/>
              <a:t>Video demonstrating plagiarism detection using the Turn It In online </a:t>
            </a:r>
            <a:r>
              <a:rPr lang="en-GB" sz="4000" dirty="0" smtClean="0"/>
              <a:t>service with thanks </a:t>
            </a:r>
            <a:r>
              <a:rPr lang="en-GB" sz="4000" dirty="0" smtClean="0"/>
              <a:t>to the creator: Mr </a:t>
            </a:r>
            <a:r>
              <a:rPr lang="en-GB" sz="4000" dirty="0" smtClean="0"/>
              <a:t>Robert </a:t>
            </a:r>
            <a:r>
              <a:rPr lang="en-GB" sz="4000" dirty="0" err="1" smtClean="0"/>
              <a:t>Toole</a:t>
            </a:r>
            <a:endParaRPr lang="en-GB" sz="4000" dirty="0" smtClean="0"/>
          </a:p>
          <a:p>
            <a:r>
              <a:rPr lang="en-GB" sz="4000" dirty="0" smtClean="0"/>
              <a:t>Examples of plagiarism: (ref)</a:t>
            </a:r>
            <a:endParaRPr lang="en-GB" sz="4000" dirty="0" smtClean="0"/>
          </a:p>
          <a:p>
            <a:r>
              <a:rPr lang="en-GB" sz="4000" dirty="0"/>
              <a:t>Referencing &amp; Bibliographies - Learning Unit </a:t>
            </a:r>
            <a:r>
              <a:rPr lang="en-GB" sz="4000" dirty="0" smtClean="0"/>
              <a:t>5</a:t>
            </a:r>
            <a:r>
              <a:rPr lang="en-GB" sz="4000" dirty="0"/>
              <a:t> with thanks to </a:t>
            </a:r>
            <a:r>
              <a:rPr lang="en-GB" sz="4000" dirty="0" smtClean="0"/>
              <a:t>the creator: Mr </a:t>
            </a:r>
            <a:r>
              <a:rPr lang="en-GB" sz="4000" dirty="0" smtClean="0"/>
              <a:t>Brett </a:t>
            </a:r>
            <a:r>
              <a:rPr lang="en-GB" sz="4000" dirty="0" smtClean="0"/>
              <a:t>Lucas</a:t>
            </a:r>
          </a:p>
          <a:p>
            <a:endParaRPr lang="en-GB" sz="4000" dirty="0" smtClean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xmlns="" val="3035747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Watch an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7791480" cy="48006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Video demonstrating plagiarism </a:t>
            </a:r>
            <a:r>
              <a:rPr lang="en-GB" sz="4000" dirty="0" smtClean="0"/>
              <a:t>detection with </a:t>
            </a:r>
            <a:r>
              <a:rPr lang="en-GB" sz="4000" dirty="0" err="1" smtClean="0"/>
              <a:t>Turnitin</a:t>
            </a:r>
            <a:endParaRPr lang="en-GB" sz="4000" dirty="0" smtClean="0"/>
          </a:p>
          <a:p>
            <a:pPr lvl="1"/>
            <a:r>
              <a:rPr lang="en-GB" sz="3800" dirty="0" smtClean="0"/>
              <a:t>Think about your own methods of working whilst watching this</a:t>
            </a:r>
          </a:p>
          <a:p>
            <a:pPr lvl="1"/>
            <a:r>
              <a:rPr lang="en-GB" sz="3800" dirty="0" smtClean="0"/>
              <a:t>Discussion and comments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 ways to use other’s materials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7929618" cy="4800600"/>
          </a:xfrm>
        </p:spPr>
        <p:txBody>
          <a:bodyPr>
            <a:noAutofit/>
          </a:bodyPr>
          <a:lstStyle/>
          <a:p>
            <a:r>
              <a:rPr lang="en-GB" sz="4000" dirty="0" smtClean="0"/>
              <a:t>I</a:t>
            </a:r>
            <a:r>
              <a:rPr lang="en-GB" sz="4000" dirty="0" smtClean="0"/>
              <a:t>n </a:t>
            </a:r>
            <a:r>
              <a:rPr lang="en-GB" sz="4000" dirty="0" smtClean="0"/>
              <a:t>your </a:t>
            </a:r>
            <a:r>
              <a:rPr lang="en-GB" sz="4000" dirty="0" smtClean="0"/>
              <a:t>essay you can :</a:t>
            </a:r>
          </a:p>
          <a:p>
            <a:pPr lvl="1"/>
            <a:r>
              <a:rPr lang="en-GB" sz="3800" dirty="0" smtClean="0"/>
              <a:t> Paraphrase </a:t>
            </a:r>
            <a:r>
              <a:rPr lang="en-GB" sz="3800" dirty="0" smtClean="0"/>
              <a:t>their argument </a:t>
            </a:r>
            <a:endParaRPr lang="en-GB" sz="3800" dirty="0" smtClean="0"/>
          </a:p>
          <a:p>
            <a:pPr lvl="2"/>
            <a:r>
              <a:rPr lang="en-GB" sz="3600" dirty="0" smtClean="0"/>
              <a:t>Or quote them directly. </a:t>
            </a:r>
          </a:p>
          <a:p>
            <a:r>
              <a:rPr lang="en-GB" sz="4000" dirty="0" smtClean="0"/>
              <a:t>Most people use a combination</a:t>
            </a:r>
          </a:p>
          <a:p>
            <a:r>
              <a:rPr lang="en-GB" sz="4000" dirty="0" smtClean="0"/>
              <a:t>Either way you must acknowledge </a:t>
            </a:r>
            <a:r>
              <a:rPr lang="en-GB" sz="4000" dirty="0" smtClean="0"/>
              <a:t>your sources </a:t>
            </a:r>
            <a:r>
              <a:rPr lang="en-GB" sz="4000" dirty="0" smtClean="0"/>
              <a:t>to </a:t>
            </a:r>
            <a:r>
              <a:rPr lang="en-GB" sz="4000" dirty="0" smtClean="0"/>
              <a:t>avoid </a:t>
            </a:r>
            <a:r>
              <a:rPr lang="en-GB" sz="4000" dirty="0" smtClean="0"/>
              <a:t>serious penalties for plagiarism</a:t>
            </a:r>
          </a:p>
          <a:p>
            <a:endParaRPr lang="en-GB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Consider: is this plagiarism?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28736"/>
            <a:ext cx="7929618" cy="4800600"/>
          </a:xfrm>
        </p:spPr>
        <p:txBody>
          <a:bodyPr>
            <a:noAutofit/>
          </a:bodyPr>
          <a:lstStyle/>
          <a:p>
            <a:r>
              <a:rPr lang="en-GB" sz="4000" b="1" dirty="0" smtClean="0"/>
              <a:t>Example 1 </a:t>
            </a:r>
            <a:r>
              <a:rPr lang="en-GB" sz="4000" dirty="0" smtClean="0"/>
              <a:t>on the sheet you have been given. Yes? No? Why?</a:t>
            </a:r>
          </a:p>
          <a:p>
            <a:pPr lvl="2"/>
            <a:r>
              <a:rPr lang="en-GB" sz="3600" dirty="0" smtClean="0"/>
              <a:t>Discuss with those next to you and note your decision  </a:t>
            </a:r>
          </a:p>
          <a:p>
            <a:pPr lvl="1"/>
            <a:r>
              <a:rPr lang="en-GB" sz="3600" b="1" dirty="0" smtClean="0"/>
              <a:t>Example </a:t>
            </a:r>
            <a:r>
              <a:rPr lang="en-GB" sz="3600" b="1" dirty="0" smtClean="0"/>
              <a:t>2 </a:t>
            </a:r>
            <a:r>
              <a:rPr lang="en-GB" sz="3600" dirty="0" smtClean="0"/>
              <a:t>on the sheet you have been given. Yes? No? Why</a:t>
            </a:r>
            <a:r>
              <a:rPr lang="en-GB" sz="3600" dirty="0" smtClean="0"/>
              <a:t>?</a:t>
            </a:r>
          </a:p>
          <a:p>
            <a:pPr lvl="2"/>
            <a:r>
              <a:rPr lang="en-GB" sz="3400" dirty="0" smtClean="0"/>
              <a:t>Again, note </a:t>
            </a:r>
            <a:r>
              <a:rPr lang="en-GB" sz="3400" dirty="0" smtClean="0"/>
              <a:t>your decision </a:t>
            </a:r>
          </a:p>
          <a:p>
            <a:pPr lvl="1">
              <a:buNone/>
            </a:pPr>
            <a:r>
              <a:rPr lang="en-GB" sz="3600" b="1" dirty="0" smtClean="0"/>
              <a:t>H</a:t>
            </a:r>
            <a:r>
              <a:rPr lang="en-GB" sz="3600" b="1" dirty="0" smtClean="0"/>
              <a:t>ere is the verdict- any surprises?</a:t>
            </a:r>
            <a:endParaRPr lang="en-GB" sz="3600" dirty="0" smtClean="0"/>
          </a:p>
          <a:p>
            <a:pPr lvl="1"/>
            <a:endParaRPr lang="en-GB" sz="3800" dirty="0" smtClean="0"/>
          </a:p>
          <a:p>
            <a:endParaRPr lang="en-GB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Write 300 words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 smtClean="0"/>
              <a:t>You have been asked to write 300 </a:t>
            </a:r>
            <a:r>
              <a:rPr lang="en-GB" sz="4000" dirty="0" smtClean="0"/>
              <a:t>words and reference at least twice both the articles and images you have been provided with</a:t>
            </a:r>
          </a:p>
          <a:p>
            <a:r>
              <a:rPr lang="en-GB" sz="4000" dirty="0" smtClean="0"/>
              <a:t>Use the referencing sheet to support your methods </a:t>
            </a:r>
          </a:p>
          <a:p>
            <a:r>
              <a:rPr lang="en-GB" sz="4000" dirty="0" smtClean="0"/>
              <a:t>We will submit these to </a:t>
            </a:r>
            <a:r>
              <a:rPr lang="en-GB" sz="4000" smtClean="0"/>
              <a:t>Turnitin</a:t>
            </a:r>
            <a:endParaRPr lang="en-GB" sz="4000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Let’s challenge </a:t>
            </a:r>
            <a:r>
              <a:rPr lang="en-GB" dirty="0" err="1" smtClean="0"/>
              <a:t>Turnitin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76</TotalTime>
  <Words>279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Learning not to plagiarise</vt:lpstr>
      <vt:lpstr> This session will:- </vt:lpstr>
      <vt:lpstr>Materials re-used for this session from HumBox are:-</vt:lpstr>
      <vt:lpstr>Watch an example</vt:lpstr>
      <vt:lpstr>2 ways to use other’s materials</vt:lpstr>
      <vt:lpstr>Consider: is this plagiarism?</vt:lpstr>
      <vt:lpstr>Write 300 words  </vt:lpstr>
      <vt:lpstr>Let’s challenge Turnitin 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not to plagiarise</dc:title>
  <dc:creator>CONF80</dc:creator>
  <cp:lastModifiedBy>letmein</cp:lastModifiedBy>
  <cp:revision>11</cp:revision>
  <dcterms:created xsi:type="dcterms:W3CDTF">2010-07-13T14:10:58Z</dcterms:created>
  <dcterms:modified xsi:type="dcterms:W3CDTF">2010-07-14T07:46:26Z</dcterms:modified>
</cp:coreProperties>
</file>