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256" r:id="rId2"/>
    <p:sldId id="276" r:id="rId3"/>
    <p:sldId id="275" r:id="rId4"/>
    <p:sldId id="279" r:id="rId5"/>
    <p:sldId id="278" r:id="rId6"/>
    <p:sldId id="285" r:id="rId7"/>
    <p:sldId id="287" r:id="rId8"/>
    <p:sldId id="288" r:id="rId9"/>
    <p:sldId id="286" r:id="rId10"/>
    <p:sldId id="281" r:id="rId11"/>
    <p:sldId id="283" r:id="rId12"/>
    <p:sldId id="284" r:id="rId13"/>
  </p:sldIdLst>
  <p:sldSz cx="9144000" cy="5143500" type="screen16x9"/>
  <p:notesSz cx="6797675" cy="9926638"/>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0" autoAdjust="0"/>
    <p:restoredTop sz="77957" autoAdjust="0"/>
  </p:normalViewPr>
  <p:slideViewPr>
    <p:cSldViewPr>
      <p:cViewPr>
        <p:scale>
          <a:sx n="77" d="100"/>
          <a:sy n="77" d="100"/>
        </p:scale>
        <p:origin x="-198" y="-7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r>
              <a:rPr lang="en-GB" smtClean="0"/>
              <a:t>Regulating Learner's Freedom: Fostering Language Learning Autonomy through Culture (and vice versa!)</a:t>
            </a:r>
            <a:endParaRPr lang="en-GB"/>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r>
              <a:rPr lang="en-US" smtClean="0"/>
              <a:t>23 June 2011</a:t>
            </a:r>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r>
              <a:rPr lang="en-GB" smtClean="0"/>
              <a:t>SMLC Language Teaching Workshop: Sharing Good Practice. University of Leeds. 23 June 2011</a:t>
            </a:r>
            <a:endParaRPr lang="en-GB"/>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2E19FE1-40B5-4976-AEFE-A47B87A0B890}" type="slidenum">
              <a:rPr lang="en-GB" smtClean="0"/>
              <a:pPr/>
              <a:t>‹#›</a:t>
            </a:fld>
            <a:endParaRPr lang="en-GB"/>
          </a:p>
        </p:txBody>
      </p:sp>
    </p:spTree>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rtlCol="0"/>
          <a:lstStyle>
            <a:lvl1pPr algn="l">
              <a:defRPr sz="1200"/>
            </a:lvl1pPr>
            <a:extLst/>
          </a:lstStyle>
          <a:p>
            <a:r>
              <a:rPr lang="en-GB" smtClean="0"/>
              <a:t>Regulating Learner's Freedom: Fostering Language Learning Autonomy through Culture (and vice versa!)</a:t>
            </a:r>
            <a:endParaRPr lang="en-US"/>
          </a:p>
        </p:txBody>
      </p:sp>
      <p:sp>
        <p:nvSpPr>
          <p:cNvPr id="3" name="Date Placeholder 2"/>
          <p:cNvSpPr>
            <a:spLocks noGrp="1"/>
          </p:cNvSpPr>
          <p:nvPr>
            <p:ph type="dt" idx="1"/>
          </p:nvPr>
        </p:nvSpPr>
        <p:spPr>
          <a:xfrm>
            <a:off x="3850444" y="0"/>
            <a:ext cx="2945659" cy="496332"/>
          </a:xfrm>
          <a:prstGeom prst="rect">
            <a:avLst/>
          </a:prstGeom>
        </p:spPr>
        <p:txBody>
          <a:bodyPr vert="horz" rtlCol="0"/>
          <a:lstStyle>
            <a:lvl1pPr algn="r">
              <a:defRPr sz="1200"/>
            </a:lvl1pPr>
            <a:extLst/>
          </a:lstStyle>
          <a:p>
            <a:r>
              <a:rPr lang="en-US" smtClean="0"/>
              <a:t>23 June 2011</a:t>
            </a:r>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rtlCol="0" anchor="b"/>
          <a:lstStyle>
            <a:lvl1pPr algn="l">
              <a:defRPr sz="1200"/>
            </a:lvl1pPr>
            <a:extLst/>
          </a:lstStyle>
          <a:p>
            <a:r>
              <a:rPr lang="en-GB" smtClean="0"/>
              <a:t>SMLC Language Teaching Workshop: Sharing Good Practice. University of Leeds. 23 June 2011</a:t>
            </a:r>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cSld>
  <p:clrMap bg1="lt1" tx1="dk1" bg2="lt2" tx2="dk2" accent1="accent1" accent2="accent2" accent3="accent3" accent4="accent4" accent5="accent5" accent6="accent6" hlink="hlink" folHlink="folHlink"/>
  <p:hf sldNum="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dirty="0"/>
          </a:p>
        </p:txBody>
      </p:sp>
      <p:sp>
        <p:nvSpPr>
          <p:cNvPr id="5" name="Footer Placeholder 4"/>
          <p:cNvSpPr>
            <a:spLocks noGrp="1"/>
          </p:cNvSpPr>
          <p:nvPr>
            <p:ph type="ftr" sz="quarter" idx="10"/>
          </p:nvPr>
        </p:nvSpPr>
        <p:spPr/>
        <p:txBody>
          <a:bodyPr/>
          <a:lstStyle/>
          <a:p>
            <a:r>
              <a:rPr lang="en-GB" smtClean="0"/>
              <a:t>SMLC Language Teaching Workshop: Sharing Good Practice. University of Leeds. 23 June 2011</a:t>
            </a:r>
            <a:endParaRPr lang="en-US"/>
          </a:p>
        </p:txBody>
      </p:sp>
      <p:sp>
        <p:nvSpPr>
          <p:cNvPr id="6" name="Header Placeholder 5"/>
          <p:cNvSpPr>
            <a:spLocks noGrp="1"/>
          </p:cNvSpPr>
          <p:nvPr>
            <p:ph type="hdr" sz="quarter" idx="11"/>
          </p:nvPr>
        </p:nvSpPr>
        <p:spPr/>
        <p:txBody>
          <a:bodyPr/>
          <a:lstStyle/>
          <a:p>
            <a:r>
              <a:rPr lang="en-GB" smtClean="0"/>
              <a:t>Regulating Learner's Freedom: Fostering Language Learning Autonomy through Culture (and vice versa!)</a:t>
            </a:r>
            <a:endParaRPr lang="en-US"/>
          </a:p>
        </p:txBody>
      </p:sp>
      <p:sp>
        <p:nvSpPr>
          <p:cNvPr id="7" name="Date Placeholder 6"/>
          <p:cNvSpPr>
            <a:spLocks noGrp="1"/>
          </p:cNvSpPr>
          <p:nvPr>
            <p:ph type="dt" idx="12"/>
          </p:nvPr>
        </p:nvSpPr>
        <p:spPr/>
        <p:txBody>
          <a:bodyPr/>
          <a:lstStyle/>
          <a:p>
            <a:r>
              <a:rPr lang="en-US" smtClean="0"/>
              <a:t>23 June 2011</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5" name="Footer Placeholder 4"/>
          <p:cNvSpPr>
            <a:spLocks noGrp="1"/>
          </p:cNvSpPr>
          <p:nvPr>
            <p:ph type="ftr" sz="quarter" idx="10"/>
          </p:nvPr>
        </p:nvSpPr>
        <p:spPr/>
        <p:txBody>
          <a:bodyPr/>
          <a:lstStyle/>
          <a:p>
            <a:r>
              <a:rPr lang="en-GB" smtClean="0"/>
              <a:t>SMLC Language Teaching Workshop: Sharing Good Practice. University of Leeds. 23 June 2011</a:t>
            </a:r>
            <a:endParaRPr lang="en-US"/>
          </a:p>
        </p:txBody>
      </p:sp>
      <p:sp>
        <p:nvSpPr>
          <p:cNvPr id="6" name="Header Placeholder 5"/>
          <p:cNvSpPr>
            <a:spLocks noGrp="1"/>
          </p:cNvSpPr>
          <p:nvPr>
            <p:ph type="hdr" sz="quarter" idx="11"/>
          </p:nvPr>
        </p:nvSpPr>
        <p:spPr/>
        <p:txBody>
          <a:bodyPr/>
          <a:lstStyle/>
          <a:p>
            <a:r>
              <a:rPr lang="en-GB" smtClean="0"/>
              <a:t>Regulating Learner's Freedom: Fostering Language Learning Autonomy through Culture (and vice versa!)</a:t>
            </a:r>
            <a:endParaRPr lang="en-US"/>
          </a:p>
        </p:txBody>
      </p:sp>
      <p:sp>
        <p:nvSpPr>
          <p:cNvPr id="7" name="Date Placeholder 6"/>
          <p:cNvSpPr>
            <a:spLocks noGrp="1"/>
          </p:cNvSpPr>
          <p:nvPr>
            <p:ph type="dt" idx="12"/>
          </p:nvPr>
        </p:nvSpPr>
        <p:spPr/>
        <p:txBody>
          <a:bodyPr/>
          <a:lstStyle/>
          <a:p>
            <a:r>
              <a:rPr lang="en-US" smtClean="0"/>
              <a:t>23 June 2011</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5" name="Footer Placeholder 4"/>
          <p:cNvSpPr>
            <a:spLocks noGrp="1"/>
          </p:cNvSpPr>
          <p:nvPr>
            <p:ph type="ftr" sz="quarter" idx="10"/>
          </p:nvPr>
        </p:nvSpPr>
        <p:spPr/>
        <p:txBody>
          <a:bodyPr/>
          <a:lstStyle/>
          <a:p>
            <a:r>
              <a:rPr lang="en-GB" smtClean="0"/>
              <a:t>SMLC Language Teaching Workshop: Sharing Good Practice. University of Leeds. 23 June 2011</a:t>
            </a:r>
            <a:endParaRPr lang="en-US"/>
          </a:p>
        </p:txBody>
      </p:sp>
      <p:sp>
        <p:nvSpPr>
          <p:cNvPr id="6" name="Header Placeholder 5"/>
          <p:cNvSpPr>
            <a:spLocks noGrp="1"/>
          </p:cNvSpPr>
          <p:nvPr>
            <p:ph type="hdr" sz="quarter" idx="11"/>
          </p:nvPr>
        </p:nvSpPr>
        <p:spPr/>
        <p:txBody>
          <a:bodyPr/>
          <a:lstStyle/>
          <a:p>
            <a:r>
              <a:rPr lang="en-GB" smtClean="0"/>
              <a:t>Regulating Learner's Freedom: Fostering Language Learning Autonomy through Culture (and vice versa!)</a:t>
            </a:r>
            <a:endParaRPr lang="en-US"/>
          </a:p>
        </p:txBody>
      </p:sp>
      <p:sp>
        <p:nvSpPr>
          <p:cNvPr id="7" name="Date Placeholder 6"/>
          <p:cNvSpPr>
            <a:spLocks noGrp="1"/>
          </p:cNvSpPr>
          <p:nvPr>
            <p:ph type="dt" idx="12"/>
          </p:nvPr>
        </p:nvSpPr>
        <p:spPr/>
        <p:txBody>
          <a:bodyPr/>
          <a:lstStyle/>
          <a:p>
            <a:r>
              <a:rPr lang="en-US" smtClean="0"/>
              <a:t>23 June 2011</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5" name="Footer Placeholder 4"/>
          <p:cNvSpPr>
            <a:spLocks noGrp="1"/>
          </p:cNvSpPr>
          <p:nvPr>
            <p:ph type="ftr" sz="quarter" idx="10"/>
          </p:nvPr>
        </p:nvSpPr>
        <p:spPr/>
        <p:txBody>
          <a:bodyPr/>
          <a:lstStyle/>
          <a:p>
            <a:r>
              <a:rPr lang="en-GB" smtClean="0"/>
              <a:t>SMLC Language Teaching Workshop: Sharing Good Practice. University of Leeds. 23 June 2011</a:t>
            </a:r>
            <a:endParaRPr lang="en-US"/>
          </a:p>
        </p:txBody>
      </p:sp>
      <p:sp>
        <p:nvSpPr>
          <p:cNvPr id="6" name="Header Placeholder 5"/>
          <p:cNvSpPr>
            <a:spLocks noGrp="1"/>
          </p:cNvSpPr>
          <p:nvPr>
            <p:ph type="hdr" sz="quarter" idx="11"/>
          </p:nvPr>
        </p:nvSpPr>
        <p:spPr/>
        <p:txBody>
          <a:bodyPr/>
          <a:lstStyle/>
          <a:p>
            <a:r>
              <a:rPr lang="en-GB" smtClean="0"/>
              <a:t>Regulating Learner's Freedom: Fostering Language Learning Autonomy through Culture (and vice versa!)</a:t>
            </a:r>
            <a:endParaRPr lang="en-US"/>
          </a:p>
        </p:txBody>
      </p:sp>
      <p:sp>
        <p:nvSpPr>
          <p:cNvPr id="7" name="Date Placeholder 6"/>
          <p:cNvSpPr>
            <a:spLocks noGrp="1"/>
          </p:cNvSpPr>
          <p:nvPr>
            <p:ph type="dt" idx="12"/>
          </p:nvPr>
        </p:nvSpPr>
        <p:spPr/>
        <p:txBody>
          <a:bodyPr/>
          <a:lstStyle/>
          <a:p>
            <a:r>
              <a:rPr lang="en-US" smtClean="0"/>
              <a:t>23 June 2011</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US" dirty="0" smtClean="0"/>
              <a:t>Let’s see  how the portfolio fits in the module: The portfolio is a fully fledge member of the regulatory apparatus of the module. But it is only</a:t>
            </a:r>
            <a:r>
              <a:rPr lang="en-US" baseline="0" dirty="0" smtClean="0"/>
              <a:t> part of a taught module where there is variety of assessment methods.  </a:t>
            </a:r>
            <a:r>
              <a:rPr lang="en-US" dirty="0" smtClean="0"/>
              <a:t> </a:t>
            </a:r>
            <a:endParaRPr lang="en-US" dirty="0"/>
          </a:p>
        </p:txBody>
      </p:sp>
      <p:sp>
        <p:nvSpPr>
          <p:cNvPr id="5" name="Footer Placeholder 4"/>
          <p:cNvSpPr>
            <a:spLocks noGrp="1"/>
          </p:cNvSpPr>
          <p:nvPr>
            <p:ph type="ftr" sz="quarter" idx="10"/>
          </p:nvPr>
        </p:nvSpPr>
        <p:spPr/>
        <p:txBody>
          <a:bodyPr/>
          <a:lstStyle/>
          <a:p>
            <a:r>
              <a:rPr lang="en-GB" smtClean="0"/>
              <a:t>SMLC Language Teaching Workshop: Sharing Good Practice. University of Leeds. 23 June 2011</a:t>
            </a:r>
            <a:endParaRPr lang="en-US"/>
          </a:p>
        </p:txBody>
      </p:sp>
      <p:sp>
        <p:nvSpPr>
          <p:cNvPr id="6" name="Header Placeholder 5"/>
          <p:cNvSpPr>
            <a:spLocks noGrp="1"/>
          </p:cNvSpPr>
          <p:nvPr>
            <p:ph type="hdr" sz="quarter" idx="11"/>
          </p:nvPr>
        </p:nvSpPr>
        <p:spPr/>
        <p:txBody>
          <a:bodyPr/>
          <a:lstStyle/>
          <a:p>
            <a:r>
              <a:rPr lang="en-GB" smtClean="0"/>
              <a:t>Regulating Learner's Freedom: Fostering Language Learning Autonomy through Culture (and vice versa!)</a:t>
            </a:r>
            <a:endParaRPr lang="en-US"/>
          </a:p>
        </p:txBody>
      </p:sp>
      <p:sp>
        <p:nvSpPr>
          <p:cNvPr id="7" name="Date Placeholder 6"/>
          <p:cNvSpPr>
            <a:spLocks noGrp="1"/>
          </p:cNvSpPr>
          <p:nvPr>
            <p:ph type="dt" idx="12"/>
          </p:nvPr>
        </p:nvSpPr>
        <p:spPr/>
        <p:txBody>
          <a:bodyPr/>
          <a:lstStyle/>
          <a:p>
            <a:r>
              <a:rPr lang="en-US" smtClean="0"/>
              <a:t>23 June 2011</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US" dirty="0" smtClean="0"/>
              <a:t>So let see what is about:</a:t>
            </a:r>
          </a:p>
          <a:p>
            <a:endParaRPr lang="en-US" dirty="0" smtClean="0"/>
          </a:p>
          <a:p>
            <a:r>
              <a:rPr lang="en-US" dirty="0" smtClean="0"/>
              <a:t>It is </a:t>
            </a:r>
            <a:r>
              <a:rPr lang="en-US" dirty="0" err="1" smtClean="0"/>
              <a:t>Ikea</a:t>
            </a:r>
            <a:r>
              <a:rPr lang="en-US" baseline="0" dirty="0" smtClean="0"/>
              <a:t> learning, you can combine with so many different pieces your own wardrobes and shelves. But the pieces are “partly” self-made by students. </a:t>
            </a:r>
          </a:p>
          <a:p>
            <a:endParaRPr lang="en-US" baseline="0" dirty="0" smtClean="0"/>
          </a:p>
          <a:p>
            <a:r>
              <a:rPr lang="en-US" baseline="0" dirty="0" smtClean="0"/>
              <a:t>The rules tell them the format of the basic framework of the learning experience, not the content.   </a:t>
            </a:r>
            <a:r>
              <a:rPr lang="en-US" dirty="0" smtClean="0"/>
              <a:t> </a:t>
            </a:r>
          </a:p>
          <a:p>
            <a:endParaRPr lang="en-US" dirty="0" smtClean="0"/>
          </a:p>
          <a:p>
            <a:pPr>
              <a:buFont typeface="Arial" pitchFamily="34" charset="0"/>
              <a:buChar char="•"/>
            </a:pPr>
            <a:r>
              <a:rPr lang="en-GB" sz="1200" dirty="0" smtClean="0"/>
              <a:t>Students need to complete a </a:t>
            </a:r>
            <a:r>
              <a:rPr lang="en-GB" sz="1200" u="sng" dirty="0" smtClean="0"/>
              <a:t>self-questionnaire </a:t>
            </a:r>
            <a:r>
              <a:rPr lang="en-GB" sz="1200" dirty="0" smtClean="0"/>
              <a:t>about their linguistic competence and learning objectives at the beginning of the year, which they later include in their first submission. </a:t>
            </a:r>
          </a:p>
          <a:p>
            <a:endParaRPr lang="en-GB" sz="1200" dirty="0" smtClean="0"/>
          </a:p>
          <a:p>
            <a:pPr>
              <a:buFont typeface="Arial" pitchFamily="34" charset="0"/>
              <a:buChar char="•"/>
            </a:pPr>
            <a:r>
              <a:rPr lang="en-GB" sz="1200" dirty="0" smtClean="0"/>
              <a:t>We organise workshops on how to make the most of the activities, show them the different worksheets, and explain how to complete the worksheets and the different forms in this programme. Students get on with the activity happily. So, for instance, one of them decides to go to a conference and watch a film...They know that there are worksheets to look at and complete after the experience.    </a:t>
            </a:r>
          </a:p>
          <a:p>
            <a:pPr>
              <a:buFont typeface="Arial" pitchFamily="34" charset="0"/>
              <a:buChar char="•"/>
            </a:pPr>
            <a:endParaRPr lang="en-GB" sz="1200" dirty="0" smtClean="0"/>
          </a:p>
          <a:p>
            <a:pPr>
              <a:buFont typeface="Arial" pitchFamily="34" charset="0"/>
              <a:buChar char="•"/>
            </a:pPr>
            <a:r>
              <a:rPr lang="en-GB" sz="1200" dirty="0" smtClean="0"/>
              <a:t>Every time a student submits one of the parts of the portfolio, she is supposed to introduce a comprehensive learning reflection and a description of the work carried out alongside the worksheets she has decided to complete.</a:t>
            </a:r>
          </a:p>
          <a:p>
            <a:pPr>
              <a:buFont typeface="Arial" pitchFamily="34" charset="0"/>
              <a:buChar char="•"/>
            </a:pPr>
            <a:endParaRPr lang="en-GB" sz="1200" dirty="0" smtClean="0"/>
          </a:p>
          <a:p>
            <a:pPr>
              <a:buFont typeface="Arial" pitchFamily="34" charset="0"/>
              <a:buChar char="•"/>
            </a:pPr>
            <a:r>
              <a:rPr lang="en-GB" sz="1200" dirty="0" smtClean="0"/>
              <a:t>Each part of the portfolio, when students submit it, is made up of the worksheets completed by the students  some ad-hoc, some generic, which are given different points and a word limit. </a:t>
            </a:r>
          </a:p>
          <a:p>
            <a:pPr>
              <a:buFont typeface="Arial" pitchFamily="34" charset="0"/>
              <a:buChar char="•"/>
            </a:pPr>
            <a:endParaRPr lang="en-GB" sz="1200" dirty="0" smtClean="0"/>
          </a:p>
          <a:p>
            <a:pPr>
              <a:buFont typeface="Arial" pitchFamily="34" charset="0"/>
              <a:buChar char="•"/>
            </a:pPr>
            <a:r>
              <a:rPr lang="en-GB" sz="1200" dirty="0" smtClean="0"/>
              <a:t>There is feedback on language, content and quality of learning reflection.</a:t>
            </a:r>
          </a:p>
          <a:p>
            <a:pPr>
              <a:buFont typeface="Arial" pitchFamily="34" charset="0"/>
              <a:buChar char="•"/>
            </a:pPr>
            <a:endParaRPr lang="en-GB" sz="1200" dirty="0" smtClean="0"/>
          </a:p>
          <a:p>
            <a:pPr>
              <a:buFont typeface="Arial" pitchFamily="34" charset="0"/>
              <a:buChar char="•"/>
            </a:pPr>
            <a:r>
              <a:rPr lang="en-GB" sz="1200" dirty="0" smtClean="0"/>
              <a:t>To recap:</a:t>
            </a:r>
          </a:p>
          <a:p>
            <a:pPr>
              <a:buFont typeface="Arial" pitchFamily="34" charset="0"/>
              <a:buChar char="•"/>
            </a:pPr>
            <a:endParaRPr lang="en-GB" sz="1200" dirty="0" smtClean="0"/>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0" i="0" u="none" strike="noStrike" kern="1200" cap="none" normalizeH="0" baseline="0" dirty="0" smtClean="0">
                <a:ln>
                  <a:noFill/>
                </a:ln>
                <a:solidFill>
                  <a:schemeClr val="tx1"/>
                </a:solidFill>
                <a:effectLst/>
                <a:latin typeface="+mn-lt"/>
                <a:ea typeface="+mn-ea"/>
                <a:cs typeface="Arial" pitchFamily="34" charset="0"/>
              </a:rPr>
              <a:t>The portfolio is made up of worksheets that student complete.</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1200" b="0" i="0" u="none" strike="noStrike" kern="1200" cap="none" normalizeH="0" baseline="0" dirty="0" smtClean="0">
              <a:ln>
                <a:noFill/>
              </a:ln>
              <a:solidFill>
                <a:schemeClr val="tx1"/>
              </a:solidFill>
              <a:effectLst/>
              <a:latin typeface="+mn-lt"/>
              <a:ea typeface="+mn-ea"/>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kern="1200" dirty="0" smtClean="0">
                <a:solidFill>
                  <a:schemeClr val="tx1"/>
                </a:solidFill>
                <a:latin typeface="+mn-lt"/>
                <a:ea typeface="+mn-ea"/>
                <a:cs typeface="Arial" pitchFamily="34" charset="0"/>
              </a:rPr>
              <a:t>Each type of activity has at least one generic worksheet.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1200" b="0" i="0" u="none" strike="noStrike" kern="1200" cap="none" normalizeH="0" baseline="0" dirty="0" smtClean="0">
              <a:ln>
                <a:noFill/>
              </a:ln>
              <a:solidFill>
                <a:schemeClr val="tx1"/>
              </a:solidFill>
              <a:effectLst/>
              <a:latin typeface="+mn-lt"/>
              <a:ea typeface="+mn-ea"/>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kern="1200" dirty="0" smtClean="0">
                <a:solidFill>
                  <a:schemeClr val="tx1"/>
                </a:solidFill>
                <a:latin typeface="+mn-lt"/>
                <a:ea typeface="+mn-ea"/>
                <a:cs typeface="Arial" pitchFamily="34" charset="0"/>
              </a:rPr>
              <a:t>Each worksheet is worth a number of points (a conference is worth 25 points, for instance).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lang="en-GB" sz="1200" kern="1200" dirty="0" smtClean="0">
              <a:solidFill>
                <a:schemeClr val="tx1"/>
              </a:solidFill>
              <a:latin typeface="+mn-lt"/>
              <a:ea typeface="+mn-ea"/>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kern="1200" dirty="0" smtClean="0">
                <a:solidFill>
                  <a:schemeClr val="tx1"/>
                </a:solidFill>
                <a:latin typeface="+mn-lt"/>
                <a:ea typeface="+mn-ea"/>
                <a:cs typeface="Arial" pitchFamily="34" charset="0"/>
              </a:rPr>
              <a:t>Each worksheet has got a word limit.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lang="en-GB" sz="1200" kern="1200" dirty="0" smtClean="0">
              <a:solidFill>
                <a:schemeClr val="tx1"/>
              </a:solidFill>
              <a:latin typeface="+mn-lt"/>
              <a:ea typeface="+mn-ea"/>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kern="1200" dirty="0" smtClean="0">
                <a:solidFill>
                  <a:schemeClr val="tx1"/>
                </a:solidFill>
                <a:latin typeface="+mn-lt"/>
                <a:ea typeface="+mn-ea"/>
                <a:cs typeface="Arial" pitchFamily="34" charset="0"/>
              </a:rPr>
              <a:t>Each worksheet has a number of set questions, but students have relative freedom to stick to some of them.</a:t>
            </a:r>
            <a:r>
              <a:rPr lang="en-GB" dirty="0" smtClean="0">
                <a:latin typeface="Arial"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a:buFont typeface="Arial" pitchFamily="34" charset="0"/>
              <a:buChar char="•"/>
            </a:pPr>
            <a:endParaRPr lang="en-GB" sz="1200" dirty="0" smtClean="0"/>
          </a:p>
          <a:p>
            <a:endParaRPr lang="en-GB" sz="1200" dirty="0" smtClean="0"/>
          </a:p>
          <a:p>
            <a:endParaRPr lang="en-US" dirty="0"/>
          </a:p>
        </p:txBody>
      </p:sp>
      <p:sp>
        <p:nvSpPr>
          <p:cNvPr id="5" name="Footer Placeholder 4"/>
          <p:cNvSpPr>
            <a:spLocks noGrp="1"/>
          </p:cNvSpPr>
          <p:nvPr>
            <p:ph type="ftr" sz="quarter" idx="10"/>
          </p:nvPr>
        </p:nvSpPr>
        <p:spPr/>
        <p:txBody>
          <a:bodyPr/>
          <a:lstStyle/>
          <a:p>
            <a:r>
              <a:rPr lang="en-GB" smtClean="0"/>
              <a:t>SMLC Language Teaching Workshop: Sharing Good Practice. University of Leeds. 23 June 2011</a:t>
            </a:r>
            <a:endParaRPr lang="en-US"/>
          </a:p>
        </p:txBody>
      </p:sp>
      <p:sp>
        <p:nvSpPr>
          <p:cNvPr id="6" name="Header Placeholder 5"/>
          <p:cNvSpPr>
            <a:spLocks noGrp="1"/>
          </p:cNvSpPr>
          <p:nvPr>
            <p:ph type="hdr" sz="quarter" idx="11"/>
          </p:nvPr>
        </p:nvSpPr>
        <p:spPr/>
        <p:txBody>
          <a:bodyPr/>
          <a:lstStyle/>
          <a:p>
            <a:r>
              <a:rPr lang="en-GB" smtClean="0"/>
              <a:t>Regulating Learner's Freedom: Fostering Language Learning Autonomy through Culture (and vice versa!)</a:t>
            </a:r>
            <a:endParaRPr lang="en-US"/>
          </a:p>
        </p:txBody>
      </p:sp>
      <p:sp>
        <p:nvSpPr>
          <p:cNvPr id="7" name="Date Placeholder 6"/>
          <p:cNvSpPr>
            <a:spLocks noGrp="1"/>
          </p:cNvSpPr>
          <p:nvPr>
            <p:ph type="dt" idx="12"/>
          </p:nvPr>
        </p:nvSpPr>
        <p:spPr/>
        <p:txBody>
          <a:bodyPr/>
          <a:lstStyle/>
          <a:p>
            <a:r>
              <a:rPr lang="en-US" smtClean="0"/>
              <a:t>23 June 2011</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US" dirty="0" smtClean="0"/>
              <a:t>Thank you Mustapha</a:t>
            </a:r>
            <a:r>
              <a:rPr lang="en-US" baseline="0" dirty="0" smtClean="0"/>
              <a:t> for this fantastic initiative. </a:t>
            </a:r>
            <a:r>
              <a:rPr lang="en-US" dirty="0" smtClean="0"/>
              <a:t>This is the fourth</a:t>
            </a:r>
            <a:r>
              <a:rPr lang="en-US" baseline="0" dirty="0" smtClean="0"/>
              <a:t> presentation related to autonomous learning using the Spanish Language Portfolio in the last 2 years. (Leeds, Leeds Met, Newcastle and Leeds </a:t>
            </a:r>
            <a:r>
              <a:rPr lang="en-US" baseline="0" dirty="0" err="1" smtClean="0"/>
              <a:t>Uni</a:t>
            </a:r>
            <a:r>
              <a:rPr lang="en-US" baseline="0" dirty="0" smtClean="0"/>
              <a:t>). I know some of you have been to some of them already and that some of you know well the portfolio, so I promise this one will be different to the others, although you may notice some resemblance with the PP style. </a:t>
            </a:r>
          </a:p>
          <a:p>
            <a:endParaRPr lang="en-US" baseline="0" dirty="0" smtClean="0"/>
          </a:p>
          <a:p>
            <a:r>
              <a:rPr lang="en-US" baseline="0" dirty="0" smtClean="0"/>
              <a:t>If you look at the title of the presentation there are two words whose meaning has been </a:t>
            </a:r>
            <a:r>
              <a:rPr lang="en-US" baseline="0" dirty="0" err="1" smtClean="0"/>
              <a:t>analysed</a:t>
            </a:r>
            <a:r>
              <a:rPr lang="en-US" baseline="0" dirty="0" smtClean="0"/>
              <a:t> and discussed widely in the discipline. I have chosen them deliberately because there is one author, in my view, who distinguishes them very well. His name is Phil Benson, who has an article here. In his article, Phil differentiates between the two in the following way:</a:t>
            </a:r>
          </a:p>
          <a:p>
            <a:endParaRPr lang="en-US" baseline="0" dirty="0" smtClean="0"/>
          </a:p>
          <a:p>
            <a:r>
              <a:rPr lang="en-US" baseline="0" dirty="0" smtClean="0"/>
              <a:t>Learners Autonomy is concerned with the overall development of the individuals in their personal lives, outside the classroom and beyond formal education. He makes this point in response to Dickinson’s claims, who, when talking about learners’ autonomy, makes the following comment: </a:t>
            </a:r>
          </a:p>
          <a:p>
            <a:endParaRPr lang="en-US" baseline="0" dirty="0" smtClean="0"/>
          </a:p>
          <a:p>
            <a:r>
              <a:rPr lang="en-US" baseline="0" dirty="0" smtClean="0"/>
              <a:t>Someone who decides to take a course in carpentry in a college, is actually  limiting his own autonomy as a learner, as many of his decisions as a learner are going to be taken by the tutor or even have been taken by the </a:t>
            </a:r>
            <a:r>
              <a:rPr lang="en-US" baseline="0" dirty="0" err="1" smtClean="0"/>
              <a:t>programme</a:t>
            </a:r>
            <a:r>
              <a:rPr lang="en-US" baseline="0" dirty="0" smtClean="0"/>
              <a:t> manager of the course.</a:t>
            </a:r>
          </a:p>
          <a:p>
            <a:endParaRPr lang="en-US" baseline="0" dirty="0" smtClean="0"/>
          </a:p>
          <a:p>
            <a:r>
              <a:rPr lang="en-US" baseline="0" dirty="0" smtClean="0"/>
              <a:t>To that claim, Benson response is that that student is accepting a limitation on his situational freedom, not his autonomy because, (my addition) autonomy seems to be conceived by Benson as an aspiration in life.  </a:t>
            </a:r>
          </a:p>
          <a:p>
            <a:endParaRPr lang="en-US" dirty="0" smtClean="0"/>
          </a:p>
          <a:p>
            <a:r>
              <a:rPr lang="en-US" dirty="0" smtClean="0"/>
              <a:t>This is obviously a very interesting point that has been developed by the author</a:t>
            </a:r>
            <a:r>
              <a:rPr lang="en-US" baseline="0" dirty="0" smtClean="0"/>
              <a:t> and I would like encourage everyone to  read this book, as soon as I return it. </a:t>
            </a:r>
          </a:p>
          <a:p>
            <a:endParaRPr lang="en-US" baseline="0" dirty="0" smtClean="0"/>
          </a:p>
          <a:p>
            <a:r>
              <a:rPr lang="en-US" baseline="0" dirty="0" smtClean="0"/>
              <a:t>So what’s the connection with the Portfolio in Spanish?</a:t>
            </a:r>
            <a:r>
              <a:rPr lang="en-US" dirty="0" smtClean="0"/>
              <a:t> </a:t>
            </a:r>
          </a:p>
          <a:p>
            <a:endParaRPr lang="en-US" dirty="0"/>
          </a:p>
        </p:txBody>
      </p:sp>
      <p:sp>
        <p:nvSpPr>
          <p:cNvPr id="5" name="Footer Placeholder 4"/>
          <p:cNvSpPr>
            <a:spLocks noGrp="1"/>
          </p:cNvSpPr>
          <p:nvPr>
            <p:ph type="ftr" sz="quarter" idx="10"/>
          </p:nvPr>
        </p:nvSpPr>
        <p:spPr/>
        <p:txBody>
          <a:bodyPr/>
          <a:lstStyle/>
          <a:p>
            <a:r>
              <a:rPr lang="en-GB" smtClean="0"/>
              <a:t>SMLC Language Teaching Workshop: Sharing Good Practice. University of Leeds. 23 June 2011</a:t>
            </a:r>
            <a:endParaRPr lang="en-US"/>
          </a:p>
        </p:txBody>
      </p:sp>
      <p:sp>
        <p:nvSpPr>
          <p:cNvPr id="6" name="Header Placeholder 5"/>
          <p:cNvSpPr>
            <a:spLocks noGrp="1"/>
          </p:cNvSpPr>
          <p:nvPr>
            <p:ph type="hdr" sz="quarter" idx="11"/>
          </p:nvPr>
        </p:nvSpPr>
        <p:spPr/>
        <p:txBody>
          <a:bodyPr/>
          <a:lstStyle/>
          <a:p>
            <a:r>
              <a:rPr lang="en-GB" smtClean="0"/>
              <a:t>Regulating Learner's Freedom: Fostering Language Learning Autonomy through Culture (and vice versa!)</a:t>
            </a:r>
            <a:endParaRPr lang="en-US"/>
          </a:p>
        </p:txBody>
      </p:sp>
      <p:sp>
        <p:nvSpPr>
          <p:cNvPr id="7" name="Date Placeholder 6"/>
          <p:cNvSpPr>
            <a:spLocks noGrp="1"/>
          </p:cNvSpPr>
          <p:nvPr>
            <p:ph type="dt" idx="12"/>
          </p:nvPr>
        </p:nvSpPr>
        <p:spPr/>
        <p:txBody>
          <a:bodyPr/>
          <a:lstStyle/>
          <a:p>
            <a:r>
              <a:rPr lang="en-US" smtClean="0"/>
              <a:t>23 June 2011</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US" dirty="0" smtClean="0"/>
              <a:t>If you look at our portfolio of autonomous learning, it has a</a:t>
            </a:r>
            <a:r>
              <a:rPr lang="en-US" baseline="0" dirty="0" smtClean="0"/>
              <a:t> very regulated structure: it’s made up of worksheets for each type of autonomous learning activities, there are points given for each worksheets, there are deadlines and submissions, word limits, rules about variety…someone could say very easily: you are destroying learners autonomy. Autonomy is about that: go to the library and find your way through life by yourself…Or </a:t>
            </a:r>
            <a:r>
              <a:rPr lang="en-US" baseline="0" dirty="0" err="1" smtClean="0"/>
              <a:t>Holec</a:t>
            </a:r>
            <a:r>
              <a:rPr lang="en-US" baseline="0" dirty="0" smtClean="0"/>
              <a:t> “you can’t regulate autonomy”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that is a point of view widely held still by some colleagues in HE, although not so crudely expressed, which can be disputed with Benson’s distinction:   </a:t>
            </a:r>
            <a:r>
              <a:rPr lang="en-GB" dirty="0" smtClean="0"/>
              <a:t>The portfolio places </a:t>
            </a:r>
            <a:r>
              <a:rPr lang="en-GB" b="1" dirty="0" smtClean="0"/>
              <a:t>constraints on the situational freedom </a:t>
            </a:r>
            <a:r>
              <a:rPr lang="en-GB" dirty="0" smtClean="0"/>
              <a:t>of the student, but </a:t>
            </a:r>
            <a:r>
              <a:rPr lang="en-GB" b="1" dirty="0" smtClean="0"/>
              <a:t>not on their autonomy</a:t>
            </a:r>
            <a:r>
              <a:rPr lang="en-GB" dirty="0" smtClean="0"/>
              <a:t>. In fact, if we think about autonomy the way Benson describes it, we are targeting very well our efforts with the portfolio in terms of “fostering learners autonomy”.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Because the portfolio is about watching films</a:t>
            </a:r>
            <a:r>
              <a:rPr lang="en-GB" baseline="0" dirty="0" smtClean="0"/>
              <a:t> that you have chosen to watch, reading books that interest you, beyond your immediate academic interests, discussing in the target language questions about society or public life, attending talks that are not part of the syllabus, etc. So, if we think about our students as individuals who have chosen to study Spanish Language and Spanish Culture, </a:t>
            </a:r>
            <a:r>
              <a:rPr lang="en-GB" dirty="0" smtClean="0"/>
              <a:t>Being able to </a:t>
            </a:r>
            <a:r>
              <a:rPr lang="en-GB" b="1" dirty="0" smtClean="0"/>
              <a:t>enjoy and appreciate authentic samples of uncut cultural production </a:t>
            </a:r>
            <a:r>
              <a:rPr lang="en-GB" dirty="0" smtClean="0"/>
              <a:t>is key for their </a:t>
            </a:r>
            <a:r>
              <a:rPr lang="en-GB" b="1" dirty="0" smtClean="0"/>
              <a:t>future personal autonomy in life</a:t>
            </a:r>
            <a:r>
              <a:rPr lang="en-GB" sz="1200" b="1" dirty="0" smtClean="0"/>
              <a:t>, in many cases, professional life</a:t>
            </a:r>
            <a:r>
              <a:rPr lang="en-GB"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Footer Placeholder 4"/>
          <p:cNvSpPr>
            <a:spLocks noGrp="1"/>
          </p:cNvSpPr>
          <p:nvPr>
            <p:ph type="ftr" sz="quarter" idx="10"/>
          </p:nvPr>
        </p:nvSpPr>
        <p:spPr/>
        <p:txBody>
          <a:bodyPr/>
          <a:lstStyle/>
          <a:p>
            <a:r>
              <a:rPr lang="en-GB" smtClean="0"/>
              <a:t>SMLC Language Teaching Workshop: Sharing Good Practice. University of Leeds. 23 June 2011</a:t>
            </a:r>
            <a:endParaRPr lang="en-US"/>
          </a:p>
        </p:txBody>
      </p:sp>
      <p:sp>
        <p:nvSpPr>
          <p:cNvPr id="6" name="Header Placeholder 5"/>
          <p:cNvSpPr>
            <a:spLocks noGrp="1"/>
          </p:cNvSpPr>
          <p:nvPr>
            <p:ph type="hdr" sz="quarter" idx="11"/>
          </p:nvPr>
        </p:nvSpPr>
        <p:spPr/>
        <p:txBody>
          <a:bodyPr/>
          <a:lstStyle/>
          <a:p>
            <a:r>
              <a:rPr lang="en-GB" smtClean="0"/>
              <a:t>Regulating Learner's Freedom: Fostering Language Learning Autonomy through Culture (and vice versa!)</a:t>
            </a:r>
            <a:endParaRPr lang="en-US"/>
          </a:p>
        </p:txBody>
      </p:sp>
      <p:sp>
        <p:nvSpPr>
          <p:cNvPr id="7" name="Date Placeholder 6"/>
          <p:cNvSpPr>
            <a:spLocks noGrp="1"/>
          </p:cNvSpPr>
          <p:nvPr>
            <p:ph type="dt" idx="12"/>
          </p:nvPr>
        </p:nvSpPr>
        <p:spPr/>
        <p:txBody>
          <a:bodyPr/>
          <a:lstStyle/>
          <a:p>
            <a:r>
              <a:rPr lang="en-US" smtClean="0"/>
              <a:t>23 June 2011</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GB" sz="1200" kern="1200" baseline="0" dirty="0" smtClean="0">
                <a:solidFill>
                  <a:schemeClr val="tx1"/>
                </a:solidFill>
                <a:latin typeface="+mn-lt"/>
                <a:ea typeface="+mn-ea"/>
                <a:cs typeface="+mn-cs"/>
              </a:rPr>
              <a:t>‘Autonomy of learning’ “the ability to think and act critically and independently, to self-manage study and learning, and realistically to appraise one's strengths and weaknesses as a learner” is not simply one transferable skill among others; rather, it is a disposition towards learning that is integral to the acquisition of all other skills and knowledge.</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inculcation of the habit of autonomous learning cannot be achieved simply by repetition through practice. Rather, the repetition must itself be undertaken because the student desires to learn independently. In that case, does not conceiving autonomous learning as a habitually acquired</a:t>
            </a:r>
          </a:p>
          <a:p>
            <a:r>
              <a:rPr lang="en-GB" sz="1200" kern="1200" baseline="0" dirty="0" smtClean="0">
                <a:solidFill>
                  <a:schemeClr val="tx1"/>
                </a:solidFill>
                <a:latin typeface="+mn-lt"/>
                <a:ea typeface="+mn-ea"/>
                <a:cs typeface="+mn-cs"/>
              </a:rPr>
              <a:t>disposition at best simply push the problem one stage back, since the student either has the desire to learn independently or does not? In answer to this, it is necessary to recognise that desires and habits are one in the sense that although they are conceptually distinguishable, they are existentially reciprocally dependent: desires inform and motivate habits, whilst habits generate, form, and deform desires. In other words, repetition becomes a habit in the sense that it shapes desire, whilst without the desire the habit will not stick, a point made by Aristotle.</a:t>
            </a:r>
          </a:p>
          <a:p>
            <a:endParaRPr lang="en-GB" sz="1200" kern="1200" baseline="0" dirty="0" smtClean="0">
              <a:solidFill>
                <a:schemeClr val="tx1"/>
              </a:solidFill>
              <a:latin typeface="+mn-lt"/>
              <a:ea typeface="+mn-ea"/>
              <a:cs typeface="+mn-cs"/>
            </a:endParaRPr>
          </a:p>
          <a:p>
            <a:endParaRPr lang="en-US" dirty="0" smtClean="0"/>
          </a:p>
          <a:p>
            <a:endParaRPr lang="en-US" dirty="0"/>
          </a:p>
        </p:txBody>
      </p:sp>
      <p:sp>
        <p:nvSpPr>
          <p:cNvPr id="5" name="Footer Placeholder 4"/>
          <p:cNvSpPr>
            <a:spLocks noGrp="1"/>
          </p:cNvSpPr>
          <p:nvPr>
            <p:ph type="ftr" sz="quarter" idx="10"/>
          </p:nvPr>
        </p:nvSpPr>
        <p:spPr/>
        <p:txBody>
          <a:bodyPr/>
          <a:lstStyle/>
          <a:p>
            <a:r>
              <a:rPr lang="en-GB" smtClean="0"/>
              <a:t>SMLC Language Teaching Workshop: Sharing Good Practice. University of Leeds. 23 June 2011</a:t>
            </a:r>
            <a:endParaRPr lang="en-US"/>
          </a:p>
        </p:txBody>
      </p:sp>
      <p:sp>
        <p:nvSpPr>
          <p:cNvPr id="6" name="Header Placeholder 5"/>
          <p:cNvSpPr>
            <a:spLocks noGrp="1"/>
          </p:cNvSpPr>
          <p:nvPr>
            <p:ph type="hdr" sz="quarter" idx="11"/>
          </p:nvPr>
        </p:nvSpPr>
        <p:spPr/>
        <p:txBody>
          <a:bodyPr/>
          <a:lstStyle/>
          <a:p>
            <a:r>
              <a:rPr lang="en-GB" smtClean="0"/>
              <a:t>Regulating Learner's Freedom: Fostering Language Learning Autonomy through Culture (and vice versa!)</a:t>
            </a:r>
            <a:endParaRPr lang="en-US"/>
          </a:p>
        </p:txBody>
      </p:sp>
      <p:sp>
        <p:nvSpPr>
          <p:cNvPr id="7" name="Date Placeholder 6"/>
          <p:cNvSpPr>
            <a:spLocks noGrp="1"/>
          </p:cNvSpPr>
          <p:nvPr>
            <p:ph type="dt" idx="12"/>
          </p:nvPr>
        </p:nvSpPr>
        <p:spPr/>
        <p:txBody>
          <a:bodyPr/>
          <a:lstStyle/>
          <a:p>
            <a:r>
              <a:rPr lang="en-US" smtClean="0"/>
              <a:t>23 June 2011</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GB" dirty="0" smtClean="0"/>
              <a:t>That’s one of the questions I have studied through my 2010 portfolio survey.</a:t>
            </a:r>
          </a:p>
          <a:p>
            <a:endParaRPr lang="en-GB" dirty="0" smtClean="0"/>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‘Autonomy of learning’ “the ability to think and act critically and independently, to self-manage study and learning, and realistically to appraise one's strengths and weaknesses as a learner” is not simply one transferable skill among others; rather, it is a disposition towards learning that is integral to the acquisition of all other skills and knowledge.</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inculcation of the habit of autonomous learning cannot be achieved simply by repetition through practice. Rather, the repetition must itself be undertaken because the student desires to learn independently. In that case, does not conceiving autonomous learning as a habitually acquired</a:t>
            </a:r>
          </a:p>
          <a:p>
            <a:r>
              <a:rPr lang="en-GB" sz="1200" kern="1200" baseline="0" dirty="0" smtClean="0">
                <a:solidFill>
                  <a:schemeClr val="tx1"/>
                </a:solidFill>
                <a:latin typeface="+mn-lt"/>
                <a:ea typeface="+mn-ea"/>
                <a:cs typeface="+mn-cs"/>
              </a:rPr>
              <a:t>disposition at best simply push the problem one stage back, since the student either has the desire to learn independently or does not? In answer to this, it is necessary to recognise that desires and habits are one in the sense that although they are conceptually distinguishable, they are existentially reciprocally dependent: desires inform and motivate habits, whilst habits generate, form, and deform desires. In other words, repetition becomes a habit in the sense that it shapes desire, whilst without the desire the habit will not stick, a point made by Aristotle.</a:t>
            </a:r>
          </a:p>
          <a:p>
            <a:endParaRPr lang="en-GB" sz="1200" kern="1200" baseline="0" dirty="0" smtClean="0">
              <a:solidFill>
                <a:schemeClr val="tx1"/>
              </a:solidFill>
              <a:latin typeface="+mn-lt"/>
              <a:ea typeface="+mn-ea"/>
              <a:cs typeface="+mn-cs"/>
            </a:endParaRPr>
          </a:p>
          <a:p>
            <a:endParaRPr lang="en-US" dirty="0" smtClean="0"/>
          </a:p>
          <a:p>
            <a:endParaRPr lang="en-US" dirty="0"/>
          </a:p>
        </p:txBody>
      </p:sp>
      <p:sp>
        <p:nvSpPr>
          <p:cNvPr id="5" name="Footer Placeholder 4"/>
          <p:cNvSpPr>
            <a:spLocks noGrp="1"/>
          </p:cNvSpPr>
          <p:nvPr>
            <p:ph type="ftr" sz="quarter" idx="10"/>
          </p:nvPr>
        </p:nvSpPr>
        <p:spPr/>
        <p:txBody>
          <a:bodyPr/>
          <a:lstStyle/>
          <a:p>
            <a:r>
              <a:rPr lang="en-GB" smtClean="0"/>
              <a:t>SMLC Language Teaching Workshop: Sharing Good Practice. University of Leeds. 23 June 2011</a:t>
            </a:r>
            <a:endParaRPr lang="en-US"/>
          </a:p>
        </p:txBody>
      </p:sp>
      <p:sp>
        <p:nvSpPr>
          <p:cNvPr id="6" name="Header Placeholder 5"/>
          <p:cNvSpPr>
            <a:spLocks noGrp="1"/>
          </p:cNvSpPr>
          <p:nvPr>
            <p:ph type="hdr" sz="quarter" idx="11"/>
          </p:nvPr>
        </p:nvSpPr>
        <p:spPr/>
        <p:txBody>
          <a:bodyPr/>
          <a:lstStyle/>
          <a:p>
            <a:r>
              <a:rPr lang="en-GB" smtClean="0"/>
              <a:t>Regulating Learner's Freedom: Fostering Language Learning Autonomy through Culture (and vice versa!)</a:t>
            </a:r>
            <a:endParaRPr lang="en-US"/>
          </a:p>
        </p:txBody>
      </p:sp>
      <p:sp>
        <p:nvSpPr>
          <p:cNvPr id="7" name="Date Placeholder 6"/>
          <p:cNvSpPr>
            <a:spLocks noGrp="1"/>
          </p:cNvSpPr>
          <p:nvPr>
            <p:ph type="dt" idx="12"/>
          </p:nvPr>
        </p:nvSpPr>
        <p:spPr/>
        <p:txBody>
          <a:bodyPr/>
          <a:lstStyle/>
          <a:p>
            <a:r>
              <a:rPr lang="en-US" smtClean="0"/>
              <a:t>23 June 2011</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GB" dirty="0" smtClean="0"/>
              <a:t>That’s one of the questions I have studied through my 2010 portfolio survey.</a:t>
            </a:r>
          </a:p>
          <a:p>
            <a:endParaRPr lang="en-GB" dirty="0" smtClean="0"/>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‘Autonomy of learning’ “the ability to think and act critically and independently, to self-manage study and learning, and realistically to appraise one's strengths and weaknesses as a learner” is not simply one transferable skill among others; rather, it is a disposition towards learning that is integral to the acquisition of all other skills and knowledge.</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inculcation of the habit of autonomous learning cannot be achieved simply by repetition through practice. Rather, the repetition must itself be undertaken because the student desires to learn independently. In that case, does not conceiving autonomous learning as a habitually acquired</a:t>
            </a:r>
          </a:p>
          <a:p>
            <a:r>
              <a:rPr lang="en-GB" sz="1200" kern="1200" baseline="0" dirty="0" smtClean="0">
                <a:solidFill>
                  <a:schemeClr val="tx1"/>
                </a:solidFill>
                <a:latin typeface="+mn-lt"/>
                <a:ea typeface="+mn-ea"/>
                <a:cs typeface="+mn-cs"/>
              </a:rPr>
              <a:t>disposition at best simply push the problem one stage back, since the student either has the desire to learn independently or does not? In answer to this, it is necessary to recognise that desires and habits are one in the sense that although they are conceptually distinguishable, they are existentially reciprocally dependent: desires inform and motivate habits, whilst habits generate, form, and deform desires. In other words, repetition becomes a habit in the sense that it shapes desire, whilst without the desire the habit will not stick, a point made by Aristotle.</a:t>
            </a:r>
          </a:p>
          <a:p>
            <a:endParaRPr lang="en-GB" sz="1200" kern="1200" baseline="0" dirty="0" smtClean="0">
              <a:solidFill>
                <a:schemeClr val="tx1"/>
              </a:solidFill>
              <a:latin typeface="+mn-lt"/>
              <a:ea typeface="+mn-ea"/>
              <a:cs typeface="+mn-cs"/>
            </a:endParaRPr>
          </a:p>
          <a:p>
            <a:endParaRPr lang="en-US" dirty="0" smtClean="0"/>
          </a:p>
          <a:p>
            <a:endParaRPr lang="en-US" dirty="0"/>
          </a:p>
        </p:txBody>
      </p:sp>
      <p:sp>
        <p:nvSpPr>
          <p:cNvPr id="5" name="Footer Placeholder 4"/>
          <p:cNvSpPr>
            <a:spLocks noGrp="1"/>
          </p:cNvSpPr>
          <p:nvPr>
            <p:ph type="ftr" sz="quarter" idx="10"/>
          </p:nvPr>
        </p:nvSpPr>
        <p:spPr/>
        <p:txBody>
          <a:bodyPr/>
          <a:lstStyle/>
          <a:p>
            <a:r>
              <a:rPr lang="en-GB" smtClean="0"/>
              <a:t>SMLC Language Teaching Workshop: Sharing Good Practice. University of Leeds. 23 June 2011</a:t>
            </a:r>
            <a:endParaRPr lang="en-US"/>
          </a:p>
        </p:txBody>
      </p:sp>
      <p:sp>
        <p:nvSpPr>
          <p:cNvPr id="6" name="Header Placeholder 5"/>
          <p:cNvSpPr>
            <a:spLocks noGrp="1"/>
          </p:cNvSpPr>
          <p:nvPr>
            <p:ph type="hdr" sz="quarter" idx="11"/>
          </p:nvPr>
        </p:nvSpPr>
        <p:spPr/>
        <p:txBody>
          <a:bodyPr/>
          <a:lstStyle/>
          <a:p>
            <a:r>
              <a:rPr lang="en-GB" smtClean="0"/>
              <a:t>Regulating Learner's Freedom: Fostering Language Learning Autonomy through Culture (and vice versa!)</a:t>
            </a:r>
            <a:endParaRPr lang="en-US"/>
          </a:p>
        </p:txBody>
      </p:sp>
      <p:sp>
        <p:nvSpPr>
          <p:cNvPr id="7" name="Date Placeholder 6"/>
          <p:cNvSpPr>
            <a:spLocks noGrp="1"/>
          </p:cNvSpPr>
          <p:nvPr>
            <p:ph type="dt" idx="12"/>
          </p:nvPr>
        </p:nvSpPr>
        <p:spPr/>
        <p:txBody>
          <a:bodyPr/>
          <a:lstStyle/>
          <a:p>
            <a:r>
              <a:rPr lang="en-US" smtClean="0"/>
              <a:t>23 June 2011</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GB" sz="1200" kern="1200" baseline="0" dirty="0" smtClean="0">
                <a:solidFill>
                  <a:schemeClr val="tx1"/>
                </a:solidFill>
                <a:latin typeface="+mn-lt"/>
                <a:ea typeface="+mn-ea"/>
                <a:cs typeface="+mn-cs"/>
              </a:rPr>
              <a:t>‘Autonomy of learning’ “the ability to think and act critically and independently, to self-manage study and learning, and realistically to appraise one's strengths and weaknesses as a learner” is not simply one transferable skill among others; rather, it is a disposition towards learning that is integral to the acquisition of all other skills and knowledge.</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inculcation of the habit of autonomous learning cannot be achieved simply by repetition through practice. Rather, the repetition must itself be undertaken because the student desires to learn independently. In that case, does not conceiving autonomous learning as a habitually acquired</a:t>
            </a:r>
          </a:p>
          <a:p>
            <a:r>
              <a:rPr lang="en-GB" sz="1200" kern="1200" baseline="0" dirty="0" smtClean="0">
                <a:solidFill>
                  <a:schemeClr val="tx1"/>
                </a:solidFill>
                <a:latin typeface="+mn-lt"/>
                <a:ea typeface="+mn-ea"/>
                <a:cs typeface="+mn-cs"/>
              </a:rPr>
              <a:t>disposition at best simply push the problem one stage back, since the student either has the desire to learn independently or does not? In answer to this, it is necessary to recognise that desires and habits are one in the sense that although they are conceptually distinguishable, they are existentially reciprocally dependent: desires inform and motivate habits, whilst habits generate, form, and deform desires. In other words, repetition becomes a habit in the sense that it shapes desire, whilst without the desire the habit will not stick, a point made by Aristotle.</a:t>
            </a:r>
          </a:p>
          <a:p>
            <a:endParaRPr lang="en-GB" sz="1200" kern="1200" baseline="0" dirty="0" smtClean="0">
              <a:solidFill>
                <a:schemeClr val="tx1"/>
              </a:solidFill>
              <a:latin typeface="+mn-lt"/>
              <a:ea typeface="+mn-ea"/>
              <a:cs typeface="+mn-cs"/>
            </a:endParaRPr>
          </a:p>
          <a:p>
            <a:endParaRPr lang="en-US" dirty="0" smtClean="0"/>
          </a:p>
          <a:p>
            <a:endParaRPr lang="en-US" dirty="0"/>
          </a:p>
        </p:txBody>
      </p:sp>
      <p:sp>
        <p:nvSpPr>
          <p:cNvPr id="5" name="Footer Placeholder 4"/>
          <p:cNvSpPr>
            <a:spLocks noGrp="1"/>
          </p:cNvSpPr>
          <p:nvPr>
            <p:ph type="ftr" sz="quarter" idx="10"/>
          </p:nvPr>
        </p:nvSpPr>
        <p:spPr/>
        <p:txBody>
          <a:bodyPr/>
          <a:lstStyle/>
          <a:p>
            <a:r>
              <a:rPr lang="en-GB" smtClean="0"/>
              <a:t>SMLC Language Teaching Workshop: Sharing Good Practice. University of Leeds. 23 June 2011</a:t>
            </a:r>
            <a:endParaRPr lang="en-US"/>
          </a:p>
        </p:txBody>
      </p:sp>
      <p:sp>
        <p:nvSpPr>
          <p:cNvPr id="6" name="Header Placeholder 5"/>
          <p:cNvSpPr>
            <a:spLocks noGrp="1"/>
          </p:cNvSpPr>
          <p:nvPr>
            <p:ph type="hdr" sz="quarter" idx="11"/>
          </p:nvPr>
        </p:nvSpPr>
        <p:spPr/>
        <p:txBody>
          <a:bodyPr/>
          <a:lstStyle/>
          <a:p>
            <a:r>
              <a:rPr lang="en-GB" smtClean="0"/>
              <a:t>Regulating Learner's Freedom: Fostering Language Learning Autonomy through Culture (and vice versa!)</a:t>
            </a:r>
            <a:endParaRPr lang="en-US"/>
          </a:p>
        </p:txBody>
      </p:sp>
      <p:sp>
        <p:nvSpPr>
          <p:cNvPr id="7" name="Date Placeholder 6"/>
          <p:cNvSpPr>
            <a:spLocks noGrp="1"/>
          </p:cNvSpPr>
          <p:nvPr>
            <p:ph type="dt" idx="12"/>
          </p:nvPr>
        </p:nvSpPr>
        <p:spPr/>
        <p:txBody>
          <a:bodyPr/>
          <a:lstStyle/>
          <a:p>
            <a:r>
              <a:rPr lang="en-US" smtClean="0"/>
              <a:t>23 June 2011</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extLst/>
          </a:lstStyle>
          <a:p>
            <a:pPr algn="ctr"/>
            <a:r>
              <a:rPr lang="en-US" smtClean="0">
                <a:solidFill>
                  <a:srgbClr val="FFFFFF"/>
                </a:solidFill>
              </a:rPr>
              <a:t>27 May 2011</a:t>
            </a:r>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a:defRPr cap="all" baseline="0"/>
            </a:lvl1pPr>
            <a:extLst/>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3" name="Rectangle 2"/>
          <p:cNvSpPr>
            <a:spLocks noGrp="1"/>
          </p:cNvSpPr>
          <p:nvPr>
            <p:ph type="dt" sz="half" idx="10"/>
          </p:nvPr>
        </p:nvSpPr>
        <p:spPr/>
        <p:txBody>
          <a:bodyPr/>
          <a:lstStyle>
            <a:extLst/>
          </a:lstStyle>
          <a:p>
            <a:r>
              <a:rPr lang="en-US" smtClean="0"/>
              <a:t>27 May 2011</a:t>
            </a:r>
            <a:endParaRPr lang="en-US"/>
          </a:p>
        </p:txBody>
      </p:sp>
      <p:sp>
        <p:nvSpPr>
          <p:cNvPr id="4" name="Rectangle 3"/>
          <p:cNvSpPr>
            <a:spLocks noGrp="1"/>
          </p:cNvSpPr>
          <p:nvPr>
            <p:ph type="ftr" sz="quarter" idx="11"/>
          </p:nvPr>
        </p:nvSpPr>
        <p:spPr/>
        <p:txBody>
          <a:bodyPr/>
          <a:lstStyle>
            <a:extLst/>
          </a:lstStyle>
          <a:p>
            <a:endParaRPr lang="en-US"/>
          </a:p>
        </p:txBody>
      </p:sp>
      <p:sp>
        <p:nvSpPr>
          <p:cNvPr id="5" name="Rectangle 4"/>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extLst/>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extLst/>
          </a:lstStyle>
          <a:p>
            <a:r>
              <a:rPr lang="en-US" smtClean="0"/>
              <a:t>27 May 2011</a:t>
            </a:r>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extLst/>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extLst/>
          </a:lstStyle>
          <a:p>
            <a:r>
              <a:rPr lang="en-US" smtClean="0"/>
              <a:t>27 May 2011</a:t>
            </a:r>
            <a:endParaRPr lang="en-U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a:defRPr/>
            </a:lvl1pPr>
            <a:extLst/>
          </a:lstStyle>
          <a:p>
            <a:r>
              <a:rPr lang="en-US" smtClean="0"/>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extLst/>
          </a:lstStyle>
          <a:p>
            <a:r>
              <a:rPr lang="en-US" smtClean="0"/>
              <a:t>27 May 2011</a:t>
            </a:r>
            <a:endParaRPr lang="en-U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extLst/>
          </a:lstStyle>
          <a:p>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r>
              <a:rPr lang="en-US" smtClean="0"/>
              <a:t>27 May 2011</a:t>
            </a:r>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27 May 2011</a:t>
            </a:r>
            <a:endParaRPr lang="en-US"/>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a:buNone/>
              <a:defRPr sz="4200" b="0"/>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r>
              <a:rPr lang="en-US" smtClean="0"/>
              <a:t>27 May 2011</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smtClean="0"/>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Date Placeholder 11"/>
          <p:cNvSpPr>
            <a:spLocks noGrp="1"/>
          </p:cNvSpPr>
          <p:nvPr>
            <p:ph type="dt" sz="half" idx="10"/>
          </p:nvPr>
        </p:nvSpPr>
        <p:spPr>
          <a:xfrm>
            <a:off x="6248400" y="4686300"/>
            <a:ext cx="2667000" cy="273844"/>
          </a:xfrm>
        </p:spPr>
        <p:txBody>
          <a:bodyPr rtlCol="0"/>
          <a:lstStyle>
            <a:extLst/>
          </a:lstStyle>
          <a:p>
            <a:r>
              <a:rPr lang="en-US" smtClean="0"/>
              <a:t>27 May 2011</a:t>
            </a:r>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400">
                <a:solidFill>
                  <a:schemeClr val="tx2"/>
                </a:solidFill>
              </a:defRPr>
            </a:lvl1pPr>
            <a:extLst/>
          </a:lstStyle>
          <a:p>
            <a:r>
              <a:rPr lang="en-US" smtClean="0"/>
              <a:t>27 May 2011</a:t>
            </a:r>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a:defRPr sz="1400">
                <a:solidFill>
                  <a:schemeClr val="tx2"/>
                </a:solidFill>
              </a:defRPr>
            </a:lvl1pPr>
            <a:extLst/>
          </a:lstStyle>
          <a:p>
            <a:pPr algn="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a:defRPr sz="1400" b="1">
                <a:solidFill>
                  <a:srgbClr val="FFFFFF"/>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languagebox.eprints.org/833/"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prs.heacademy.ac.uk/view.html/PrsDiscourseArticles/113"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humbox.ac.uk/223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4" name="Rectangle 3"/>
          <p:cNvSpPr>
            <a:spLocks noGrp="1"/>
          </p:cNvSpPr>
          <p:nvPr>
            <p:ph type="title"/>
          </p:nvPr>
        </p:nvSpPr>
        <p:spPr>
          <a:xfrm>
            <a:off x="323528" y="483518"/>
            <a:ext cx="8388424" cy="1512168"/>
          </a:xfrm>
        </p:spPr>
        <p:txBody>
          <a:bodyPr>
            <a:normAutofit fontScale="90000"/>
          </a:bodyPr>
          <a:lstStyle>
            <a:extLst/>
          </a:lstStyle>
          <a:p>
            <a:r>
              <a:rPr lang="en-GB" sz="4000" smtClean="0">
                <a:latin typeface="+mn-lt"/>
              </a:rPr>
              <a:t/>
            </a:r>
            <a:br>
              <a:rPr lang="en-GB" sz="4000" smtClean="0">
                <a:latin typeface="+mn-lt"/>
              </a:rPr>
            </a:br>
            <a:r>
              <a:rPr lang="en-GB" sz="4000" smtClean="0">
                <a:latin typeface="+mn-lt"/>
              </a:rPr>
              <a:t/>
            </a:r>
            <a:br>
              <a:rPr lang="en-GB" sz="4000" smtClean="0">
                <a:latin typeface="+mn-lt"/>
              </a:rPr>
            </a:br>
            <a:r>
              <a:rPr lang="en-GB" sz="4000" smtClean="0">
                <a:latin typeface="+mn-lt"/>
              </a:rPr>
              <a:t/>
            </a:r>
            <a:br>
              <a:rPr lang="en-GB" sz="4000" smtClean="0">
                <a:latin typeface="+mn-lt"/>
              </a:rPr>
            </a:br>
            <a:r>
              <a:rPr lang="en-GB" sz="4000" smtClean="0">
                <a:latin typeface="+mn-lt"/>
              </a:rPr>
              <a:t/>
            </a:r>
            <a:br>
              <a:rPr lang="en-GB" sz="4000" smtClean="0">
                <a:latin typeface="+mn-lt"/>
              </a:rPr>
            </a:br>
            <a:r>
              <a:rPr lang="en-GB" sz="4000" smtClean="0">
                <a:latin typeface="+mn-lt"/>
              </a:rPr>
              <a:t/>
            </a:r>
            <a:br>
              <a:rPr lang="en-GB" sz="4000" smtClean="0">
                <a:latin typeface="+mn-lt"/>
              </a:rPr>
            </a:br>
            <a:r>
              <a:rPr lang="en-GB" sz="4000" smtClean="0">
                <a:latin typeface="+mn-lt"/>
              </a:rPr>
              <a:t/>
            </a:r>
            <a:br>
              <a:rPr lang="en-GB" sz="4000" smtClean="0">
                <a:latin typeface="+mn-lt"/>
              </a:rPr>
            </a:br>
            <a:r>
              <a:rPr lang="en-GB" sz="4000" smtClean="0">
                <a:latin typeface="+mn-lt"/>
              </a:rPr>
              <a:t/>
            </a:r>
            <a:br>
              <a:rPr lang="en-GB" sz="4000" smtClean="0">
                <a:latin typeface="+mn-lt"/>
              </a:rPr>
            </a:br>
            <a:r>
              <a:rPr lang="en-GB" sz="4000" smtClean="0">
                <a:latin typeface="+mn-lt"/>
              </a:rPr>
              <a:t/>
            </a:r>
            <a:br>
              <a:rPr lang="en-GB" sz="4000" smtClean="0">
                <a:latin typeface="+mn-lt"/>
              </a:rPr>
            </a:br>
            <a:r>
              <a:rPr lang="en-GB" sz="4000" smtClean="0">
                <a:latin typeface="+mn-lt"/>
              </a:rPr>
              <a:t>Regulating Learners' Freedom: Fostering Language Learning Autonomy through Culture </a:t>
            </a:r>
            <a:endParaRPr lang="en-US" sz="4000" cap="small" dirty="0"/>
          </a:p>
        </p:txBody>
      </p:sp>
      <p:sp>
        <p:nvSpPr>
          <p:cNvPr id="5" name="Rectangle 4"/>
          <p:cNvSpPr>
            <a:spLocks noGrp="1"/>
          </p:cNvSpPr>
          <p:nvPr>
            <p:ph type="subTitle" idx="1"/>
          </p:nvPr>
        </p:nvSpPr>
        <p:spPr/>
        <p:txBody>
          <a:bodyPr>
            <a:noAutofit/>
          </a:bodyPr>
          <a:lstStyle>
            <a:extLst/>
          </a:lstStyle>
          <a:p>
            <a:r>
              <a:rPr lang="en-GB" sz="1400" b="1" dirty="0" smtClean="0"/>
              <a:t>SMLC Language Teaching Workshop: Sharing Good Practice. </a:t>
            </a:r>
            <a:r>
              <a:rPr lang="en-GB" sz="1400" dirty="0" smtClean="0"/>
              <a:t>School of Modern Languages and Cultures. University of Leeds . </a:t>
            </a:r>
            <a:r>
              <a:rPr lang="en-US" sz="1400" dirty="0" smtClean="0"/>
              <a:t>23 June 2011 </a:t>
            </a:r>
            <a:endParaRPr lang="en-US" sz="1400" dirty="0"/>
          </a:p>
        </p:txBody>
      </p:sp>
      <p:sp>
        <p:nvSpPr>
          <p:cNvPr id="6" name="TextBox 5"/>
          <p:cNvSpPr txBox="1"/>
          <p:nvPr/>
        </p:nvSpPr>
        <p:spPr>
          <a:xfrm>
            <a:off x="971600" y="2139702"/>
            <a:ext cx="7560840" cy="1077218"/>
          </a:xfrm>
          <a:prstGeom prst="rect">
            <a:avLst/>
          </a:prstGeom>
          <a:noFill/>
        </p:spPr>
        <p:txBody>
          <a:bodyPr wrap="square" rtlCol="0">
            <a:spAutoFit/>
          </a:bodyPr>
          <a:lstStyle/>
          <a:p>
            <a:r>
              <a:rPr lang="en-GB" sz="3200" dirty="0" smtClean="0"/>
              <a:t>The Spanish Language Portfolio at the University of Leeds</a:t>
            </a:r>
            <a:endParaRPr lang="en-GB" sz="3200" dirty="0"/>
          </a:p>
        </p:txBody>
      </p:sp>
      <p:sp>
        <p:nvSpPr>
          <p:cNvPr id="7" name="TextBox 6"/>
          <p:cNvSpPr txBox="1"/>
          <p:nvPr/>
        </p:nvSpPr>
        <p:spPr>
          <a:xfrm>
            <a:off x="2411760" y="3003798"/>
            <a:ext cx="6552728" cy="1477328"/>
          </a:xfrm>
          <a:prstGeom prst="rect">
            <a:avLst/>
          </a:prstGeom>
          <a:noFill/>
        </p:spPr>
        <p:txBody>
          <a:bodyPr wrap="square" rtlCol="0">
            <a:spAutoFit/>
          </a:bodyPr>
          <a:lstStyle/>
          <a:p>
            <a:pPr algn="r"/>
            <a:r>
              <a:rPr lang="en-GB" dirty="0" smtClean="0"/>
              <a:t>Antonio Martínez-Arboleda</a:t>
            </a:r>
          </a:p>
          <a:p>
            <a:pPr algn="r"/>
            <a:r>
              <a:rPr lang="en-GB" dirty="0" smtClean="0"/>
              <a:t>Senior Teaching Fellow</a:t>
            </a:r>
          </a:p>
          <a:p>
            <a:pPr algn="r"/>
            <a:r>
              <a:rPr lang="en-GB" dirty="0" smtClean="0"/>
              <a:t>University of Leeds</a:t>
            </a:r>
          </a:p>
          <a:p>
            <a:pPr algn="r"/>
            <a:r>
              <a:rPr lang="en-GB" dirty="0" smtClean="0"/>
              <a:t>sllama@leeds.ac.uk</a:t>
            </a:r>
          </a:p>
          <a:p>
            <a:r>
              <a:rPr lang="en-GB" dirty="0" smtClean="0"/>
              <a:t>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0" y="118110"/>
            <a:ext cx="9144000" cy="1005840"/>
          </a:xfrm>
        </p:spPr>
        <p:txBody>
          <a:bodyPr>
            <a:noAutofit/>
          </a:bodyPr>
          <a:lstStyle>
            <a:extLst/>
          </a:lstStyle>
          <a:p>
            <a:pPr lvl="0"/>
            <a:r>
              <a:rPr lang="en-GB" sz="3200" dirty="0" smtClean="0"/>
              <a:t>Present and Future of the Spanish Portfolio</a:t>
            </a:r>
            <a:endParaRPr lang="en-US" sz="3200" dirty="0"/>
          </a:p>
        </p:txBody>
      </p:sp>
      <p:sp>
        <p:nvSpPr>
          <p:cNvPr id="4" name="TextBox 3"/>
          <p:cNvSpPr txBox="1"/>
          <p:nvPr/>
        </p:nvSpPr>
        <p:spPr>
          <a:xfrm>
            <a:off x="179512" y="1419622"/>
            <a:ext cx="8784976" cy="3416320"/>
          </a:xfrm>
          <a:prstGeom prst="rect">
            <a:avLst/>
          </a:prstGeom>
          <a:noFill/>
        </p:spPr>
        <p:txBody>
          <a:bodyPr wrap="square" rtlCol="0">
            <a:spAutoFit/>
          </a:bodyPr>
          <a:lstStyle/>
          <a:p>
            <a:pPr>
              <a:buFont typeface="Arial" pitchFamily="34" charset="0"/>
              <a:buChar char="•"/>
            </a:pPr>
            <a:r>
              <a:rPr lang="en-GB" dirty="0" smtClean="0"/>
              <a:t>Wider range of skills are now covered throughout the portfolio</a:t>
            </a:r>
          </a:p>
          <a:p>
            <a:pPr lvl="0"/>
            <a:endParaRPr lang="en-GB" dirty="0" smtClean="0"/>
          </a:p>
          <a:p>
            <a:pPr lvl="0">
              <a:buFont typeface="Arial" pitchFamily="34" charset="0"/>
              <a:buChar char="•"/>
            </a:pPr>
            <a:r>
              <a:rPr lang="en-GB" dirty="0" smtClean="0"/>
              <a:t>Personalised learning: more variety of worksheets = more freedom to choose </a:t>
            </a:r>
          </a:p>
          <a:p>
            <a:pPr lvl="0">
              <a:buFont typeface="Arial" pitchFamily="34" charset="0"/>
              <a:buChar char="•"/>
            </a:pPr>
            <a:endParaRPr lang="en-GB" dirty="0" smtClean="0"/>
          </a:p>
          <a:p>
            <a:pPr lvl="0">
              <a:buFont typeface="Arial" pitchFamily="34" charset="0"/>
              <a:buChar char="•"/>
            </a:pPr>
            <a:r>
              <a:rPr lang="es-ES_tradnl" dirty="0" err="1" smtClean="0"/>
              <a:t>Feedback</a:t>
            </a:r>
            <a:r>
              <a:rPr lang="es-ES_tradnl" dirty="0" smtClean="0"/>
              <a:t> </a:t>
            </a:r>
            <a:r>
              <a:rPr lang="es-ES_tradnl" dirty="0" err="1" smtClean="0"/>
              <a:t>enhanced</a:t>
            </a:r>
            <a:r>
              <a:rPr lang="es-ES_tradnl" dirty="0" smtClean="0"/>
              <a:t> - </a:t>
            </a:r>
            <a:r>
              <a:rPr lang="es-ES_tradnl" dirty="0" err="1" smtClean="0"/>
              <a:t>solid</a:t>
            </a:r>
            <a:r>
              <a:rPr lang="es-ES_tradnl" dirty="0" smtClean="0"/>
              <a:t> </a:t>
            </a:r>
            <a:r>
              <a:rPr lang="es-ES_tradnl" dirty="0" err="1" smtClean="0"/>
              <a:t>framework</a:t>
            </a:r>
            <a:r>
              <a:rPr lang="es-ES_tradnl" dirty="0" smtClean="0"/>
              <a:t> </a:t>
            </a:r>
            <a:r>
              <a:rPr lang="es-ES_tradnl" dirty="0" err="1" smtClean="0"/>
              <a:t>for</a:t>
            </a:r>
            <a:r>
              <a:rPr lang="es-ES_tradnl" dirty="0" smtClean="0"/>
              <a:t> </a:t>
            </a:r>
            <a:r>
              <a:rPr lang="es-ES_tradnl" dirty="0" err="1" smtClean="0"/>
              <a:t>reflection</a:t>
            </a:r>
            <a:r>
              <a:rPr lang="es-ES_tradnl" dirty="0" smtClean="0"/>
              <a:t> - online </a:t>
            </a:r>
            <a:r>
              <a:rPr lang="es-ES_tradnl" dirty="0" err="1" smtClean="0"/>
              <a:t>submission</a:t>
            </a:r>
            <a:endParaRPr lang="es-ES_tradnl" dirty="0" smtClean="0"/>
          </a:p>
          <a:p>
            <a:pPr lvl="0">
              <a:buFont typeface="Arial" pitchFamily="34" charset="0"/>
              <a:buChar char="•"/>
            </a:pPr>
            <a:endParaRPr lang="en-GB" dirty="0" smtClean="0"/>
          </a:p>
          <a:p>
            <a:pPr lvl="0">
              <a:buFont typeface="Arial" pitchFamily="34" charset="0"/>
              <a:buChar char="•"/>
            </a:pPr>
            <a:r>
              <a:rPr lang="es-ES_tradnl" dirty="0" smtClean="0"/>
              <a:t>Support and </a:t>
            </a:r>
            <a:r>
              <a:rPr lang="es-ES_tradnl" dirty="0" err="1" smtClean="0"/>
              <a:t>involvement</a:t>
            </a:r>
            <a:r>
              <a:rPr lang="es-ES_tradnl" dirty="0" smtClean="0"/>
              <a:t> of </a:t>
            </a:r>
            <a:r>
              <a:rPr lang="es-ES_tradnl" dirty="0" err="1" smtClean="0"/>
              <a:t>language</a:t>
            </a:r>
            <a:r>
              <a:rPr lang="es-ES_tradnl" dirty="0" smtClean="0"/>
              <a:t> </a:t>
            </a:r>
            <a:r>
              <a:rPr lang="es-ES_tradnl" dirty="0" err="1" smtClean="0"/>
              <a:t>teaching</a:t>
            </a:r>
            <a:r>
              <a:rPr lang="es-ES_tradnl" dirty="0" smtClean="0"/>
              <a:t> </a:t>
            </a:r>
            <a:r>
              <a:rPr lang="es-ES_tradnl" dirty="0" err="1" smtClean="0"/>
              <a:t>fellows</a:t>
            </a:r>
            <a:r>
              <a:rPr lang="es-ES_tradnl" dirty="0" smtClean="0"/>
              <a:t> </a:t>
            </a:r>
          </a:p>
          <a:p>
            <a:pPr lvl="0">
              <a:buFont typeface="Arial" pitchFamily="34" charset="0"/>
              <a:buChar char="•"/>
            </a:pPr>
            <a:endParaRPr lang="en-GB" dirty="0" smtClean="0"/>
          </a:p>
          <a:p>
            <a:r>
              <a:rPr lang="en-GB" b="1" dirty="0" smtClean="0"/>
              <a:t>The future</a:t>
            </a:r>
            <a:r>
              <a:rPr lang="en-GB" dirty="0" smtClean="0"/>
              <a:t> </a:t>
            </a:r>
          </a:p>
          <a:p>
            <a:r>
              <a:rPr lang="en-GB" dirty="0" smtClean="0"/>
              <a:t> </a:t>
            </a:r>
          </a:p>
          <a:p>
            <a:pPr>
              <a:buFont typeface="Arial" pitchFamily="34" charset="0"/>
              <a:buChar char="•"/>
            </a:pPr>
            <a:r>
              <a:rPr lang="en-GB" dirty="0" smtClean="0"/>
              <a:t>Video Submission - Authenticity - A more Social Autonomous Language Learning. See Language Box activity on the book </a:t>
            </a:r>
            <a:r>
              <a:rPr lang="en-GB" dirty="0" err="1" smtClean="0"/>
              <a:t>Manolito</a:t>
            </a:r>
            <a:r>
              <a:rPr lang="en-GB" dirty="0" smtClean="0"/>
              <a:t> </a:t>
            </a:r>
            <a:r>
              <a:rPr lang="en-GB" dirty="0" err="1" smtClean="0"/>
              <a:t>Gafotas</a:t>
            </a:r>
            <a:r>
              <a:rPr lang="en-GB" dirty="0" smtClean="0"/>
              <a:t>: </a:t>
            </a:r>
            <a:r>
              <a:rPr lang="en-GB" u="sng" dirty="0" smtClean="0">
                <a:hlinkClick r:id="rId3"/>
              </a:rPr>
              <a:t>http://languagebox.eprints.org/833/</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0" y="118110"/>
            <a:ext cx="9144000" cy="1005840"/>
          </a:xfrm>
        </p:spPr>
        <p:txBody>
          <a:bodyPr>
            <a:noAutofit/>
          </a:bodyPr>
          <a:lstStyle>
            <a:extLst/>
          </a:lstStyle>
          <a:p>
            <a:pPr lvl="0"/>
            <a:r>
              <a:rPr lang="en-US" sz="3200" dirty="0" smtClean="0"/>
              <a:t>Conclusions – Recommendations for Practitioners</a:t>
            </a:r>
            <a:endParaRPr lang="en-US" sz="3200" dirty="0"/>
          </a:p>
        </p:txBody>
      </p:sp>
      <p:sp>
        <p:nvSpPr>
          <p:cNvPr id="4" name="TextBox 3"/>
          <p:cNvSpPr txBox="1"/>
          <p:nvPr/>
        </p:nvSpPr>
        <p:spPr>
          <a:xfrm>
            <a:off x="179512" y="1419622"/>
            <a:ext cx="8964488" cy="3231654"/>
          </a:xfrm>
          <a:prstGeom prst="rect">
            <a:avLst/>
          </a:prstGeom>
          <a:noFill/>
        </p:spPr>
        <p:txBody>
          <a:bodyPr wrap="square" rtlCol="0">
            <a:spAutoFit/>
          </a:bodyPr>
          <a:lstStyle/>
          <a:p>
            <a:pPr>
              <a:buFont typeface="Wingdings" pitchFamily="2" charset="2"/>
              <a:buChar char="ü"/>
            </a:pPr>
            <a:r>
              <a:rPr lang="en-GB" sz="1200" b="1" dirty="0" smtClean="0"/>
              <a:t>Compulsory</a:t>
            </a:r>
            <a:r>
              <a:rPr lang="en-GB" sz="1200" dirty="0" smtClean="0"/>
              <a:t> autonomous language learning programmes with cultural component for all the students in </a:t>
            </a:r>
            <a:r>
              <a:rPr lang="en-GB" sz="1200" b="1" dirty="0" smtClean="0"/>
              <a:t>B2 CEFR in HE </a:t>
            </a:r>
            <a:r>
              <a:rPr lang="en-GB" sz="1200" dirty="0" smtClean="0"/>
              <a:t>language modules . There are formulae to introduce this type of portfolio for </a:t>
            </a:r>
            <a:r>
              <a:rPr lang="en-GB" sz="1200" b="1" dirty="0" smtClean="0"/>
              <a:t>lower levels</a:t>
            </a:r>
            <a:r>
              <a:rPr lang="en-GB" sz="1200" dirty="0" smtClean="0"/>
              <a:t>.</a:t>
            </a:r>
          </a:p>
          <a:p>
            <a:pPr>
              <a:buFont typeface="Wingdings" pitchFamily="2" charset="2"/>
              <a:buChar char="ü"/>
            </a:pPr>
            <a:endParaRPr lang="en-GB" sz="1200" dirty="0" smtClean="0"/>
          </a:p>
          <a:p>
            <a:pPr lvl="0">
              <a:buFont typeface="Wingdings" pitchFamily="2" charset="2"/>
              <a:buChar char="ü"/>
            </a:pPr>
            <a:r>
              <a:rPr lang="en-GB" sz="1200" dirty="0" smtClean="0"/>
              <a:t>The introduction of </a:t>
            </a:r>
            <a:r>
              <a:rPr lang="en-GB" sz="1200" b="1" dirty="0" smtClean="0"/>
              <a:t>points</a:t>
            </a:r>
            <a:r>
              <a:rPr lang="en-GB" sz="1200" dirty="0" smtClean="0"/>
              <a:t>, the definition of a clear </a:t>
            </a:r>
            <a:r>
              <a:rPr lang="en-GB" sz="1200" b="1" dirty="0" smtClean="0"/>
              <a:t>reward</a:t>
            </a:r>
            <a:r>
              <a:rPr lang="en-GB" sz="1200" dirty="0" smtClean="0"/>
              <a:t> in terms of academic results and some kind of estimate in terms of hours or word limit, </a:t>
            </a:r>
            <a:r>
              <a:rPr lang="en-GB" sz="1200" b="1" dirty="0" smtClean="0"/>
              <a:t>quantification</a:t>
            </a:r>
            <a:r>
              <a:rPr lang="en-GB" sz="1200" dirty="0" smtClean="0"/>
              <a:t>. </a:t>
            </a:r>
          </a:p>
          <a:p>
            <a:pPr lvl="0">
              <a:buFont typeface="Wingdings" pitchFamily="2" charset="2"/>
              <a:buChar char="ü"/>
            </a:pPr>
            <a:endParaRPr lang="en-GB" sz="1200" dirty="0" smtClean="0"/>
          </a:p>
          <a:p>
            <a:pPr lvl="0">
              <a:buFont typeface="Wingdings" pitchFamily="2" charset="2"/>
              <a:buChar char="ü"/>
            </a:pPr>
            <a:r>
              <a:rPr lang="en-GB" sz="1200" b="1" dirty="0" smtClean="0"/>
              <a:t>Ongoing submission and monitoring</a:t>
            </a:r>
          </a:p>
          <a:p>
            <a:pPr lvl="0">
              <a:buFont typeface="Wingdings" pitchFamily="2" charset="2"/>
              <a:buChar char="ü"/>
            </a:pPr>
            <a:endParaRPr lang="en-GB" sz="1200" dirty="0" smtClean="0"/>
          </a:p>
          <a:p>
            <a:pPr lvl="0">
              <a:buFont typeface="Wingdings" pitchFamily="2" charset="2"/>
              <a:buChar char="ü"/>
            </a:pPr>
            <a:r>
              <a:rPr lang="en-GB" sz="1200" dirty="0" smtClean="0"/>
              <a:t>Integrated approach:  linguistic competence (</a:t>
            </a:r>
            <a:r>
              <a:rPr lang="en-GB" sz="1200" b="1" dirty="0" smtClean="0"/>
              <a:t>languag</a:t>
            </a:r>
            <a:r>
              <a:rPr lang="en-GB" sz="1200" dirty="0" smtClean="0"/>
              <a:t>e) + </a:t>
            </a:r>
            <a:r>
              <a:rPr lang="en-GB" sz="1200" b="1" dirty="0" smtClean="0"/>
              <a:t>culture </a:t>
            </a:r>
            <a:r>
              <a:rPr lang="en-GB" sz="1200" dirty="0" smtClean="0"/>
              <a:t>(choice – personal interest) + learning </a:t>
            </a:r>
            <a:r>
              <a:rPr lang="en-GB" sz="1200" b="1" dirty="0" smtClean="0"/>
              <a:t>reflection</a:t>
            </a:r>
            <a:r>
              <a:rPr lang="en-GB" sz="1200" dirty="0" smtClean="0"/>
              <a:t> </a:t>
            </a:r>
          </a:p>
          <a:p>
            <a:pPr lvl="0">
              <a:buFont typeface="Wingdings" pitchFamily="2" charset="2"/>
              <a:buChar char="ü"/>
            </a:pPr>
            <a:endParaRPr lang="en-GB" sz="1200" dirty="0" smtClean="0"/>
          </a:p>
          <a:p>
            <a:pPr lvl="0">
              <a:buFont typeface="Wingdings" pitchFamily="2" charset="2"/>
              <a:buChar char="ü"/>
            </a:pPr>
            <a:r>
              <a:rPr lang="en-GB" sz="1200" dirty="0" smtClean="0"/>
              <a:t>Look at the structure of the portfolio: many of the learning activities that our students are supposed to do within </a:t>
            </a:r>
            <a:r>
              <a:rPr lang="en-GB" sz="1200" b="1" dirty="0" smtClean="0"/>
              <a:t>non-language modules </a:t>
            </a:r>
            <a:r>
              <a:rPr lang="en-GB" sz="1200" dirty="0" smtClean="0"/>
              <a:t>are “</a:t>
            </a:r>
            <a:r>
              <a:rPr lang="en-GB" sz="1200" b="1" dirty="0" err="1" smtClean="0"/>
              <a:t>portfoliable</a:t>
            </a:r>
            <a:r>
              <a:rPr lang="en-GB" sz="1200" dirty="0" smtClean="0"/>
              <a:t>”. </a:t>
            </a:r>
          </a:p>
          <a:p>
            <a:pPr lvl="0">
              <a:buFont typeface="Wingdings" pitchFamily="2" charset="2"/>
              <a:buChar char="ü"/>
            </a:pPr>
            <a:endParaRPr lang="en-GB" sz="1200" dirty="0" smtClean="0"/>
          </a:p>
          <a:p>
            <a:pPr lvl="0">
              <a:buFont typeface="Wingdings" pitchFamily="2" charset="2"/>
              <a:buChar char="ü"/>
            </a:pPr>
            <a:r>
              <a:rPr lang="en-GB" sz="1200" b="1" dirty="0" smtClean="0"/>
              <a:t>Shared “</a:t>
            </a:r>
            <a:r>
              <a:rPr lang="en-GB" sz="1200" b="1" dirty="0" err="1" smtClean="0"/>
              <a:t>instructionalisation</a:t>
            </a:r>
            <a:r>
              <a:rPr lang="en-GB" sz="1200" b="1" dirty="0" smtClean="0"/>
              <a:t>” </a:t>
            </a:r>
            <a:r>
              <a:rPr lang="en-GB" sz="1200" dirty="0" smtClean="0"/>
              <a:t>of expressive objectives  </a:t>
            </a:r>
          </a:p>
          <a:p>
            <a:pPr lvl="0">
              <a:buFont typeface="Wingdings" pitchFamily="2" charset="2"/>
              <a:buChar char="ü"/>
            </a:pPr>
            <a:endParaRPr lang="en-GB" sz="1200" dirty="0" smtClean="0"/>
          </a:p>
          <a:p>
            <a:pPr lvl="0">
              <a:buFont typeface="Wingdings" pitchFamily="2" charset="2"/>
              <a:buChar char="ü"/>
            </a:pPr>
            <a:r>
              <a:rPr lang="en-GB" sz="1200" dirty="0" smtClean="0"/>
              <a:t>Work that </a:t>
            </a:r>
            <a:r>
              <a:rPr lang="en-GB" sz="1200" b="1" dirty="0" smtClean="0"/>
              <a:t>is relevant for the community </a:t>
            </a:r>
            <a:r>
              <a:rPr lang="en-GB" sz="1200" dirty="0" smtClean="0"/>
              <a:t>or their peers and is going to be </a:t>
            </a:r>
            <a:r>
              <a:rPr lang="en-GB" sz="1200" b="1" dirty="0" smtClean="0"/>
              <a:t>visible</a:t>
            </a:r>
            <a:r>
              <a:rPr lang="en-GB" sz="1200" dirty="0" smtClean="0"/>
              <a:t> at some point to them.</a:t>
            </a:r>
          </a:p>
          <a:p>
            <a:pPr lvl="0"/>
            <a:endParaRPr lang="en-GB"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0" y="118110"/>
            <a:ext cx="9144000" cy="1005840"/>
          </a:xfrm>
        </p:spPr>
        <p:txBody>
          <a:bodyPr>
            <a:noAutofit/>
          </a:bodyPr>
          <a:lstStyle>
            <a:extLst/>
          </a:lstStyle>
          <a:p>
            <a:pPr lvl="0"/>
            <a:r>
              <a:rPr lang="en-US" sz="3200" dirty="0" smtClean="0"/>
              <a:t>References </a:t>
            </a:r>
            <a:r>
              <a:rPr lang="en-US" sz="3200" smtClean="0"/>
              <a:t>and acknowledgments</a:t>
            </a:r>
            <a:endParaRPr lang="en-US" sz="3200" dirty="0"/>
          </a:p>
        </p:txBody>
      </p:sp>
      <p:sp>
        <p:nvSpPr>
          <p:cNvPr id="4" name="TextBox 3"/>
          <p:cNvSpPr txBox="1"/>
          <p:nvPr/>
        </p:nvSpPr>
        <p:spPr>
          <a:xfrm>
            <a:off x="179512" y="1419622"/>
            <a:ext cx="8784976" cy="3970318"/>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5" name="TextBox 4"/>
          <p:cNvSpPr txBox="1"/>
          <p:nvPr/>
        </p:nvSpPr>
        <p:spPr>
          <a:xfrm>
            <a:off x="179512" y="1347615"/>
            <a:ext cx="8784976" cy="3347070"/>
          </a:xfrm>
          <a:prstGeom prst="rect">
            <a:avLst/>
          </a:prstGeom>
          <a:noFill/>
        </p:spPr>
        <p:txBody>
          <a:bodyPr wrap="square" rtlCol="0">
            <a:spAutoFit/>
          </a:bodyPr>
          <a:lstStyle/>
          <a:p>
            <a:r>
              <a:rPr lang="en-GB" sz="1200" b="1" dirty="0" smtClean="0"/>
              <a:t>   Materials shown in this presentation: </a:t>
            </a:r>
            <a:r>
              <a:rPr lang="en-GB" sz="1200" dirty="0" smtClean="0"/>
              <a:t>Handing sheet and questionnaire produced by </a:t>
            </a:r>
            <a:r>
              <a:rPr lang="en-GB" sz="1200" dirty="0" err="1" smtClean="0"/>
              <a:t>María</a:t>
            </a:r>
            <a:r>
              <a:rPr lang="en-GB" sz="1200" dirty="0" smtClean="0"/>
              <a:t> </a:t>
            </a:r>
            <a:r>
              <a:rPr lang="en-GB" sz="1200" dirty="0" err="1" smtClean="0"/>
              <a:t>García</a:t>
            </a:r>
            <a:r>
              <a:rPr lang="en-GB" sz="1200" dirty="0" smtClean="0"/>
              <a:t> </a:t>
            </a:r>
            <a:r>
              <a:rPr lang="en-GB" sz="1200" dirty="0" err="1" smtClean="0"/>
              <a:t>Florenciano</a:t>
            </a:r>
            <a:r>
              <a:rPr lang="en-GB" sz="1200" dirty="0" smtClean="0"/>
              <a:t>, Bettina </a:t>
            </a:r>
            <a:r>
              <a:rPr lang="en-GB" sz="1200" dirty="0" err="1" smtClean="0"/>
              <a:t>Hermoso</a:t>
            </a:r>
            <a:r>
              <a:rPr lang="en-GB" sz="1200" dirty="0" smtClean="0"/>
              <a:t> </a:t>
            </a:r>
            <a:r>
              <a:rPr lang="en-GB" sz="1200" dirty="0" err="1" smtClean="0"/>
              <a:t>Gómez</a:t>
            </a:r>
            <a:r>
              <a:rPr lang="en-GB" sz="1200" dirty="0" smtClean="0"/>
              <a:t>, Antonio </a:t>
            </a:r>
            <a:r>
              <a:rPr lang="en-GB" sz="1200" dirty="0" err="1" smtClean="0"/>
              <a:t>Martínez</a:t>
            </a:r>
            <a:r>
              <a:rPr lang="en-GB" sz="1200" dirty="0" smtClean="0"/>
              <a:t>-</a:t>
            </a:r>
            <a:r>
              <a:rPr lang="en-GB" sz="1200" dirty="0" err="1" smtClean="0"/>
              <a:t>Arboleda</a:t>
            </a:r>
            <a:r>
              <a:rPr lang="en-GB" sz="1200" dirty="0" smtClean="0"/>
              <a:t> and Juan </a:t>
            </a:r>
            <a:r>
              <a:rPr lang="en-GB" sz="1200" dirty="0" err="1" smtClean="0"/>
              <a:t>Muñoz</a:t>
            </a:r>
            <a:r>
              <a:rPr lang="en-GB" sz="1200" dirty="0" smtClean="0"/>
              <a:t> </a:t>
            </a:r>
            <a:r>
              <a:rPr lang="en-GB" sz="1200" dirty="0" err="1" smtClean="0"/>
              <a:t>López</a:t>
            </a:r>
            <a:r>
              <a:rPr lang="en-GB" sz="1200" dirty="0" smtClean="0"/>
              <a:t> in 2008. Conference worksheet produced by Antonio </a:t>
            </a:r>
            <a:r>
              <a:rPr lang="en-GB" sz="1200" dirty="0" err="1" smtClean="0"/>
              <a:t>Martínez</a:t>
            </a:r>
            <a:r>
              <a:rPr lang="en-GB" sz="1200" dirty="0" smtClean="0"/>
              <a:t>-</a:t>
            </a:r>
            <a:r>
              <a:rPr lang="en-GB" sz="1200" dirty="0" err="1" smtClean="0"/>
              <a:t>Arboleda</a:t>
            </a:r>
            <a:r>
              <a:rPr lang="en-GB" sz="1200" dirty="0" smtClean="0"/>
              <a:t> in 2002. Rodrigo </a:t>
            </a:r>
            <a:r>
              <a:rPr lang="en-GB" sz="1200" dirty="0" err="1" smtClean="0"/>
              <a:t>Malstems</a:t>
            </a:r>
            <a:r>
              <a:rPr lang="en-GB" sz="1200" dirty="0" smtClean="0"/>
              <a:t>’ conference worksheet produced by Ben </a:t>
            </a:r>
            <a:r>
              <a:rPr lang="en-GB" sz="1200" dirty="0" err="1" smtClean="0"/>
              <a:t>Bollig</a:t>
            </a:r>
            <a:r>
              <a:rPr lang="en-GB" sz="1200" dirty="0" smtClean="0"/>
              <a:t> in 2011. Colleagues who have </a:t>
            </a:r>
            <a:r>
              <a:rPr lang="en-GB" sz="1200" b="1" dirty="0" smtClean="0"/>
              <a:t>produced worksheets for the portfolio since 2002</a:t>
            </a:r>
            <a:r>
              <a:rPr lang="en-GB" sz="1200" dirty="0" smtClean="0"/>
              <a:t>: Ben Bollig, Daniel Campos, Ramiro </a:t>
            </a:r>
            <a:r>
              <a:rPr lang="en-GB" sz="1200" dirty="0" err="1" smtClean="0"/>
              <a:t>Cebreiros</a:t>
            </a:r>
            <a:r>
              <a:rPr lang="en-GB" sz="1200" dirty="0" smtClean="0"/>
              <a:t>,  Vanesa Fernández Rios, María García </a:t>
            </a:r>
            <a:r>
              <a:rPr lang="en-GB" sz="1200" dirty="0" err="1" smtClean="0"/>
              <a:t>Florenciano</a:t>
            </a:r>
            <a:r>
              <a:rPr lang="en-GB" sz="1200" dirty="0" smtClean="0"/>
              <a:t>,  Stuart Green,  Paula González, Bettina </a:t>
            </a:r>
            <a:r>
              <a:rPr lang="en-GB" sz="1200" dirty="0" err="1" smtClean="0"/>
              <a:t>Hermoso</a:t>
            </a:r>
            <a:r>
              <a:rPr lang="en-GB" sz="1200" dirty="0" smtClean="0"/>
              <a:t> </a:t>
            </a:r>
            <a:r>
              <a:rPr lang="en-GB" sz="1200" dirty="0" err="1" smtClean="0"/>
              <a:t>Gómez</a:t>
            </a:r>
            <a:r>
              <a:rPr lang="en-GB" sz="1200" dirty="0" smtClean="0"/>
              <a:t>, Antonio Martínez-Arboleda, Juan Muñoz López and Marién Pereira. </a:t>
            </a:r>
          </a:p>
          <a:p>
            <a:endParaRPr lang="en-GB" sz="1050" dirty="0" smtClean="0"/>
          </a:p>
          <a:p>
            <a:r>
              <a:rPr lang="en-GB" sz="900" dirty="0" smtClean="0"/>
              <a:t>     </a:t>
            </a:r>
            <a:r>
              <a:rPr lang="en-GB" sz="1200" dirty="0" smtClean="0"/>
              <a:t>Benson, P. 2008. “Teachers’ and learners’ perspectives on autonomy” in </a:t>
            </a:r>
            <a:r>
              <a:rPr lang="en-GB" sz="1200" i="1" dirty="0" smtClean="0"/>
              <a:t>Learner and Teacher Autonomy: Concepts, realities and responses,</a:t>
            </a:r>
            <a:r>
              <a:rPr lang="en-GB" sz="1200" dirty="0" smtClean="0"/>
              <a:t> Lamb, T. and </a:t>
            </a:r>
            <a:r>
              <a:rPr lang="en-GB" sz="1200" dirty="0" err="1" smtClean="0"/>
              <a:t>Reinders</a:t>
            </a:r>
            <a:r>
              <a:rPr lang="en-GB" sz="1200" dirty="0" smtClean="0"/>
              <a:t>, H. (</a:t>
            </a:r>
            <a:r>
              <a:rPr lang="en-GB" sz="1200" dirty="0" err="1" smtClean="0"/>
              <a:t>eds</a:t>
            </a:r>
            <a:r>
              <a:rPr lang="en-GB" sz="1200" dirty="0" smtClean="0"/>
              <a:t>). AILA Applied Linguistics Series 1. Amsterdam: John </a:t>
            </a:r>
            <a:r>
              <a:rPr lang="en-GB" sz="1200" dirty="0" err="1" smtClean="0"/>
              <a:t>Benjamins</a:t>
            </a:r>
            <a:r>
              <a:rPr lang="en-GB" sz="1200" dirty="0" smtClean="0"/>
              <a:t>.  </a:t>
            </a:r>
          </a:p>
          <a:p>
            <a:r>
              <a:rPr lang="en-GB" sz="1200" dirty="0" smtClean="0"/>
              <a:t>    </a:t>
            </a:r>
            <a:r>
              <a:rPr lang="en-GB" sz="1200" dirty="0" err="1" smtClean="0"/>
              <a:t>Crome</a:t>
            </a:r>
            <a:r>
              <a:rPr lang="en-GB" sz="1200" dirty="0" smtClean="0"/>
              <a:t>, K., Farrar, </a:t>
            </a:r>
            <a:r>
              <a:rPr lang="en-GB" sz="1200" dirty="0" err="1" smtClean="0"/>
              <a:t>R.and</a:t>
            </a:r>
            <a:r>
              <a:rPr lang="en-GB" sz="1200" dirty="0" smtClean="0"/>
              <a:t> O'Connor P. 2009. “What is Autonomous Learning?” </a:t>
            </a:r>
            <a:r>
              <a:rPr lang="en-GB" sz="1200" i="1" dirty="0" smtClean="0"/>
              <a:t>Discourse</a:t>
            </a:r>
            <a:r>
              <a:rPr lang="en-GB" sz="1200" dirty="0" smtClean="0"/>
              <a:t>. Vol. 9,N. 1. Available from </a:t>
            </a:r>
            <a:r>
              <a:rPr lang="en-GB" sz="1200" u="sng" dirty="0" smtClean="0">
                <a:hlinkClick r:id="rId3"/>
              </a:rPr>
              <a:t>http://prs.heacademy.ac.uk/view.html/PrsDiscourseArticles/113</a:t>
            </a:r>
            <a:r>
              <a:rPr lang="en-GB" sz="1200" dirty="0" smtClean="0"/>
              <a:t> [Accessed 25 May 2011]</a:t>
            </a:r>
          </a:p>
          <a:p>
            <a:r>
              <a:rPr lang="en-GB" sz="1200" dirty="0" smtClean="0"/>
              <a:t>    </a:t>
            </a:r>
            <a:r>
              <a:rPr lang="en-GB" sz="1200" dirty="0" err="1" smtClean="0"/>
              <a:t>Martínez-Arboleda</a:t>
            </a:r>
            <a:r>
              <a:rPr lang="en-GB" sz="1200" dirty="0" smtClean="0"/>
              <a:t>, A. 2010. "Autonomous Learning Portfolio in Spanish: Personalised Learning and Motivation in a Regulated Learning Environment". LLAS Conference: Supporting students' learning outside the classroom: promoting independence and autonomy in LLAS disciplines. Available from </a:t>
            </a:r>
            <a:r>
              <a:rPr lang="en-GB" sz="1200" u="sng" dirty="0" smtClean="0">
                <a:hlinkClick r:id="rId4"/>
              </a:rPr>
              <a:t>http://humbox.ac.uk/2230/</a:t>
            </a:r>
            <a:r>
              <a:rPr lang="en-GB" sz="1200" dirty="0" smtClean="0"/>
              <a:t> [Accessed 20 May 2011]  </a:t>
            </a:r>
            <a:endParaRPr lang="en-GB" sz="1200" b="1" dirty="0" smtClean="0"/>
          </a:p>
          <a:p>
            <a:r>
              <a:rPr lang="en-GB" sz="1200" dirty="0" smtClean="0"/>
              <a:t>   </a:t>
            </a:r>
          </a:p>
          <a:p>
            <a:r>
              <a:rPr lang="en-GB" sz="1200" dirty="0" smtClean="0"/>
              <a:t>     Pictures downloaded from Flickr.com (Creative Commons - Attribution Only – Non Commercial Use). Credits in order of appearance:</a:t>
            </a:r>
          </a:p>
          <a:p>
            <a:endParaRPr lang="en-GB" sz="900" dirty="0"/>
          </a:p>
        </p:txBody>
      </p:sp>
      <p:sp>
        <p:nvSpPr>
          <p:cNvPr id="6" name="TextBox 5"/>
          <p:cNvSpPr txBox="1"/>
          <p:nvPr/>
        </p:nvSpPr>
        <p:spPr>
          <a:xfrm>
            <a:off x="1115616" y="4481780"/>
            <a:ext cx="2592288" cy="954107"/>
          </a:xfrm>
          <a:prstGeom prst="rect">
            <a:avLst/>
          </a:prstGeom>
          <a:noFill/>
        </p:spPr>
        <p:txBody>
          <a:bodyPr wrap="square" rtlCol="0">
            <a:spAutoFit/>
          </a:bodyPr>
          <a:lstStyle/>
          <a:p>
            <a:r>
              <a:rPr lang="en-GB" sz="800" dirty="0" smtClean="0"/>
              <a:t>-University of Denver: Slide 3 (Students)</a:t>
            </a:r>
          </a:p>
          <a:p>
            <a:r>
              <a:rPr lang="en-GB" sz="800" dirty="0" err="1" smtClean="0"/>
              <a:t>Zoetnet</a:t>
            </a:r>
            <a:r>
              <a:rPr lang="en-GB" sz="800" dirty="0" smtClean="0"/>
              <a:t>: Slide 4 (Man in street)</a:t>
            </a:r>
          </a:p>
          <a:p>
            <a:r>
              <a:rPr lang="en-GB" sz="800" dirty="0" smtClean="0"/>
              <a:t>-Elsie </a:t>
            </a:r>
            <a:r>
              <a:rPr lang="en-GB" sz="800" dirty="0" err="1" smtClean="0"/>
              <a:t>Esq</a:t>
            </a:r>
            <a:r>
              <a:rPr lang="en-GB" sz="800" dirty="0" smtClean="0"/>
              <a:t>: Slide  5 (Boy in theatre)</a:t>
            </a:r>
          </a:p>
          <a:p>
            <a:endParaRPr lang="en-GB" sz="800" dirty="0" smtClean="0"/>
          </a:p>
          <a:p>
            <a:endParaRPr lang="en-GB" sz="800" dirty="0" smtClean="0"/>
          </a:p>
          <a:p>
            <a:endParaRPr lang="en-GB" sz="800" dirty="0" smtClean="0"/>
          </a:p>
          <a:p>
            <a:endParaRPr lang="en-GB" sz="800" dirty="0" smtClean="0"/>
          </a:p>
        </p:txBody>
      </p:sp>
      <p:sp>
        <p:nvSpPr>
          <p:cNvPr id="8" name="TextBox 7"/>
          <p:cNvSpPr txBox="1"/>
          <p:nvPr/>
        </p:nvSpPr>
        <p:spPr>
          <a:xfrm>
            <a:off x="4788024" y="4515966"/>
            <a:ext cx="2664296" cy="784830"/>
          </a:xfrm>
          <a:prstGeom prst="rect">
            <a:avLst/>
          </a:prstGeom>
          <a:noFill/>
        </p:spPr>
        <p:txBody>
          <a:bodyPr wrap="square" rtlCol="0">
            <a:spAutoFit/>
          </a:bodyPr>
          <a:lstStyle/>
          <a:p>
            <a:r>
              <a:rPr lang="en-GB" sz="900" dirty="0" smtClean="0"/>
              <a:t>-Nikki McLeod: Slide 6 (Child under car) </a:t>
            </a:r>
          </a:p>
          <a:p>
            <a:r>
              <a:rPr lang="en-GB" sz="900" dirty="0" smtClean="0"/>
              <a:t>-</a:t>
            </a:r>
            <a:r>
              <a:rPr lang="en-GB" sz="900" dirty="0" err="1" smtClean="0"/>
              <a:t>Eqqman</a:t>
            </a:r>
            <a:r>
              <a:rPr lang="en-GB" sz="900" dirty="0" smtClean="0"/>
              <a:t>: Slide 7 (Girl in chains)</a:t>
            </a:r>
          </a:p>
          <a:p>
            <a:r>
              <a:rPr lang="en-GB" sz="900" dirty="0" smtClean="0"/>
              <a:t>-Photo Phoenix : Slide 8 (Woman choosing)</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lang="en-US" sz="3200" dirty="0" smtClean="0"/>
              <a:t>The Portfolio within the Language Modules</a:t>
            </a:r>
            <a:endParaRPr lang="en-US" sz="3200" dirty="0"/>
          </a:p>
        </p:txBody>
      </p:sp>
      <p:sp>
        <p:nvSpPr>
          <p:cNvPr id="50177" name="Rectangle 1"/>
          <p:cNvSpPr>
            <a:spLocks noChangeArrowheads="1"/>
          </p:cNvSpPr>
          <p:nvPr/>
        </p:nvSpPr>
        <p:spPr bwMode="auto">
          <a:xfrm>
            <a:off x="323528" y="1419623"/>
            <a:ext cx="8496944"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dirty="0" smtClean="0">
                <a:ln>
                  <a:noFill/>
                </a:ln>
                <a:solidFill>
                  <a:schemeClr val="tx1"/>
                </a:solidFill>
                <a:effectLst/>
                <a:ea typeface="Times New Roman" pitchFamily="18" charset="0"/>
                <a:cs typeface="Arial" pitchFamily="34" charset="0"/>
              </a:rPr>
              <a:t>The module SPPO 1010 is assessed by:</a:t>
            </a:r>
            <a:endParaRPr kumimoji="0" lang="en-GB"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smtClean="0">
                <a:ln>
                  <a:noFill/>
                </a:ln>
                <a:solidFill>
                  <a:schemeClr val="tx1"/>
                </a:solidFill>
                <a:effectLst/>
                <a:ea typeface="Times New Roman" pitchFamily="18" charset="0"/>
                <a:cs typeface="Arial" pitchFamily="34" charset="0"/>
              </a:rPr>
              <a:t>a multiple choice test done during January examination period (15%) </a:t>
            </a:r>
            <a:endParaRPr kumimoji="0" lang="en-GB"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smtClean="0">
                <a:ln>
                  <a:noFill/>
                </a:ln>
                <a:solidFill>
                  <a:schemeClr val="tx1"/>
                </a:solidFill>
                <a:effectLst/>
                <a:ea typeface="Times New Roman" pitchFamily="18" charset="0"/>
                <a:cs typeface="Arial" pitchFamily="34" charset="0"/>
              </a:rPr>
              <a:t>a ‘</a:t>
            </a:r>
            <a:r>
              <a:rPr kumimoji="0" lang="en-GB" sz="2200" b="0" i="0" u="none" strike="noStrike" cap="none" normalizeH="0" baseline="0" dirty="0" err="1" smtClean="0">
                <a:ln>
                  <a:noFill/>
                </a:ln>
                <a:solidFill>
                  <a:schemeClr val="tx1"/>
                </a:solidFill>
                <a:effectLst/>
                <a:ea typeface="Times New Roman" pitchFamily="18" charset="0"/>
                <a:cs typeface="Arial" pitchFamily="34" charset="0"/>
              </a:rPr>
              <a:t>tarea</a:t>
            </a:r>
            <a:r>
              <a:rPr kumimoji="0" lang="en-GB" sz="2200" b="0" i="0" u="none" strike="noStrike" cap="none" normalizeH="0" baseline="0" dirty="0" smtClean="0">
                <a:ln>
                  <a:noFill/>
                </a:ln>
                <a:solidFill>
                  <a:schemeClr val="tx1"/>
                </a:solidFill>
                <a:effectLst/>
                <a:ea typeface="Times New Roman" pitchFamily="18" charset="0"/>
                <a:cs typeface="Arial" pitchFamily="34" charset="0"/>
              </a:rPr>
              <a:t> </a:t>
            </a:r>
            <a:r>
              <a:rPr kumimoji="0" lang="en-GB" sz="2200" b="0" i="0" u="none" strike="noStrike" cap="none" normalizeH="0" baseline="0" dirty="0" err="1" smtClean="0">
                <a:ln>
                  <a:noFill/>
                </a:ln>
                <a:solidFill>
                  <a:schemeClr val="tx1"/>
                </a:solidFill>
                <a:effectLst/>
                <a:ea typeface="Times New Roman" pitchFamily="18" charset="0"/>
                <a:cs typeface="Arial" pitchFamily="34" charset="0"/>
              </a:rPr>
              <a:t>para</a:t>
            </a:r>
            <a:r>
              <a:rPr kumimoji="0" lang="en-GB" sz="2200" b="0" i="0" u="none" strike="noStrike" cap="none" normalizeH="0" baseline="0" dirty="0" smtClean="0">
                <a:ln>
                  <a:noFill/>
                </a:ln>
                <a:solidFill>
                  <a:schemeClr val="tx1"/>
                </a:solidFill>
                <a:effectLst/>
                <a:ea typeface="Times New Roman" pitchFamily="18" charset="0"/>
                <a:cs typeface="Arial" pitchFamily="34" charset="0"/>
              </a:rPr>
              <a:t> casa’ done during the year (15%) 29</a:t>
            </a:r>
            <a:r>
              <a:rPr kumimoji="0" lang="en-GB" sz="2200" b="0" i="0" u="none" strike="noStrike" cap="none" normalizeH="0" baseline="30000" dirty="0" smtClean="0">
                <a:ln>
                  <a:noFill/>
                </a:ln>
                <a:solidFill>
                  <a:schemeClr val="tx1"/>
                </a:solidFill>
                <a:effectLst/>
                <a:ea typeface="Times New Roman" pitchFamily="18" charset="0"/>
                <a:cs typeface="Arial" pitchFamily="34" charset="0"/>
              </a:rPr>
              <a:t>th</a:t>
            </a:r>
            <a:r>
              <a:rPr kumimoji="0" lang="en-GB" sz="2200" b="0" i="0" u="none" strike="noStrike" cap="none" normalizeH="0" baseline="0" dirty="0" smtClean="0">
                <a:ln>
                  <a:noFill/>
                </a:ln>
                <a:solidFill>
                  <a:schemeClr val="tx1"/>
                </a:solidFill>
                <a:effectLst/>
                <a:ea typeface="Times New Roman" pitchFamily="18" charset="0"/>
                <a:cs typeface="Arial" pitchFamily="34" charset="0"/>
              </a:rPr>
              <a:t> March 2011</a:t>
            </a:r>
            <a:endParaRPr kumimoji="0" lang="en-GB"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smtClean="0">
                <a:ln>
                  <a:noFill/>
                </a:ln>
                <a:solidFill>
                  <a:schemeClr val="tx1"/>
                </a:solidFill>
                <a:effectLst/>
                <a:ea typeface="Times New Roman" pitchFamily="18" charset="0"/>
                <a:cs typeface="Arial" pitchFamily="34" charset="0"/>
              </a:rPr>
              <a:t>a “</a:t>
            </a:r>
            <a:r>
              <a:rPr kumimoji="0" lang="en-GB" sz="2200" b="0" i="0" u="none" strike="noStrike" cap="none" normalizeH="0" baseline="0" dirty="0" smtClean="0">
                <a:ln>
                  <a:noFill/>
                </a:ln>
                <a:solidFill>
                  <a:srgbClr val="FF0000"/>
                </a:solidFill>
                <a:effectLst/>
                <a:ea typeface="Times New Roman" pitchFamily="18" charset="0"/>
                <a:cs typeface="Arial" pitchFamily="34" charset="0"/>
              </a:rPr>
              <a:t>Portfolio of Activities of Autonomous Learning”</a:t>
            </a:r>
            <a:r>
              <a:rPr kumimoji="0" lang="en-GB" sz="2200" b="0" i="0" u="none" strike="noStrike" cap="none" normalizeH="0" baseline="0" dirty="0" smtClean="0">
                <a:ln>
                  <a:noFill/>
                </a:ln>
                <a:solidFill>
                  <a:schemeClr val="tx1"/>
                </a:solidFill>
                <a:effectLst/>
                <a:ea typeface="Times New Roman" pitchFamily="18" charset="0"/>
                <a:cs typeface="Arial" pitchFamily="34" charset="0"/>
              </a:rPr>
              <a:t> to be completed throughout the year in 4 instalments during the academic year (25%) (8</a:t>
            </a:r>
            <a:r>
              <a:rPr kumimoji="0" lang="en-GB" sz="2200" b="0" i="0" u="none" strike="noStrike" cap="none" normalizeH="0" baseline="30000" dirty="0" smtClean="0">
                <a:ln>
                  <a:noFill/>
                </a:ln>
                <a:solidFill>
                  <a:schemeClr val="tx1"/>
                </a:solidFill>
                <a:effectLst/>
                <a:ea typeface="Times New Roman" pitchFamily="18" charset="0"/>
                <a:cs typeface="Arial" pitchFamily="34" charset="0"/>
              </a:rPr>
              <a:t>th</a:t>
            </a:r>
            <a:r>
              <a:rPr kumimoji="0" lang="en-GB" sz="2200" b="0" i="0" u="none" strike="noStrike" cap="none" normalizeH="0" baseline="0" dirty="0" smtClean="0">
                <a:ln>
                  <a:noFill/>
                </a:ln>
                <a:solidFill>
                  <a:schemeClr val="tx1"/>
                </a:solidFill>
                <a:effectLst/>
                <a:ea typeface="Times New Roman" pitchFamily="18" charset="0"/>
                <a:cs typeface="Arial" pitchFamily="34" charset="0"/>
              </a:rPr>
              <a:t> of Nov/10</a:t>
            </a:r>
            <a:r>
              <a:rPr kumimoji="0" lang="en-GB" sz="2200" b="0" i="0" u="none" strike="noStrike" cap="none" normalizeH="0" baseline="30000" dirty="0" smtClean="0">
                <a:ln>
                  <a:noFill/>
                </a:ln>
                <a:solidFill>
                  <a:schemeClr val="tx1"/>
                </a:solidFill>
                <a:effectLst/>
                <a:ea typeface="Times New Roman" pitchFamily="18" charset="0"/>
                <a:cs typeface="Arial" pitchFamily="34" charset="0"/>
              </a:rPr>
              <a:t>th</a:t>
            </a:r>
            <a:r>
              <a:rPr kumimoji="0" lang="en-GB" sz="2200" b="0" i="0" u="none" strike="noStrike" cap="none" normalizeH="0" baseline="0" dirty="0" smtClean="0">
                <a:ln>
                  <a:noFill/>
                </a:ln>
                <a:solidFill>
                  <a:schemeClr val="tx1"/>
                </a:solidFill>
                <a:effectLst/>
                <a:ea typeface="Times New Roman" pitchFamily="18" charset="0"/>
                <a:cs typeface="Arial" pitchFamily="34" charset="0"/>
              </a:rPr>
              <a:t> Jan/7</a:t>
            </a:r>
            <a:r>
              <a:rPr kumimoji="0" lang="en-GB" sz="2200" b="0" i="0" u="none" strike="noStrike" cap="none" normalizeH="0" baseline="30000" dirty="0" smtClean="0">
                <a:ln>
                  <a:noFill/>
                </a:ln>
                <a:solidFill>
                  <a:schemeClr val="tx1"/>
                </a:solidFill>
                <a:effectLst/>
                <a:ea typeface="Times New Roman" pitchFamily="18" charset="0"/>
                <a:cs typeface="Arial" pitchFamily="34" charset="0"/>
              </a:rPr>
              <a:t>th</a:t>
            </a:r>
            <a:r>
              <a:rPr kumimoji="0" lang="en-GB" sz="2200" b="0" i="0" u="none" strike="noStrike" cap="none" normalizeH="0" baseline="0" dirty="0" smtClean="0">
                <a:ln>
                  <a:noFill/>
                </a:ln>
                <a:solidFill>
                  <a:schemeClr val="tx1"/>
                </a:solidFill>
                <a:effectLst/>
                <a:ea typeface="Times New Roman" pitchFamily="18" charset="0"/>
                <a:cs typeface="Arial" pitchFamily="34" charset="0"/>
              </a:rPr>
              <a:t> March/10</a:t>
            </a:r>
            <a:r>
              <a:rPr kumimoji="0" lang="en-GB" sz="2200" b="0" i="0" u="none" strike="noStrike" cap="none" normalizeH="0" baseline="30000" dirty="0" smtClean="0">
                <a:ln>
                  <a:noFill/>
                </a:ln>
                <a:solidFill>
                  <a:schemeClr val="tx1"/>
                </a:solidFill>
                <a:effectLst/>
                <a:ea typeface="Times New Roman" pitchFamily="18" charset="0"/>
                <a:cs typeface="Arial" pitchFamily="34" charset="0"/>
              </a:rPr>
              <a:t>th</a:t>
            </a:r>
            <a:r>
              <a:rPr kumimoji="0" lang="en-GB" sz="2200" b="0" i="0" u="none" strike="noStrike" cap="none" normalizeH="0" baseline="0" dirty="0" smtClean="0">
                <a:ln>
                  <a:noFill/>
                </a:ln>
                <a:solidFill>
                  <a:schemeClr val="tx1"/>
                </a:solidFill>
                <a:effectLst/>
                <a:ea typeface="Times New Roman" pitchFamily="18" charset="0"/>
                <a:cs typeface="Arial" pitchFamily="34" charset="0"/>
              </a:rPr>
              <a:t> May)</a:t>
            </a:r>
            <a:endParaRPr kumimoji="0" lang="en-GB"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smtClean="0">
                <a:ln>
                  <a:noFill/>
                </a:ln>
                <a:solidFill>
                  <a:srgbClr val="FF0000"/>
                </a:solidFill>
                <a:effectLst/>
                <a:ea typeface="Times New Roman" pitchFamily="18" charset="0"/>
                <a:cs typeface="Arial" pitchFamily="34" charset="0"/>
              </a:rPr>
              <a:t>an oral examination in May based on the “Portfolio of Autonomous Learning” </a:t>
            </a:r>
            <a:r>
              <a:rPr kumimoji="0" lang="en-GB" sz="2200" b="0" i="0" u="none" strike="noStrike" cap="none" normalizeH="0" baseline="0" dirty="0" smtClean="0">
                <a:ln>
                  <a:noFill/>
                </a:ln>
                <a:solidFill>
                  <a:schemeClr val="tx1"/>
                </a:solidFill>
                <a:effectLst/>
                <a:ea typeface="Times New Roman" pitchFamily="18" charset="0"/>
                <a:cs typeface="Arial" pitchFamily="34" charset="0"/>
              </a:rPr>
              <a:t>and oral exercises done during the year (15%) Week 10</a:t>
            </a:r>
            <a:r>
              <a:rPr kumimoji="0" lang="en-GB" sz="2200" b="0" i="0" u="none" strike="noStrike" cap="none" normalizeH="0" baseline="30000" dirty="0" smtClean="0">
                <a:ln>
                  <a:noFill/>
                </a:ln>
                <a:solidFill>
                  <a:schemeClr val="tx1"/>
                </a:solidFill>
                <a:effectLst/>
                <a:ea typeface="Times New Roman" pitchFamily="18" charset="0"/>
                <a:cs typeface="Arial" pitchFamily="34" charset="0"/>
              </a:rPr>
              <a:t>th</a:t>
            </a:r>
            <a:r>
              <a:rPr kumimoji="0" lang="en-GB" sz="2200" b="0" i="0" u="none" strike="noStrike" cap="none" normalizeH="0" baseline="0" dirty="0" smtClean="0">
                <a:ln>
                  <a:noFill/>
                </a:ln>
                <a:solidFill>
                  <a:schemeClr val="tx1"/>
                </a:solidFill>
                <a:effectLst/>
                <a:ea typeface="Times New Roman" pitchFamily="18" charset="0"/>
                <a:cs typeface="Arial" pitchFamily="34" charset="0"/>
              </a:rPr>
              <a:t> of May</a:t>
            </a:r>
            <a:endParaRPr kumimoji="0" lang="en-GB" sz="2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smtClean="0">
                <a:ln>
                  <a:noFill/>
                </a:ln>
                <a:solidFill>
                  <a:schemeClr val="tx1"/>
                </a:solidFill>
                <a:effectLst/>
                <a:ea typeface="Times New Roman" pitchFamily="18" charset="0"/>
                <a:cs typeface="Arial" pitchFamily="34" charset="0"/>
              </a:rPr>
              <a:t>a written examination in May/June (30%).</a:t>
            </a:r>
          </a:p>
          <a:p>
            <a:pPr marL="0" marR="0" lvl="0" indent="0" algn="just" defTabSz="914400" rtl="0" eaLnBrk="0" fontAlgn="base" latinLnBrk="0" hangingPunct="0">
              <a:lnSpc>
                <a:spcPct val="100000"/>
              </a:lnSpc>
              <a:spcBef>
                <a:spcPct val="0"/>
              </a:spcBef>
              <a:spcAft>
                <a:spcPct val="0"/>
              </a:spcAft>
              <a:buClrTx/>
              <a:buSzTx/>
              <a:tabLst/>
            </a:pPr>
            <a:endParaRPr kumimoji="0" lang="en-GB" sz="20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lang="en-US" sz="3200" dirty="0" smtClean="0"/>
              <a:t>The Working and Structure of the Portfolio</a:t>
            </a:r>
            <a:endParaRPr lang="en-US" sz="3200" dirty="0"/>
          </a:p>
        </p:txBody>
      </p:sp>
      <p:sp>
        <p:nvSpPr>
          <p:cNvPr id="7" name="TextBox 6"/>
          <p:cNvSpPr txBox="1"/>
          <p:nvPr/>
        </p:nvSpPr>
        <p:spPr>
          <a:xfrm>
            <a:off x="4211960" y="1419404"/>
            <a:ext cx="4752528" cy="3477875"/>
          </a:xfrm>
          <a:prstGeom prst="rect">
            <a:avLst/>
          </a:prstGeom>
          <a:noFill/>
        </p:spPr>
        <p:txBody>
          <a:bodyPr wrap="square" rtlCol="0">
            <a:spAutoFit/>
          </a:bodyPr>
          <a:lstStyle/>
          <a:p>
            <a:pPr>
              <a:buFont typeface="Arial" pitchFamily="34" charset="0"/>
              <a:buChar char="•"/>
            </a:pPr>
            <a:r>
              <a:rPr lang="en-GB" sz="2000" dirty="0" smtClean="0"/>
              <a:t>Workshops  </a:t>
            </a:r>
          </a:p>
          <a:p>
            <a:pPr>
              <a:buFont typeface="Arial" pitchFamily="34" charset="0"/>
              <a:buChar char="•"/>
            </a:pPr>
            <a:r>
              <a:rPr lang="en-GB" sz="2000" dirty="0" smtClean="0"/>
              <a:t>Activities </a:t>
            </a:r>
          </a:p>
          <a:p>
            <a:pPr>
              <a:buFont typeface="Arial" pitchFamily="34" charset="0"/>
              <a:buChar char="•"/>
            </a:pPr>
            <a:r>
              <a:rPr lang="en-GB" sz="2000" dirty="0" smtClean="0"/>
              <a:t>Worksheets</a:t>
            </a:r>
          </a:p>
          <a:p>
            <a:pPr>
              <a:buFont typeface="Arial" pitchFamily="34" charset="0"/>
              <a:buChar char="•"/>
            </a:pPr>
            <a:r>
              <a:rPr lang="en-GB" sz="2000" dirty="0" smtClean="0"/>
              <a:t>Points and word limits </a:t>
            </a:r>
          </a:p>
          <a:p>
            <a:pPr>
              <a:buFont typeface="Arial" pitchFamily="34" charset="0"/>
              <a:buChar char="•"/>
            </a:pPr>
            <a:r>
              <a:rPr lang="en-GB" sz="2000" dirty="0" smtClean="0"/>
              <a:t>Description of the work carried out</a:t>
            </a:r>
          </a:p>
          <a:p>
            <a:pPr>
              <a:buFont typeface="Arial" pitchFamily="34" charset="0"/>
              <a:buChar char="•"/>
            </a:pPr>
            <a:r>
              <a:rPr lang="en-GB" sz="2000" dirty="0" smtClean="0"/>
              <a:t>Learning reflection </a:t>
            </a:r>
          </a:p>
          <a:p>
            <a:pPr>
              <a:buFont typeface="Arial" pitchFamily="34" charset="0"/>
              <a:buChar char="•"/>
            </a:pPr>
            <a:r>
              <a:rPr lang="en-GB" sz="2000" dirty="0" smtClean="0"/>
              <a:t>There is feedback and assessment on language,  content and quality of learning reflection.</a:t>
            </a:r>
          </a:p>
          <a:p>
            <a:pPr>
              <a:buFont typeface="Arial" pitchFamily="34" charset="0"/>
              <a:buChar char="•"/>
            </a:pPr>
            <a:r>
              <a:rPr lang="en-GB" sz="2000" dirty="0" smtClean="0"/>
              <a:t>Rules on variety </a:t>
            </a:r>
          </a:p>
          <a:p>
            <a:endParaRPr lang="en-GB" sz="2000" dirty="0" smtClean="0"/>
          </a:p>
        </p:txBody>
      </p:sp>
      <p:pic>
        <p:nvPicPr>
          <p:cNvPr id="4" name="Picture 3" descr="University of denver.jpg"/>
          <p:cNvPicPr>
            <a:picLocks noChangeAspect="1"/>
          </p:cNvPicPr>
          <p:nvPr/>
        </p:nvPicPr>
        <p:blipFill>
          <a:blip r:embed="rId3" cstate="print"/>
          <a:stretch>
            <a:fillRect/>
          </a:stretch>
        </p:blipFill>
        <p:spPr>
          <a:xfrm>
            <a:off x="0" y="2621590"/>
            <a:ext cx="3779912" cy="2521909"/>
          </a:xfrm>
          <a:prstGeom prst="rect">
            <a:avLst/>
          </a:prstGeom>
        </p:spPr>
      </p:pic>
      <p:sp>
        <p:nvSpPr>
          <p:cNvPr id="5" name="TextBox 4"/>
          <p:cNvSpPr txBox="1"/>
          <p:nvPr/>
        </p:nvSpPr>
        <p:spPr>
          <a:xfrm>
            <a:off x="179512" y="1419622"/>
            <a:ext cx="4104456" cy="1292662"/>
          </a:xfrm>
          <a:prstGeom prst="rect">
            <a:avLst/>
          </a:prstGeom>
          <a:noFill/>
        </p:spPr>
        <p:txBody>
          <a:bodyPr wrap="square" rtlCol="0">
            <a:spAutoFit/>
          </a:bodyPr>
          <a:lstStyle/>
          <a:p>
            <a:pPr>
              <a:buFont typeface="Arial" pitchFamily="34" charset="0"/>
              <a:buChar char="•"/>
            </a:pPr>
            <a:r>
              <a:rPr lang="en-GB" sz="2000" dirty="0" smtClean="0"/>
              <a:t>Self-questionnaire about their linguistic competence and personal learning objectives</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lang="en-GB" sz="3200" dirty="0" smtClean="0"/>
              <a:t>Learners' Freedom and Learners’ Autonomy  </a:t>
            </a:r>
            <a:endParaRPr lang="en-US" sz="3200" dirty="0"/>
          </a:p>
        </p:txBody>
      </p:sp>
      <p:sp>
        <p:nvSpPr>
          <p:cNvPr id="50177" name="Rectangle 1"/>
          <p:cNvSpPr>
            <a:spLocks noChangeArrowheads="1"/>
          </p:cNvSpPr>
          <p:nvPr/>
        </p:nvSpPr>
        <p:spPr bwMode="auto">
          <a:xfrm>
            <a:off x="3419872" y="1347614"/>
            <a:ext cx="5724128"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dirty="0" smtClean="0"/>
              <a:t>Benson (2008 : 29-30) </a:t>
            </a:r>
          </a:p>
          <a:p>
            <a:endParaRPr lang="en-GB" sz="1400" dirty="0" smtClean="0"/>
          </a:p>
          <a:p>
            <a:r>
              <a:rPr lang="en-GB" sz="1400" dirty="0" smtClean="0"/>
              <a:t>Learning situations or behaviours have no intrinsic relationship to personal autonomy. This is explained in the context of the person who chooses to take a course in carpentry, in reference to Dickinson’s work. By accepting to attend classes in carpentry and being part of a programme, that person is accepting a limitation in his freedom. </a:t>
            </a:r>
          </a:p>
          <a:p>
            <a:endParaRPr lang="en-GB" sz="1400" dirty="0" smtClean="0"/>
          </a:p>
          <a:p>
            <a:r>
              <a:rPr lang="en-GB" sz="1400" dirty="0" smtClean="0"/>
              <a:t>For Benson, that person who takes the course is relinquishing his </a:t>
            </a:r>
            <a:r>
              <a:rPr lang="en-GB" sz="1600" dirty="0" smtClean="0"/>
              <a:t>“situational freedom”</a:t>
            </a:r>
            <a:r>
              <a:rPr lang="en-GB" sz="1400" dirty="0" smtClean="0"/>
              <a:t>, rather than his autonomy. The reason is that for Benson, learner autonomy is connected to the </a:t>
            </a:r>
            <a:r>
              <a:rPr lang="en-GB" sz="1600" b="1" dirty="0" smtClean="0">
                <a:solidFill>
                  <a:schemeClr val="accent2">
                    <a:lumMod val="50000"/>
                  </a:schemeClr>
                </a:solidFill>
              </a:rPr>
              <a:t>“overall development”</a:t>
            </a:r>
            <a:r>
              <a:rPr lang="en-GB" sz="1400" dirty="0" smtClean="0"/>
              <a:t> </a:t>
            </a:r>
            <a:r>
              <a:rPr lang="en-GB" dirty="0" smtClean="0"/>
              <a:t>of the individual autonomy of the learner in their personal life. </a:t>
            </a:r>
          </a:p>
          <a:p>
            <a:pPr marL="0" marR="0" lvl="0" indent="0" algn="just" defTabSz="914400" rtl="0" eaLnBrk="0" fontAlgn="base" latinLnBrk="0" hangingPunct="0">
              <a:lnSpc>
                <a:spcPct val="100000"/>
              </a:lnSpc>
              <a:spcBef>
                <a:spcPct val="0"/>
              </a:spcBef>
              <a:spcAft>
                <a:spcPct val="0"/>
              </a:spcAft>
              <a:buClrTx/>
              <a:buSzTx/>
              <a:tabLst/>
            </a:pPr>
            <a:endParaRPr kumimoji="0" lang="en-GB" sz="18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4" name="Picture 3" descr="zoetnet flicker people.jpg"/>
          <p:cNvPicPr>
            <a:picLocks noChangeAspect="1"/>
          </p:cNvPicPr>
          <p:nvPr/>
        </p:nvPicPr>
        <p:blipFill>
          <a:blip r:embed="rId3" cstate="print"/>
          <a:stretch>
            <a:fillRect/>
          </a:stretch>
        </p:blipFill>
        <p:spPr>
          <a:xfrm>
            <a:off x="0" y="1275606"/>
            <a:ext cx="3384376" cy="2538282"/>
          </a:xfrm>
          <a:prstGeom prst="rect">
            <a:avLst/>
          </a:prstGeom>
        </p:spPr>
      </p:pic>
      <p:sp>
        <p:nvSpPr>
          <p:cNvPr id="6" name="TextBox 5"/>
          <p:cNvSpPr txBox="1"/>
          <p:nvPr/>
        </p:nvSpPr>
        <p:spPr>
          <a:xfrm>
            <a:off x="395536" y="3939902"/>
            <a:ext cx="8208912" cy="1231106"/>
          </a:xfrm>
          <a:prstGeom prst="rect">
            <a:avLst/>
          </a:prstGeom>
          <a:noFill/>
        </p:spPr>
        <p:txBody>
          <a:bodyPr wrap="square" rtlCol="0">
            <a:spAutoFit/>
          </a:bodyPr>
          <a:lstStyle/>
          <a:p>
            <a:r>
              <a:rPr lang="en-GB" dirty="0" smtClean="0"/>
              <a:t>Benson (2008 : 19) </a:t>
            </a:r>
          </a:p>
          <a:p>
            <a:endParaRPr lang="en-GB" sz="800" dirty="0" smtClean="0"/>
          </a:p>
          <a:p>
            <a:r>
              <a:rPr lang="en-GB" sz="2400" b="1" dirty="0" smtClean="0">
                <a:solidFill>
                  <a:schemeClr val="accent2">
                    <a:lumMod val="75000"/>
                  </a:schemeClr>
                </a:solidFill>
              </a:rPr>
              <a:t>“The kinds of learning that lead to autonomy” </a:t>
            </a:r>
          </a:p>
          <a:p>
            <a:r>
              <a:rPr lang="en-GB" sz="2400" dirty="0" smtClean="0"/>
              <a:t> </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lang="en-GB" sz="3200" dirty="0" smtClean="0"/>
              <a:t>Learners' Freedom and Learners’ Autonomy </a:t>
            </a:r>
            <a:endParaRPr lang="en-US" sz="3200" dirty="0"/>
          </a:p>
        </p:txBody>
      </p:sp>
      <p:sp>
        <p:nvSpPr>
          <p:cNvPr id="50177" name="Rectangle 1"/>
          <p:cNvSpPr>
            <a:spLocks noChangeArrowheads="1"/>
          </p:cNvSpPr>
          <p:nvPr/>
        </p:nvSpPr>
        <p:spPr bwMode="auto">
          <a:xfrm>
            <a:off x="251520" y="1353131"/>
            <a:ext cx="85689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lang="en-GB" dirty="0" smtClean="0"/>
              <a:t>The portfolio places </a:t>
            </a:r>
            <a:r>
              <a:rPr lang="en-GB" b="1" dirty="0" smtClean="0"/>
              <a:t>constraints on the situational freedom </a:t>
            </a:r>
            <a:r>
              <a:rPr lang="en-GB" dirty="0" smtClean="0"/>
              <a:t>of the student, but help them to achieve </a:t>
            </a:r>
            <a:r>
              <a:rPr lang="en-GB" b="1" dirty="0" smtClean="0"/>
              <a:t>autonomy</a:t>
            </a:r>
            <a:r>
              <a:rPr lang="en-GB" dirty="0" smtClean="0"/>
              <a:t>. </a:t>
            </a:r>
          </a:p>
          <a:p>
            <a:pPr marL="0" marR="0" lvl="0" indent="0" algn="just" defTabSz="914400" rtl="0" eaLnBrk="0" fontAlgn="base" latinLnBrk="0" hangingPunct="0">
              <a:lnSpc>
                <a:spcPct val="100000"/>
              </a:lnSpc>
              <a:spcBef>
                <a:spcPct val="0"/>
              </a:spcBef>
              <a:spcAft>
                <a:spcPct val="0"/>
              </a:spcAft>
              <a:buClrTx/>
              <a:buSzTx/>
              <a:tabLst/>
            </a:pPr>
            <a:endParaRPr lang="en-GB" dirty="0" smtClean="0"/>
          </a:p>
          <a:p>
            <a:endParaRPr lang="en-GB" dirty="0" smtClean="0"/>
          </a:p>
        </p:txBody>
      </p:sp>
      <p:pic>
        <p:nvPicPr>
          <p:cNvPr id="4" name="Picture 3" descr="elsie esq flickr people theatre.jpg"/>
          <p:cNvPicPr>
            <a:picLocks noChangeAspect="1"/>
          </p:cNvPicPr>
          <p:nvPr/>
        </p:nvPicPr>
        <p:blipFill>
          <a:blip r:embed="rId3" cstate="print"/>
          <a:stretch>
            <a:fillRect/>
          </a:stretch>
        </p:blipFill>
        <p:spPr>
          <a:xfrm>
            <a:off x="5042928" y="2067694"/>
            <a:ext cx="4101074" cy="3075806"/>
          </a:xfrm>
          <a:prstGeom prst="rect">
            <a:avLst/>
          </a:prstGeom>
        </p:spPr>
      </p:pic>
      <p:sp>
        <p:nvSpPr>
          <p:cNvPr id="5" name="TextBox 4"/>
          <p:cNvSpPr txBox="1"/>
          <p:nvPr/>
        </p:nvSpPr>
        <p:spPr>
          <a:xfrm>
            <a:off x="179512" y="2004179"/>
            <a:ext cx="5112568" cy="3416320"/>
          </a:xfrm>
          <a:prstGeom prst="rect">
            <a:avLst/>
          </a:prstGeom>
          <a:noFill/>
        </p:spPr>
        <p:txBody>
          <a:bodyPr wrap="square" rtlCol="0">
            <a:spAutoFit/>
          </a:bodyPr>
          <a:lstStyle/>
          <a:p>
            <a:pPr>
              <a:buFont typeface="Arial" pitchFamily="34" charset="0"/>
              <a:buChar char="•"/>
            </a:pPr>
            <a:r>
              <a:rPr lang="en-GB" dirty="0" smtClean="0"/>
              <a:t>Our students have chosen to study a degree in Spanish Language and Culture. </a:t>
            </a:r>
          </a:p>
          <a:p>
            <a:pPr>
              <a:buFont typeface="Arial" pitchFamily="34" charset="0"/>
              <a:buChar char="•"/>
            </a:pPr>
            <a:endParaRPr lang="en-GB" dirty="0" smtClean="0"/>
          </a:p>
          <a:p>
            <a:pPr>
              <a:buFont typeface="Arial" pitchFamily="34" charset="0"/>
              <a:buChar char="•"/>
            </a:pPr>
            <a:r>
              <a:rPr lang="en-GB" dirty="0" smtClean="0"/>
              <a:t>Being able to </a:t>
            </a:r>
            <a:r>
              <a:rPr lang="en-GB" b="1" dirty="0" smtClean="0"/>
              <a:t>enjoy and appreciate authentic samples of uncut cultural production and being able to share their thoughts with others </a:t>
            </a:r>
            <a:r>
              <a:rPr lang="en-GB" dirty="0" smtClean="0"/>
              <a:t>is key for </a:t>
            </a:r>
            <a:r>
              <a:rPr lang="en-GB" sz="2800" dirty="0" smtClean="0"/>
              <a:t>their </a:t>
            </a:r>
            <a:r>
              <a:rPr lang="en-GB" sz="2800" b="1" dirty="0" smtClean="0"/>
              <a:t>future personal autonomy in life. </a:t>
            </a:r>
            <a:r>
              <a:rPr lang="en-GB" b="1" dirty="0" smtClean="0"/>
              <a:t>(Approaching independently cultural production in their BA and in their YA)</a:t>
            </a:r>
          </a:p>
          <a:p>
            <a:endParaRPr lang="en-GB" sz="1600"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lang="en-US" sz="3200" dirty="0" smtClean="0"/>
              <a:t>Independence, self-management and reflection</a:t>
            </a:r>
            <a:endParaRPr lang="en-US" sz="3200" dirty="0"/>
          </a:p>
        </p:txBody>
      </p:sp>
      <p:sp>
        <p:nvSpPr>
          <p:cNvPr id="7" name="TextBox 6"/>
          <p:cNvSpPr txBox="1"/>
          <p:nvPr/>
        </p:nvSpPr>
        <p:spPr>
          <a:xfrm>
            <a:off x="179512" y="1357848"/>
            <a:ext cx="8568952" cy="769441"/>
          </a:xfrm>
          <a:prstGeom prst="rect">
            <a:avLst/>
          </a:prstGeom>
          <a:noFill/>
        </p:spPr>
        <p:txBody>
          <a:bodyPr wrap="square" rtlCol="0">
            <a:spAutoFit/>
          </a:bodyPr>
          <a:lstStyle/>
          <a:p>
            <a:endParaRPr lang="en-GB" sz="2400" dirty="0" smtClean="0"/>
          </a:p>
          <a:p>
            <a:endParaRPr lang="en-GB" sz="2000" dirty="0" smtClean="0"/>
          </a:p>
        </p:txBody>
      </p:sp>
      <p:sp>
        <p:nvSpPr>
          <p:cNvPr id="4" name="Rectangle 3"/>
          <p:cNvSpPr/>
          <p:nvPr/>
        </p:nvSpPr>
        <p:spPr>
          <a:xfrm>
            <a:off x="3347864" y="1275606"/>
            <a:ext cx="5796136" cy="2031325"/>
          </a:xfrm>
          <a:prstGeom prst="rect">
            <a:avLst/>
          </a:prstGeom>
        </p:spPr>
        <p:txBody>
          <a:bodyPr wrap="square">
            <a:spAutoFit/>
          </a:bodyPr>
          <a:lstStyle/>
          <a:p>
            <a:r>
              <a:rPr lang="en-GB" dirty="0" err="1" smtClean="0"/>
              <a:t>Crome</a:t>
            </a:r>
            <a:r>
              <a:rPr lang="en-GB" dirty="0" smtClean="0"/>
              <a:t>,  Farrar and O'Connor  (2009 : 5)</a:t>
            </a:r>
          </a:p>
          <a:p>
            <a:endParaRPr lang="en-GB" dirty="0" smtClean="0"/>
          </a:p>
          <a:p>
            <a:r>
              <a:rPr lang="en-GB" dirty="0" smtClean="0"/>
              <a:t>Autonomy of learning : </a:t>
            </a:r>
            <a:r>
              <a:rPr lang="en-GB" dirty="0" smtClean="0">
                <a:solidFill>
                  <a:schemeClr val="accent2">
                    <a:lumMod val="75000"/>
                  </a:schemeClr>
                </a:solidFill>
              </a:rPr>
              <a:t>“the ability to think and act critically and independently, to self-manage study and learning, and realistically to appraise one's strengths and weaknesses as a learner”</a:t>
            </a:r>
          </a:p>
          <a:p>
            <a:r>
              <a:rPr lang="en-GB" dirty="0" smtClean="0"/>
              <a:t> </a:t>
            </a:r>
          </a:p>
        </p:txBody>
      </p:sp>
      <p:pic>
        <p:nvPicPr>
          <p:cNvPr id="5" name="Picture 4" descr="table league uni.png"/>
          <p:cNvPicPr>
            <a:picLocks noChangeAspect="1"/>
          </p:cNvPicPr>
          <p:nvPr/>
        </p:nvPicPr>
        <p:blipFill>
          <a:blip r:embed="rId3" cstate="print"/>
          <a:stretch>
            <a:fillRect/>
          </a:stretch>
        </p:blipFill>
        <p:spPr>
          <a:xfrm>
            <a:off x="-1" y="1275606"/>
            <a:ext cx="3262499" cy="2016224"/>
          </a:xfrm>
          <a:prstGeom prst="rect">
            <a:avLst/>
          </a:prstGeom>
        </p:spPr>
      </p:pic>
      <p:sp>
        <p:nvSpPr>
          <p:cNvPr id="6" name="TextBox 5"/>
          <p:cNvSpPr txBox="1"/>
          <p:nvPr/>
        </p:nvSpPr>
        <p:spPr>
          <a:xfrm>
            <a:off x="179512" y="3075806"/>
            <a:ext cx="8964488" cy="2277547"/>
          </a:xfrm>
          <a:prstGeom prst="rect">
            <a:avLst/>
          </a:prstGeom>
          <a:noFill/>
        </p:spPr>
        <p:txBody>
          <a:bodyPr wrap="square" rtlCol="0">
            <a:spAutoFit/>
          </a:bodyPr>
          <a:lstStyle/>
          <a:p>
            <a:endParaRPr lang="en-GB" dirty="0" smtClean="0"/>
          </a:p>
          <a:p>
            <a:pPr>
              <a:buFont typeface="Arial" pitchFamily="34" charset="0"/>
              <a:buChar char="•"/>
            </a:pPr>
            <a:r>
              <a:rPr lang="en-GB" dirty="0" smtClean="0"/>
              <a:t>In that respect, we can say that in this Portfolio students </a:t>
            </a:r>
            <a:r>
              <a:rPr lang="en-GB" b="1" dirty="0" smtClean="0"/>
              <a:t>choose the activities. </a:t>
            </a:r>
            <a:r>
              <a:rPr lang="en-GB" dirty="0" smtClean="0"/>
              <a:t>They </a:t>
            </a:r>
            <a:r>
              <a:rPr lang="en-GB" b="1" dirty="0" smtClean="0"/>
              <a:t>self-direct and managed their learning</a:t>
            </a:r>
            <a:r>
              <a:rPr lang="en-GB" dirty="0" smtClean="0"/>
              <a:t> to a greater extent than in fixed curricula.</a:t>
            </a:r>
          </a:p>
          <a:p>
            <a:pPr>
              <a:buFont typeface="Arial" pitchFamily="34" charset="0"/>
              <a:buChar char="•"/>
            </a:pPr>
            <a:endParaRPr lang="en-GB" sz="800" dirty="0" smtClean="0"/>
          </a:p>
          <a:p>
            <a:pPr>
              <a:buFont typeface="Arial" pitchFamily="34" charset="0"/>
              <a:buChar char="•"/>
            </a:pPr>
            <a:r>
              <a:rPr lang="en-GB" dirty="0" smtClean="0"/>
              <a:t>They assess their skills, they reflect on their learning. </a:t>
            </a:r>
          </a:p>
          <a:p>
            <a:pPr>
              <a:buFont typeface="Arial" pitchFamily="34" charset="0"/>
              <a:buChar char="•"/>
            </a:pPr>
            <a:endParaRPr lang="en-GB" sz="800" dirty="0" smtClean="0"/>
          </a:p>
          <a:p>
            <a:pPr>
              <a:buFont typeface="Arial" pitchFamily="34" charset="0"/>
              <a:buChar char="•"/>
            </a:pPr>
            <a:r>
              <a:rPr lang="en-GB" dirty="0" smtClean="0"/>
              <a:t>The questions in many sheets are open invitations to reflect critically upon what they have heard, seen or read.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lang="en-US" sz="3200" dirty="0" smtClean="0"/>
              <a:t>Independence, self-management and reflection</a:t>
            </a:r>
            <a:endParaRPr lang="en-US" sz="3200" dirty="0"/>
          </a:p>
        </p:txBody>
      </p:sp>
      <p:sp>
        <p:nvSpPr>
          <p:cNvPr id="7" name="TextBox 6"/>
          <p:cNvSpPr txBox="1"/>
          <p:nvPr/>
        </p:nvSpPr>
        <p:spPr>
          <a:xfrm>
            <a:off x="179512" y="1357848"/>
            <a:ext cx="8568952" cy="769441"/>
          </a:xfrm>
          <a:prstGeom prst="rect">
            <a:avLst/>
          </a:prstGeom>
          <a:noFill/>
        </p:spPr>
        <p:txBody>
          <a:bodyPr wrap="square" rtlCol="0">
            <a:spAutoFit/>
          </a:bodyPr>
          <a:lstStyle/>
          <a:p>
            <a:endParaRPr lang="en-GB" sz="2400" dirty="0" smtClean="0"/>
          </a:p>
          <a:p>
            <a:endParaRPr lang="en-GB" sz="2000" dirty="0" smtClean="0"/>
          </a:p>
        </p:txBody>
      </p:sp>
      <p:sp>
        <p:nvSpPr>
          <p:cNvPr id="4" name="Rectangle 3"/>
          <p:cNvSpPr/>
          <p:nvPr/>
        </p:nvSpPr>
        <p:spPr>
          <a:xfrm>
            <a:off x="251520" y="1419622"/>
            <a:ext cx="8064896" cy="3754874"/>
          </a:xfrm>
          <a:prstGeom prst="rect">
            <a:avLst/>
          </a:prstGeom>
        </p:spPr>
        <p:txBody>
          <a:bodyPr wrap="square">
            <a:spAutoFit/>
          </a:bodyPr>
          <a:lstStyle/>
          <a:p>
            <a:r>
              <a:rPr lang="en-GB" sz="2000" dirty="0" smtClean="0"/>
              <a:t>However, </a:t>
            </a:r>
          </a:p>
          <a:p>
            <a:endParaRPr lang="en-GB" dirty="0" smtClean="0"/>
          </a:p>
          <a:p>
            <a:r>
              <a:rPr lang="en-GB" sz="2400" dirty="0" smtClean="0"/>
              <a:t>How much more </a:t>
            </a:r>
            <a:r>
              <a:rPr lang="en-GB" sz="3200" dirty="0" smtClean="0"/>
              <a:t>independence </a:t>
            </a:r>
          </a:p>
          <a:p>
            <a:r>
              <a:rPr lang="en-GB" sz="2400" b="1" dirty="0" smtClean="0"/>
              <a:t>would they have liked to have had </a:t>
            </a:r>
            <a:r>
              <a:rPr lang="en-GB" sz="2400" dirty="0" smtClean="0"/>
              <a:t>in Year 1?</a:t>
            </a:r>
          </a:p>
          <a:p>
            <a:endParaRPr lang="en-GB" sz="2400" dirty="0" smtClean="0"/>
          </a:p>
          <a:p>
            <a:r>
              <a:rPr lang="en-GB" sz="2400" dirty="0" smtClean="0"/>
              <a:t>How </a:t>
            </a:r>
            <a:r>
              <a:rPr lang="en-GB" sz="3200" dirty="0" smtClean="0"/>
              <a:t>much more </a:t>
            </a:r>
            <a:r>
              <a:rPr lang="en-GB" sz="2400" dirty="0" smtClean="0"/>
              <a:t>independence do</a:t>
            </a:r>
          </a:p>
          <a:p>
            <a:r>
              <a:rPr lang="en-GB" sz="2400" dirty="0" smtClean="0"/>
              <a:t>they </a:t>
            </a:r>
            <a:r>
              <a:rPr lang="en-GB" sz="2400" b="1" i="1" dirty="0" smtClean="0"/>
              <a:t>feel </a:t>
            </a:r>
            <a:r>
              <a:rPr lang="en-GB" sz="2400" b="1" dirty="0" smtClean="0"/>
              <a:t>capable </a:t>
            </a:r>
            <a:r>
              <a:rPr lang="en-GB" sz="2400" dirty="0" smtClean="0"/>
              <a:t>of handling in Year 2? </a:t>
            </a:r>
          </a:p>
          <a:p>
            <a:endParaRPr lang="en-GB" dirty="0" smtClean="0"/>
          </a:p>
          <a:p>
            <a:r>
              <a:rPr lang="en-GB" sz="2400" dirty="0" smtClean="0"/>
              <a:t>The answer: </a:t>
            </a:r>
            <a:r>
              <a:rPr lang="en-GB" sz="2400" b="1" dirty="0" smtClean="0">
                <a:solidFill>
                  <a:srgbClr val="002060"/>
                </a:solidFill>
              </a:rPr>
              <a:t>May 2010 Portfolio Survey</a:t>
            </a:r>
            <a:endParaRPr lang="en-GB" sz="2400" dirty="0" smtClean="0"/>
          </a:p>
          <a:p>
            <a:endParaRPr lang="en-GB" dirty="0" smtClean="0"/>
          </a:p>
        </p:txBody>
      </p:sp>
      <p:pic>
        <p:nvPicPr>
          <p:cNvPr id="5" name="Picture 4" descr="eqqman flickr handcuffs.jpg"/>
          <p:cNvPicPr>
            <a:picLocks noChangeAspect="1"/>
          </p:cNvPicPr>
          <p:nvPr/>
        </p:nvPicPr>
        <p:blipFill>
          <a:blip r:embed="rId3" cstate="print"/>
          <a:stretch>
            <a:fillRect/>
          </a:stretch>
        </p:blipFill>
        <p:spPr>
          <a:xfrm>
            <a:off x="6516216" y="1649107"/>
            <a:ext cx="2627784" cy="34943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lang="en-US" sz="3200" dirty="0" smtClean="0"/>
              <a:t>Autonomy as a something else than a skill</a:t>
            </a:r>
            <a:endParaRPr lang="en-US" sz="3200" dirty="0"/>
          </a:p>
        </p:txBody>
      </p:sp>
      <p:sp>
        <p:nvSpPr>
          <p:cNvPr id="7" name="TextBox 6"/>
          <p:cNvSpPr txBox="1"/>
          <p:nvPr/>
        </p:nvSpPr>
        <p:spPr>
          <a:xfrm>
            <a:off x="179512" y="1357848"/>
            <a:ext cx="8568952" cy="769441"/>
          </a:xfrm>
          <a:prstGeom prst="rect">
            <a:avLst/>
          </a:prstGeom>
          <a:noFill/>
        </p:spPr>
        <p:txBody>
          <a:bodyPr wrap="square" rtlCol="0">
            <a:spAutoFit/>
          </a:bodyPr>
          <a:lstStyle/>
          <a:p>
            <a:endParaRPr lang="en-GB" sz="2400" dirty="0" smtClean="0"/>
          </a:p>
          <a:p>
            <a:endParaRPr lang="en-GB" sz="2000" dirty="0" smtClean="0"/>
          </a:p>
        </p:txBody>
      </p:sp>
      <p:sp>
        <p:nvSpPr>
          <p:cNvPr id="4" name="Rectangle 3"/>
          <p:cNvSpPr/>
          <p:nvPr/>
        </p:nvSpPr>
        <p:spPr>
          <a:xfrm>
            <a:off x="2915816" y="1491630"/>
            <a:ext cx="6228184" cy="2985433"/>
          </a:xfrm>
          <a:prstGeom prst="rect">
            <a:avLst/>
          </a:prstGeom>
        </p:spPr>
        <p:txBody>
          <a:bodyPr wrap="square">
            <a:spAutoFit/>
          </a:bodyPr>
          <a:lstStyle/>
          <a:p>
            <a:r>
              <a:rPr lang="en-GB" sz="2000" dirty="0" smtClean="0"/>
              <a:t>We need to bring at this point again, another interesting reflection from </a:t>
            </a:r>
            <a:r>
              <a:rPr lang="en-GB" sz="2000" dirty="0" err="1" smtClean="0"/>
              <a:t>Crome</a:t>
            </a:r>
            <a:r>
              <a:rPr lang="en-GB" sz="2000" dirty="0" smtClean="0"/>
              <a:t>, Farrar and O’Connor:</a:t>
            </a:r>
          </a:p>
          <a:p>
            <a:endParaRPr lang="en-GB" sz="2000" dirty="0" smtClean="0"/>
          </a:p>
          <a:p>
            <a:r>
              <a:rPr lang="en-GB" sz="2000" dirty="0" smtClean="0"/>
              <a:t>Learning autonomy is </a:t>
            </a:r>
            <a:r>
              <a:rPr lang="en-GB" sz="2000" dirty="0" smtClean="0">
                <a:solidFill>
                  <a:schemeClr val="accent2">
                    <a:lumMod val="75000"/>
                  </a:schemeClr>
                </a:solidFill>
              </a:rPr>
              <a:t>“</a:t>
            </a:r>
            <a:r>
              <a:rPr lang="en-GB" sz="2000" b="1" dirty="0" smtClean="0">
                <a:solidFill>
                  <a:schemeClr val="accent2">
                    <a:lumMod val="75000"/>
                  </a:schemeClr>
                </a:solidFill>
              </a:rPr>
              <a:t>an acquired disposition, a second nature, and therefore is neither voluntary nor involuntary</a:t>
            </a:r>
            <a:r>
              <a:rPr lang="en-GB" sz="2000" dirty="0" smtClean="0">
                <a:solidFill>
                  <a:schemeClr val="accent2">
                    <a:lumMod val="75000"/>
                  </a:schemeClr>
                </a:solidFill>
              </a:rPr>
              <a:t>”.</a:t>
            </a:r>
          </a:p>
          <a:p>
            <a:endParaRPr lang="en-GB" sz="800" dirty="0" smtClean="0"/>
          </a:p>
          <a:p>
            <a:r>
              <a:rPr lang="en-GB" sz="2000" dirty="0" err="1" smtClean="0"/>
              <a:t>Crome</a:t>
            </a:r>
            <a:r>
              <a:rPr lang="en-GB" sz="2000" dirty="0" smtClean="0"/>
              <a:t>,  Farrar and O'Connor  (2009 : 5)</a:t>
            </a:r>
          </a:p>
          <a:p>
            <a:endParaRPr lang="en-GB" sz="2000" dirty="0" smtClean="0"/>
          </a:p>
        </p:txBody>
      </p:sp>
      <p:pic>
        <p:nvPicPr>
          <p:cNvPr id="5" name="Picture 4" descr="table league uni.png"/>
          <p:cNvPicPr>
            <a:picLocks noChangeAspect="1"/>
          </p:cNvPicPr>
          <p:nvPr/>
        </p:nvPicPr>
        <p:blipFill>
          <a:blip r:embed="rId3" cstate="print"/>
          <a:stretch>
            <a:fillRect/>
          </a:stretch>
        </p:blipFill>
        <p:spPr>
          <a:xfrm>
            <a:off x="-1188640" y="1275606"/>
            <a:ext cx="4032448" cy="2689611"/>
          </a:xfrm>
          <a:prstGeom prst="rect">
            <a:avLst/>
          </a:prstGeom>
        </p:spPr>
      </p:pic>
      <p:sp>
        <p:nvSpPr>
          <p:cNvPr id="6" name="TextBox 5"/>
          <p:cNvSpPr txBox="1"/>
          <p:nvPr/>
        </p:nvSpPr>
        <p:spPr>
          <a:xfrm>
            <a:off x="251520" y="4158615"/>
            <a:ext cx="8208912" cy="984885"/>
          </a:xfrm>
          <a:prstGeom prst="rect">
            <a:avLst/>
          </a:prstGeom>
          <a:noFill/>
        </p:spPr>
        <p:txBody>
          <a:bodyPr wrap="square" rtlCol="0">
            <a:spAutoFit/>
          </a:bodyPr>
          <a:lstStyle/>
          <a:p>
            <a:r>
              <a:rPr lang="en-GB" sz="2000" dirty="0" smtClean="0"/>
              <a:t>And in relation to this,  some of the answers to the questions I asked in the </a:t>
            </a:r>
            <a:r>
              <a:rPr lang="en-GB" sz="2000" b="1" dirty="0" smtClean="0">
                <a:solidFill>
                  <a:srgbClr val="002060"/>
                </a:solidFill>
              </a:rPr>
              <a:t>May 2010 Portfolio Survey</a:t>
            </a:r>
            <a:r>
              <a:rPr lang="en-GB" sz="2000" dirty="0" smtClean="0"/>
              <a:t> can throw some light.</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lang="en-US" sz="3200" dirty="0" smtClean="0"/>
              <a:t>Learner’s disposition</a:t>
            </a:r>
            <a:endParaRPr lang="en-US" sz="3200" dirty="0"/>
          </a:p>
        </p:txBody>
      </p:sp>
      <p:sp>
        <p:nvSpPr>
          <p:cNvPr id="7" name="TextBox 6"/>
          <p:cNvSpPr txBox="1"/>
          <p:nvPr/>
        </p:nvSpPr>
        <p:spPr>
          <a:xfrm>
            <a:off x="179512" y="1357848"/>
            <a:ext cx="8568952" cy="769441"/>
          </a:xfrm>
          <a:prstGeom prst="rect">
            <a:avLst/>
          </a:prstGeom>
          <a:noFill/>
        </p:spPr>
        <p:txBody>
          <a:bodyPr wrap="square" rtlCol="0">
            <a:spAutoFit/>
          </a:bodyPr>
          <a:lstStyle/>
          <a:p>
            <a:endParaRPr lang="en-GB" sz="2400" dirty="0" smtClean="0"/>
          </a:p>
          <a:p>
            <a:endParaRPr lang="en-GB" sz="2000" dirty="0" smtClean="0"/>
          </a:p>
        </p:txBody>
      </p:sp>
      <p:sp>
        <p:nvSpPr>
          <p:cNvPr id="4" name="Rectangle 3"/>
          <p:cNvSpPr/>
          <p:nvPr/>
        </p:nvSpPr>
        <p:spPr>
          <a:xfrm>
            <a:off x="251520" y="1419622"/>
            <a:ext cx="8064896" cy="3970318"/>
          </a:xfrm>
          <a:prstGeom prst="rect">
            <a:avLst/>
          </a:prstGeom>
        </p:spPr>
        <p:txBody>
          <a:bodyPr wrap="square">
            <a:spAutoFit/>
          </a:bodyPr>
          <a:lstStyle/>
          <a:p>
            <a:r>
              <a:rPr lang="en-GB" dirty="0" err="1" smtClean="0"/>
              <a:t>Crome</a:t>
            </a:r>
            <a:r>
              <a:rPr lang="en-GB" dirty="0" smtClean="0"/>
              <a:t>,  Farrar and O'Connor  (2009 : 5)</a:t>
            </a:r>
          </a:p>
          <a:p>
            <a:endParaRPr lang="en-GB" dirty="0" smtClean="0"/>
          </a:p>
          <a:p>
            <a:r>
              <a:rPr lang="en-GB" i="1" dirty="0" smtClean="0"/>
              <a:t>The inculcation of the habit of autonomous learning cannot be achieved simply by repetition through practice. Rather, the repetition must itself be undertaken because the student </a:t>
            </a:r>
            <a:r>
              <a:rPr lang="en-GB" b="1" i="1" dirty="0" smtClean="0"/>
              <a:t>desires to learn independently</a:t>
            </a:r>
            <a:r>
              <a:rPr lang="en-GB" i="1" dirty="0" smtClean="0"/>
              <a:t>. </a:t>
            </a:r>
          </a:p>
          <a:p>
            <a:endParaRPr lang="en-GB" i="1" dirty="0" smtClean="0"/>
          </a:p>
          <a:p>
            <a:r>
              <a:rPr lang="en-GB" i="1" dirty="0" smtClean="0"/>
              <a:t>It is necessary to recognise that desires and habits are one in the sense that although they are conceptually distinguishable, they are existentially reciprocally dependent: desires inform and motivate habits, whilst habits generate, form, and deform desires. In other words, repetition becomes a habit in the sense that it shapes desire, whilst without the desire the habit will not stick, a point made by Aristotle.</a:t>
            </a:r>
          </a:p>
          <a:p>
            <a:endParaRPr lang="en-GB" dirty="0" smtClean="0"/>
          </a:p>
          <a:p>
            <a:endParaRPr lang="en-US" dirty="0" smtClean="0"/>
          </a:p>
          <a:p>
            <a:endParaRPr lang="en-GB"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3605</Words>
  <Application>Microsoft Office PowerPoint</Application>
  <PresentationFormat>On-screen Show (16:9)</PresentationFormat>
  <Paragraphs>243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WidescreenPresentation</vt:lpstr>
      <vt:lpstr>        Regulating Learners' Freedom: Fostering Language Learning Autonomy through Culture </vt:lpstr>
      <vt:lpstr>The Portfolio within the Language Modules</vt:lpstr>
      <vt:lpstr>The Working and Structure of the Portfolio</vt:lpstr>
      <vt:lpstr>Learners' Freedom and Learners’ Autonomy  </vt:lpstr>
      <vt:lpstr>Learners' Freedom and Learners’ Autonomy </vt:lpstr>
      <vt:lpstr>Independence, self-management and reflection</vt:lpstr>
      <vt:lpstr>Independence, self-management and reflection</vt:lpstr>
      <vt:lpstr>Autonomy as a something else than a skill</vt:lpstr>
      <vt:lpstr>Learner’s disposition</vt:lpstr>
      <vt:lpstr>Present and Future of the Spanish Portfolio</vt:lpstr>
      <vt:lpstr>Conclusions – Recommendations for Practitioners</vt:lpstr>
      <vt:lpstr>References and acknowledgments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2011-05-22T12:41:01Z</dcterms:created>
  <dcterms:modified xsi:type="dcterms:W3CDTF">2011-06-23T11:16:10Z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